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tiff" ContentType="image/tif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handoutMasterIdLst>
    <p:handoutMasterId r:id="rId51"/>
  </p:handoutMasterIdLst>
  <p:sldIdLst>
    <p:sldId id="256" r:id="rId3"/>
    <p:sldId id="275" r:id="rId4"/>
    <p:sldId id="257" r:id="rId5"/>
    <p:sldId id="343" r:id="rId6"/>
    <p:sldId id="258" r:id="rId8"/>
    <p:sldId id="277" r:id="rId9"/>
    <p:sldId id="369" r:id="rId10"/>
    <p:sldId id="370" r:id="rId11"/>
    <p:sldId id="278" r:id="rId12"/>
    <p:sldId id="364" r:id="rId13"/>
    <p:sldId id="368" r:id="rId14"/>
    <p:sldId id="366" r:id="rId15"/>
    <p:sldId id="367" r:id="rId16"/>
    <p:sldId id="279" r:id="rId17"/>
    <p:sldId id="372" r:id="rId18"/>
    <p:sldId id="373" r:id="rId19"/>
    <p:sldId id="285" r:id="rId20"/>
    <p:sldId id="280" r:id="rId21"/>
    <p:sldId id="281" r:id="rId22"/>
    <p:sldId id="282" r:id="rId23"/>
    <p:sldId id="287" r:id="rId24"/>
    <p:sldId id="283" r:id="rId25"/>
    <p:sldId id="284" r:id="rId26"/>
    <p:sldId id="288" r:id="rId27"/>
    <p:sldId id="289" r:id="rId28"/>
    <p:sldId id="290" r:id="rId29"/>
    <p:sldId id="292" r:id="rId30"/>
    <p:sldId id="440" r:id="rId31"/>
    <p:sldId id="294" r:id="rId32"/>
    <p:sldId id="295" r:id="rId33"/>
    <p:sldId id="296" r:id="rId34"/>
    <p:sldId id="297" r:id="rId35"/>
    <p:sldId id="340" r:id="rId36"/>
    <p:sldId id="300" r:id="rId37"/>
    <p:sldId id="302" r:id="rId38"/>
    <p:sldId id="301" r:id="rId39"/>
    <p:sldId id="303" r:id="rId40"/>
    <p:sldId id="480" r:id="rId41"/>
    <p:sldId id="481" r:id="rId42"/>
    <p:sldId id="482" r:id="rId43"/>
    <p:sldId id="483" r:id="rId44"/>
    <p:sldId id="484" r:id="rId45"/>
    <p:sldId id="485" r:id="rId46"/>
    <p:sldId id="486" r:id="rId47"/>
    <p:sldId id="487" r:id="rId48"/>
    <p:sldId id="488" r:id="rId49"/>
    <p:sldId id="260" r:id="rId50"/>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9652" initials="1" lastIdx="1" clrIdx="0"/>
  <p:cmAuthor id="2" name="作者" initials="A" lastIdx="0" clrIdx="1"/>
  <p:cmAuthor id="3" name="jipengshuai" initials="j"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A0B"/>
    <a:srgbClr val="FDD100"/>
    <a:srgbClr val="EE7439"/>
    <a:srgbClr val="3ABFAD"/>
    <a:srgbClr val="BB6F0D"/>
    <a:srgbClr val="6D6D6D"/>
    <a:srgbClr val="0A5748"/>
    <a:srgbClr val="048871"/>
    <a:srgbClr val="66DDD3"/>
    <a:srgbClr val="37C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6" autoAdjust="0"/>
    <p:restoredTop sz="92516" autoAdjust="0"/>
  </p:normalViewPr>
  <p:slideViewPr>
    <p:cSldViewPr snapToGrid="0">
      <p:cViewPr varScale="1">
        <p:scale>
          <a:sx n="101" d="100"/>
          <a:sy n="101" d="100"/>
        </p:scale>
        <p:origin x="4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6" Type="http://schemas.openxmlformats.org/officeDocument/2006/relationships/tags" Target="tags/tag927.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320" b="0" i="0" u="none" strike="noStrike" kern="1200" cap="all" spc="0" baseline="0">
                <a:solidFill>
                  <a:schemeClr val="bg1"/>
                </a:solidFill>
                <a:latin typeface="+mn-lt"/>
                <a:ea typeface="+mn-ea"/>
                <a:cs typeface="+mn-cs"/>
              </a:defRPr>
            </a:pPr>
            <a:r>
              <a:rPr lang="zh-CN"/>
              <a:t>数据安全处罚事件趋势</a:t>
            </a:r>
            <a:endParaRPr lang="zh-CN"/>
          </a:p>
        </c:rich>
      </c:tx>
      <c:layout/>
      <c:overlay val="0"/>
      <c:spPr>
        <a:noFill/>
        <a:ln>
          <a:noFill/>
        </a:ln>
        <a:effectLst/>
      </c:spPr>
    </c:title>
    <c:autoTitleDeleted val="0"/>
    <c:plotArea>
      <c:layout/>
      <c:lineChart>
        <c:grouping val="standard"/>
        <c:varyColors val="0"/>
        <c:ser>
          <c:idx val="0"/>
          <c:order val="0"/>
          <c:tx>
            <c:strRef>
              <c:f>Sheet1!$B$1</c:f>
              <c:strCache>
                <c:ptCount val="1"/>
                <c:pt idx="0">
                  <c:v>事件数量</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lstStyle/>
              <a:p>
                <a:pPr>
                  <a:defRPr lang="zh-CN" sz="1100" b="1"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Sheet1!$A$2:$A$4</c:f>
              <c:strCache>
                <c:ptCount val="3"/>
                <c:pt idx="0">
                  <c:v>2021年</c:v>
                </c:pt>
                <c:pt idx="1">
                  <c:v>2022年</c:v>
                </c:pt>
                <c:pt idx="2">
                  <c:v>2023年</c:v>
                </c:pt>
              </c:strCache>
            </c:strRef>
          </c:cat>
          <c:val>
            <c:numRef>
              <c:f>Sheet1!$B$2:$B$4</c:f>
              <c:numCache>
                <c:formatCode>General</c:formatCode>
                <c:ptCount val="3"/>
                <c:pt idx="0">
                  <c:v>5</c:v>
                </c:pt>
                <c:pt idx="1">
                  <c:v>11</c:v>
                </c:pt>
                <c:pt idx="2">
                  <c:v>136</c:v>
                </c:pt>
              </c:numCache>
            </c:numRef>
          </c:val>
          <c:smooth val="0"/>
        </c:ser>
        <c:dLbls>
          <c:showLegendKey val="0"/>
          <c:showVal val="1"/>
          <c:showCatName val="0"/>
          <c:showSerName val="0"/>
          <c:showPercent val="0"/>
          <c:showBubbleSize val="0"/>
        </c:dLbls>
        <c:marker val="1"/>
        <c:smooth val="0"/>
        <c:axId val="-1253262400"/>
        <c:axId val="-1253263488"/>
      </c:lineChart>
      <c:catAx>
        <c:axId val="-125326240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00" b="0" i="0" u="none" strike="noStrike" kern="1200" baseline="0">
                <a:solidFill>
                  <a:schemeClr val="bg1"/>
                </a:solidFill>
                <a:latin typeface="+mn-lt"/>
                <a:ea typeface="+mn-ea"/>
                <a:cs typeface="+mn-cs"/>
              </a:defRPr>
            </a:pPr>
          </a:p>
        </c:txPr>
        <c:crossAx val="-1253263488"/>
        <c:crosses val="autoZero"/>
        <c:auto val="1"/>
        <c:lblAlgn val="ctr"/>
        <c:lblOffset val="100"/>
        <c:noMultiLvlLbl val="0"/>
      </c:catAx>
      <c:valAx>
        <c:axId val="-125326348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00" b="0" i="0" u="none" strike="noStrike" kern="1200" baseline="0">
                <a:solidFill>
                  <a:schemeClr val="bg1"/>
                </a:solidFill>
                <a:latin typeface="+mn-lt"/>
                <a:ea typeface="+mn-ea"/>
                <a:cs typeface="+mn-cs"/>
              </a:defRPr>
            </a:pPr>
          </a:p>
        </c:txPr>
        <c:crossAx val="-12532624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bg1"/>
              </a:solidFill>
              <a:latin typeface="+mn-lt"/>
              <a:ea typeface="+mn-ea"/>
              <a:cs typeface="+mn-cs"/>
            </a:defRPr>
          </a:pPr>
        </a:p>
      </c:txPr>
    </c:legend>
    <c:plotVisOnly val="1"/>
    <c:dispBlanksAs val="gap"/>
    <c:showDLblsOverMax val="0"/>
  </c:chart>
  <c:spPr>
    <a:solidFill>
      <a:srgbClr val="0070C0">
        <a:alpha val="15000"/>
      </a:srgbClr>
    </a:solidFill>
    <a:ln w="9525" cap="flat" cmpd="sng" algn="ctr">
      <a:solidFill>
        <a:schemeClr val="dk1">
          <a:lumMod val="15000"/>
          <a:lumOff val="85000"/>
        </a:schemeClr>
      </a:solidFill>
      <a:round/>
    </a:ln>
    <a:effectLst/>
  </c:spPr>
  <c:txPr>
    <a:bodyPr/>
    <a:lstStyle/>
    <a:p>
      <a:pPr>
        <a:defRPr lang="zh-CN" sz="1100">
          <a:solidFill>
            <a:schemeClr val="bg1"/>
          </a:solidFill>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200" b="1" i="0" u="none" strike="noStrike" kern="1200" cap="all" baseline="0">
                <a:solidFill>
                  <a:srgbClr val="92D050"/>
                </a:solidFill>
                <a:latin typeface="+mn-lt"/>
                <a:ea typeface="+mn-ea"/>
                <a:cs typeface="+mn-cs"/>
              </a:defRPr>
            </a:pPr>
            <a:r>
              <a:rPr lang="en-US" altLang="zh-CN" dirty="0">
                <a:solidFill>
                  <a:schemeClr val="bg1"/>
                </a:solidFill>
              </a:rPr>
              <a:t>2023</a:t>
            </a:r>
            <a:r>
              <a:rPr lang="zh-CN" altLang="en-US" dirty="0">
                <a:solidFill>
                  <a:schemeClr val="bg1"/>
                </a:solidFill>
              </a:rPr>
              <a:t>年数据安全</a:t>
            </a:r>
            <a:r>
              <a:rPr lang="zh-CN" dirty="0">
                <a:solidFill>
                  <a:schemeClr val="bg1"/>
                </a:solidFill>
              </a:rPr>
              <a:t>处罚原因占比</a:t>
            </a:r>
            <a:endParaRPr lang="zh-CN" dirty="0">
              <a:solidFill>
                <a:schemeClr val="bg1"/>
              </a:solidFill>
            </a:endParaRPr>
          </a:p>
        </c:rich>
      </c:tx>
      <c:layout>
        <c:manualLayout>
          <c:xMode val="edge"/>
          <c:yMode val="edge"/>
          <c:x val="0.252826940116703"/>
          <c:y val="0"/>
        </c:manualLayout>
      </c:layout>
      <c:overlay val="0"/>
      <c:spPr>
        <a:noFill/>
        <a:ln>
          <a:noFill/>
        </a:ln>
        <a:effectLst/>
      </c:spPr>
    </c:title>
    <c:autoTitleDeleted val="0"/>
    <c:plotArea>
      <c:layout/>
      <c:pieChart>
        <c:varyColors val="1"/>
        <c:ser>
          <c:idx val="0"/>
          <c:order val="0"/>
          <c:tx>
            <c:strRef>
              <c:f>Sheet1!$B$1</c:f>
              <c:strCache>
                <c:ptCount val="1"/>
                <c:pt idx="0">
                  <c:v>处罚原因</c:v>
                </c:pt>
              </c:strCache>
            </c:strRef>
          </c:tx>
          <c:spPr/>
          <c:explosion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rgbClr val="92D050"/>
              </a:solidFill>
              <a:ln>
                <a:noFill/>
              </a:ln>
              <a:effectLst>
                <a:outerShdw blurRad="63500" sx="102000" sy="102000" algn="ctr" rotWithShape="0">
                  <a:prstClr val="black">
                    <a:alpha val="20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lstStyle/>
                <a:p>
                  <a:pPr>
                    <a:defRPr lang="zh-CN" sz="1000" b="1" i="0" u="none" strike="noStrike" kern="1200" spc="0" baseline="0">
                      <a:solidFill>
                        <a:srgbClr val="4472C4"/>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1"/>
              <c:layout>
                <c:manualLayout>
                  <c:x val="-0.0997715922375319"/>
                  <c:y val="0"/>
                </c:manualLayout>
              </c:layout>
              <c:numFmt formatCode="General" sourceLinked="1"/>
              <c:spPr>
                <a:noFill/>
                <a:ln>
                  <a:noFill/>
                </a:ln>
                <a:effectLst/>
              </c:spPr>
              <c:txPr>
                <a:bodyPr rot="0" spcFirstLastPara="1" vertOverflow="ellipsis" vert="horz" wrap="square" lIns="38100" tIns="19050" rIns="38100" bIns="19050" anchor="ctr" anchorCtr="1"/>
                <a:lstStyle/>
                <a:p>
                  <a:pPr>
                    <a:defRPr lang="zh-CN" sz="1000" b="1" i="0" u="none" strike="noStrike" kern="1200" spc="0" baseline="0">
                      <a:solidFill>
                        <a:schemeClr val="accent2"/>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numFmt formatCode="General" sourceLinked="1"/>
              <c:spPr>
                <a:noFill/>
                <a:ln>
                  <a:noFill/>
                </a:ln>
                <a:effectLst/>
              </c:spPr>
              <c:txPr>
                <a:bodyPr rot="0" spcFirstLastPara="1" vertOverflow="ellipsis" vert="horz" wrap="square" lIns="38100" tIns="19050" rIns="38100" bIns="19050" anchor="ctr" anchorCtr="1"/>
                <a:lstStyle/>
                <a:p>
                  <a:pPr>
                    <a:defRPr lang="zh-CN" sz="1000" b="1" i="0" u="none" strike="noStrike" kern="1200" spc="0" baseline="0">
                      <a:solidFill>
                        <a:schemeClr val="accent3"/>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1" vertOverflow="ellipsis" vert="horz" wrap="square" lIns="38100" tIns="19050" rIns="38100" bIns="19050" anchor="ctr" anchorCtr="1"/>
                <a:lstStyle/>
                <a:p>
                  <a:pPr>
                    <a:defRPr lang="zh-CN" sz="1000" b="1" i="0" u="none" strike="noStrike" kern="1200" spc="0" baseline="0">
                      <a:solidFill>
                        <a:schemeClr val="accent4"/>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layout/>
              <c:numFmt formatCode="General" sourceLinked="1"/>
              <c:spPr>
                <a:noFill/>
                <a:ln>
                  <a:noFill/>
                </a:ln>
                <a:effectLst/>
              </c:spPr>
              <c:txPr>
                <a:bodyPr rot="0" spcFirstLastPara="1" vertOverflow="ellipsis" vert="horz" wrap="square" lIns="38100" tIns="19050" rIns="38100" bIns="19050" anchor="ctr" anchorCtr="1"/>
                <a:lstStyle/>
                <a:p>
                  <a:pPr>
                    <a:defRPr lang="zh-CN" sz="1000" b="1" i="0" u="none" strike="noStrike" kern="1200" spc="0" baseline="0">
                      <a:solidFill>
                        <a:schemeClr val="accent5"/>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5"/>
              <c:layout/>
              <c:numFmt formatCode="General" sourceLinked="1"/>
              <c:spPr>
                <a:noFill/>
                <a:ln>
                  <a:noFill/>
                </a:ln>
                <a:effectLst/>
              </c:spPr>
              <c:txPr>
                <a:bodyPr rot="0" spcFirstLastPara="1" vertOverflow="ellipsis" vert="horz" wrap="square" lIns="38100" tIns="19050" rIns="38100" bIns="19050" anchor="ctr" anchorCtr="1"/>
                <a:lstStyle/>
                <a:p>
                  <a:pPr>
                    <a:defRPr lang="zh-CN" sz="1000" b="1" i="0" u="none" strike="noStrike" kern="1200" spc="0" baseline="0">
                      <a:solidFill>
                        <a:srgbClr val="92D050"/>
                      </a:solidFill>
                      <a:latin typeface="+mn-lt"/>
                      <a:ea typeface="+mn-ea"/>
                      <a:cs typeface="+mn-cs"/>
                    </a:defRPr>
                  </a:pPr>
                </a:p>
              </c:txPr>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1" i="0" u="none" strike="noStrike" kern="1200" spc="0" baseline="0">
                    <a:solidFill>
                      <a:schemeClr val="accent1"/>
                    </a:solidFill>
                    <a:latin typeface="+mn-lt"/>
                    <a:ea typeface="+mn-ea"/>
                    <a:cs typeface="+mn-cs"/>
                  </a:defRPr>
                </a:pPr>
              </a:p>
            </c:txPr>
            <c:dLblPos val="out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缺乏技术保护</c:v>
                </c:pt>
                <c:pt idx="1">
                  <c:v>缺乏管理制度</c:v>
                </c:pt>
                <c:pt idx="2">
                  <c:v>违规收集个人信息</c:v>
                </c:pt>
                <c:pt idx="3">
                  <c:v>泄露个人信息</c:v>
                </c:pt>
                <c:pt idx="4">
                  <c:v>存在系统漏洞</c:v>
                </c:pt>
                <c:pt idx="5">
                  <c:v>其他</c:v>
                </c:pt>
              </c:strCache>
            </c:strRef>
          </c:cat>
          <c:val>
            <c:numRef>
              <c:f>Sheet1!$B$2:$B$7</c:f>
              <c:numCache>
                <c:formatCode>General</c:formatCode>
                <c:ptCount val="6"/>
                <c:pt idx="0">
                  <c:v>39</c:v>
                </c:pt>
                <c:pt idx="1">
                  <c:v>27</c:v>
                </c:pt>
                <c:pt idx="2">
                  <c:v>9</c:v>
                </c:pt>
                <c:pt idx="3">
                  <c:v>3</c:v>
                </c:pt>
                <c:pt idx="4">
                  <c:v>12</c:v>
                </c:pt>
                <c:pt idx="5">
                  <c:v>10</c:v>
                </c:pt>
              </c:numCache>
            </c:numRef>
          </c:val>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0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0" vertOverflow="ellipsis" vert="horz" wrap="square" anchor="ctr" anchorCtr="1"/>
          <a:lstStyle/>
          <a:p>
            <a:pPr>
              <a:defRPr lang="zh-CN" sz="1600" b="1" i="0" u="none" strike="noStrike" kern="1200" baseline="0">
                <a:solidFill>
                  <a:schemeClr val="bg1"/>
                </a:solidFill>
                <a:latin typeface="+mn-lt"/>
                <a:ea typeface="+mn-ea"/>
                <a:cs typeface="思源黑体 CN Normal" panose="020B0400000000000000" pitchFamily="34" charset="-122"/>
              </a:defRPr>
            </a:pPr>
            <a:r>
              <a:rPr lang="zh-CN" altLang="en-US">
                <a:solidFill>
                  <a:schemeClr val="bg1"/>
                </a:solidFill>
                <a:cs typeface="思源黑体 CN Normal" panose="020B0400000000000000" pitchFamily="34" charset="-122"/>
              </a:rPr>
              <a:t>数据安全治理能力现状摸底及差距分析</a:t>
            </a:r>
            <a:endParaRPr lang="zh-CN" altLang="en-US">
              <a:solidFill>
                <a:schemeClr val="bg1"/>
              </a:solidFill>
              <a:cs typeface="思源黑体 CN Normal" panose="020B0400000000000000" pitchFamily="34" charset="-122"/>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系列 1</c:v>
                </c:pt>
              </c:strCache>
            </c:strRef>
          </c:tx>
          <c:spPr>
            <a:ln w="31750" cap="rnd">
              <a:solidFill>
                <a:srgbClr val="FFC000"/>
              </a:solidFill>
              <a:round/>
            </a:ln>
            <a:effectLst/>
          </c:spPr>
          <c:marker>
            <c:symbol val="none"/>
          </c:marker>
          <c:dLbls>
            <c:delete val="1"/>
          </c:dLbls>
          <c:cat>
            <c:strRef>
              <c:f>Sheet1!$A$2:$A$31</c:f>
              <c:strCache>
                <c:ptCount val="30"/>
                <c:pt idx="0">
                  <c:v>数据分类分级</c:v>
                </c:pt>
                <c:pt idx="1">
                  <c:v>数据采集安全管理</c:v>
                </c:pt>
                <c:pt idx="2">
                  <c:v>数据源鉴别及记求</c:v>
                </c:pt>
                <c:pt idx="3">
                  <c:v>数据质量管理</c:v>
                </c:pt>
                <c:pt idx="4">
                  <c:v>数据传输加密</c:v>
                </c:pt>
                <c:pt idx="5">
                  <c:v>网络可用性管理</c:v>
                </c:pt>
                <c:pt idx="6">
                  <c:v>存储媒体安全</c:v>
                </c:pt>
                <c:pt idx="7">
                  <c:v>逻辑存储安全</c:v>
                </c:pt>
                <c:pt idx="8">
                  <c:v>数据备份和恢复</c:v>
                </c:pt>
                <c:pt idx="9">
                  <c:v>数据脱敏</c:v>
                </c:pt>
                <c:pt idx="10">
                  <c:v>数据分析安全</c:v>
                </c:pt>
                <c:pt idx="11">
                  <c:v>数据正当使用</c:v>
                </c:pt>
                <c:pt idx="12">
                  <c:v>数据处理环境安全</c:v>
                </c:pt>
                <c:pt idx="13">
                  <c:v>数据导入导出安全</c:v>
                </c:pt>
                <c:pt idx="14">
                  <c:v>数据共享安全</c:v>
                </c:pt>
                <c:pt idx="15">
                  <c:v>数据发布安全</c:v>
                </c:pt>
                <c:pt idx="16">
                  <c:v>数据接口安全</c:v>
                </c:pt>
                <c:pt idx="17">
                  <c:v>数据销毁处置</c:v>
                </c:pt>
                <c:pt idx="18">
                  <c:v>存储媒体销毁处置</c:v>
                </c:pt>
                <c:pt idx="19">
                  <c:v>数据安全策略规划</c:v>
                </c:pt>
                <c:pt idx="20">
                  <c:v>组织和人员管理</c:v>
                </c:pt>
                <c:pt idx="21">
                  <c:v>合规管理</c:v>
                </c:pt>
                <c:pt idx="22">
                  <c:v>数据资产管理</c:v>
                </c:pt>
                <c:pt idx="23">
                  <c:v>数据供应链安全</c:v>
                </c:pt>
                <c:pt idx="24">
                  <c:v>元数据管理</c:v>
                </c:pt>
                <c:pt idx="25">
                  <c:v>终端数据安全</c:v>
                </c:pt>
                <c:pt idx="26">
                  <c:v>监控与审计</c:v>
                </c:pt>
                <c:pt idx="27">
                  <c:v>鉴别与访问控制</c:v>
                </c:pt>
                <c:pt idx="28">
                  <c:v>需求分析</c:v>
                </c:pt>
                <c:pt idx="29">
                  <c:v>安全事件应急</c:v>
                </c:pt>
              </c:strCache>
            </c:strRef>
          </c:cat>
          <c:val>
            <c:numRef>
              <c:f>Sheet1!$B$2:$B$31</c:f>
              <c:numCache>
                <c:formatCode>General</c:formatCode>
                <c:ptCount val="30"/>
                <c:pt idx="0">
                  <c:v>2</c:v>
                </c:pt>
                <c:pt idx="1">
                  <c:v>1</c:v>
                </c:pt>
                <c:pt idx="2">
                  <c:v>2</c:v>
                </c:pt>
                <c:pt idx="3">
                  <c:v>1</c:v>
                </c:pt>
                <c:pt idx="4">
                  <c:v>2</c:v>
                </c:pt>
                <c:pt idx="5">
                  <c:v>1</c:v>
                </c:pt>
                <c:pt idx="6">
                  <c:v>3</c:v>
                </c:pt>
                <c:pt idx="7">
                  <c:v>4</c:v>
                </c:pt>
                <c:pt idx="8">
                  <c:v>1</c:v>
                </c:pt>
                <c:pt idx="9">
                  <c:v>2</c:v>
                </c:pt>
                <c:pt idx="10">
                  <c:v>3</c:v>
                </c:pt>
                <c:pt idx="11">
                  <c:v>3</c:v>
                </c:pt>
                <c:pt idx="12">
                  <c:v>2</c:v>
                </c:pt>
                <c:pt idx="13">
                  <c:v>1</c:v>
                </c:pt>
                <c:pt idx="14">
                  <c:v>1</c:v>
                </c:pt>
                <c:pt idx="15">
                  <c:v>2</c:v>
                </c:pt>
                <c:pt idx="16">
                  <c:v>3</c:v>
                </c:pt>
                <c:pt idx="17">
                  <c:v>2</c:v>
                </c:pt>
                <c:pt idx="18">
                  <c:v>1</c:v>
                </c:pt>
                <c:pt idx="19">
                  <c:v>2</c:v>
                </c:pt>
                <c:pt idx="20">
                  <c:v>2</c:v>
                </c:pt>
                <c:pt idx="21">
                  <c:v>2</c:v>
                </c:pt>
                <c:pt idx="22">
                  <c:v>2</c:v>
                </c:pt>
                <c:pt idx="23">
                  <c:v>1</c:v>
                </c:pt>
                <c:pt idx="24">
                  <c:v>2</c:v>
                </c:pt>
                <c:pt idx="25">
                  <c:v>1</c:v>
                </c:pt>
                <c:pt idx="26">
                  <c:v>2</c:v>
                </c:pt>
                <c:pt idx="27">
                  <c:v>2</c:v>
                </c:pt>
                <c:pt idx="28">
                  <c:v>2</c:v>
                </c:pt>
              </c:numCache>
            </c:numRef>
          </c:val>
          <c:smooth val="0"/>
        </c:ser>
        <c:dLbls>
          <c:showLegendKey val="0"/>
          <c:showVal val="0"/>
          <c:showCatName val="0"/>
          <c:showSerName val="0"/>
          <c:showPercent val="0"/>
          <c:showBubbleSize val="0"/>
        </c:dLbls>
        <c:marker val="0"/>
        <c:smooth val="0"/>
        <c:axId val="303571696"/>
        <c:axId val="303577680"/>
      </c:lineChart>
      <c:catAx>
        <c:axId val="30357169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2700000" spcFirstLastPara="0" vertOverflow="ellipsis" vert="horz" wrap="square" anchor="ctr" anchorCtr="1"/>
          <a:lstStyle/>
          <a:p>
            <a:pPr>
              <a:defRPr lang="zh-CN" sz="900" b="0" i="0" u="none" strike="noStrike" kern="1200" baseline="0">
                <a:solidFill>
                  <a:schemeClr val="bg1"/>
                </a:solidFill>
                <a:latin typeface="Source Han Sans CN Medium" panose="020B0500000000000000" pitchFamily="34" charset="-128"/>
                <a:ea typeface="Source Han Sans CN Medium" panose="020B0500000000000000" pitchFamily="34" charset="-128"/>
                <a:cs typeface="思源黑体 CN Normal" panose="020B0400000000000000" pitchFamily="34" charset="-122"/>
              </a:defRPr>
            </a:pPr>
          </a:p>
        </c:txPr>
        <c:crossAx val="303577680"/>
        <c:crosses val="autoZero"/>
        <c:auto val="1"/>
        <c:lblAlgn val="ctr"/>
        <c:lblOffset val="100"/>
        <c:noMultiLvlLbl val="0"/>
      </c:catAx>
      <c:valAx>
        <c:axId val="303577680"/>
        <c:scaling>
          <c:orientation val="minMax"/>
          <c:max val="5"/>
        </c:scaling>
        <c:delete val="0"/>
        <c:axPos val="l"/>
        <c:majorGridlines>
          <c:spPr>
            <a:ln w="9525" cap="flat" cmpd="sng" algn="ctr">
              <a:solidFill>
                <a:schemeClr val="tx2">
                  <a:lumMod val="15000"/>
                  <a:lumOff val="85000"/>
                </a:schemeClr>
              </a:solidFill>
              <a:round/>
            </a:ln>
            <a:effectLst/>
          </c:spPr>
        </c:majorGridlines>
        <c:numFmt formatCode="General" sourceLinked="1"/>
        <c:majorTickMark val="cross"/>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bg1"/>
                </a:solidFill>
                <a:latin typeface="+mn-lt"/>
                <a:ea typeface="+mn-ea"/>
                <a:cs typeface="思源黑体 CN Normal" panose="020B0400000000000000" pitchFamily="34" charset="-122"/>
              </a:defRPr>
            </a:pPr>
          </a:p>
        </c:txPr>
        <c:crossAx val="30357169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a:solidFill>
            <a:schemeClr val="bg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3">
  <a:schemeClr val="accent3"/>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5"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5" kern="1200"/>
  </cs:chartArea>
  <cs:dataLabel>
    <cs:lnRef idx="0"/>
    <cs:fillRef idx="0"/>
    <cs:effectRef idx="0"/>
    <cs:fontRef idx="minor">
      <cs:styleClr val="auto"/>
    </cs:fontRef>
    <cs:defRPr sz="1195"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5"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pitchFamily="34" charset="-122"/>
                <a:ea typeface="思源黑体 CN Normal" panose="020B0400000000000000" pitchFamily="34" charset="-122"/>
                <a:cs typeface="思源黑体 CN Normal" panose="020B0400000000000000" pitchFamily="34" charset="-122"/>
              </a:rPr>
            </a:fld>
            <a:endParaRPr lang="zh-CN" altLang="en-US">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pitchFamily="34" charset="-122"/>
                <a:ea typeface="思源黑体 CN Normal" panose="020B0400000000000000" pitchFamily="34" charset="-122"/>
                <a:cs typeface="思源黑体 CN Normal" panose="020B0400000000000000" pitchFamily="34" charset="-122"/>
              </a:rPr>
            </a:fld>
            <a:endParaRPr lang="zh-CN" altLang="en-US">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1pPr>
    <a:lvl2pPr marL="4572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2pPr>
    <a:lvl3pPr marL="9144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3pPr>
    <a:lvl4pPr marL="13716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4pPr>
    <a:lvl5pPr marL="1828800" algn="l" defTabSz="914400" rtl="0" eaLnBrk="1" latinLnBrk="0" hangingPunct="1">
      <a:defRPr sz="1200" kern="120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关键点：</a:t>
            </a:r>
            <a:endParaRPr lang="en-US" altLang="zh-CN" dirty="0"/>
          </a:p>
          <a:p>
            <a:pPr marL="171450" indent="-171450">
              <a:buFont typeface="Arial" panose="020B0604020202020204" pitchFamily="34" charset="0"/>
              <a:buChar char="•"/>
            </a:pPr>
            <a:r>
              <a:rPr lang="en-US" altLang="zh-CN" dirty="0"/>
              <a:t>IT</a:t>
            </a:r>
            <a:r>
              <a:rPr lang="zh-CN" altLang="en-US" dirty="0"/>
              <a:t>时代</a:t>
            </a:r>
            <a:r>
              <a:rPr lang="en-US" altLang="zh-CN" dirty="0"/>
              <a:t>-</a:t>
            </a:r>
            <a:r>
              <a:rPr lang="zh-CN" altLang="en-US" dirty="0"/>
              <a:t>数据时代</a:t>
            </a:r>
            <a:r>
              <a:rPr lang="en-US" altLang="zh-CN" dirty="0"/>
              <a:t>-</a:t>
            </a:r>
            <a:r>
              <a:rPr lang="zh-CN" altLang="en-US" dirty="0"/>
              <a:t>数智时代，（数据向大数据演进、云大物智移）</a:t>
            </a:r>
            <a:endParaRPr lang="en-US" altLang="zh-CN" dirty="0"/>
          </a:p>
          <a:p>
            <a:pPr marL="171450" indent="-171450">
              <a:buFont typeface="Arial" panose="020B0604020202020204" pitchFamily="34" charset="0"/>
              <a:buChar char="•"/>
            </a:pPr>
            <a:r>
              <a:rPr lang="zh-CN" altLang="en-US" dirty="0"/>
              <a:t>数据类比石油、蕴藏巨大价值，未来各行业靠数据驱动，</a:t>
            </a:r>
            <a:endParaRPr lang="en-US" altLang="zh-CN" dirty="0"/>
          </a:p>
          <a:p>
            <a:pPr marL="171450" indent="-171450">
              <a:buFont typeface="Arial" panose="020B0604020202020204" pitchFamily="34" charset="0"/>
              <a:buChar char="•"/>
            </a:pPr>
            <a:r>
              <a:rPr lang="zh-CN" altLang="en-US" dirty="0"/>
              <a:t>国家把数据列为“基本生产要素”，鼓励共享、交换、流通</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dirty="0"/>
          </a:p>
          <a:p>
            <a:r>
              <a:rPr lang="zh-CN" altLang="en-US" dirty="0"/>
              <a:t>企业的技术创新、业务拓展以及产业转型升级都要向数字化这条主线靠拢</a:t>
            </a:r>
            <a:endParaRPr lang="zh-CN" altLang="en-US" dirty="0"/>
          </a:p>
          <a:p>
            <a:r>
              <a:rPr lang="zh-CN" altLang="en-US" dirty="0"/>
              <a:t>数字经济蓬勃发展，让生产生活效率大幅提高，也放大了网络安全风险，勒索攻击、供应链攻击、数据窃取等安全事件频发。</a:t>
            </a:r>
            <a:endParaRPr lang="zh-CN" altLang="en-US" dirty="0"/>
          </a:p>
          <a:p>
            <a:r>
              <a:rPr lang="zh-CN" altLang="en-US" dirty="0"/>
              <a:t>当前新一轮科技革命和产业变革席卷而来，数字化发展水平成为国际竞争角力的关键。数字化已经成为国家和各行各业未来发展的主旋律。进入数字文明时代，网络安全的概念已经难以涵盖数字化带来的各种安全新挑战，急需升级为数字安全。</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29041C1-8FD5-4A4C-B60B-CDC6A2DD2EC5}" type="slidenum">
              <a:rPr kumimoji="1" lang="zh-CN" altLang="en-US" smtClean="0"/>
            </a:fld>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分类分级是非常重要的环节；（</a:t>
            </a:r>
            <a:endParaRPr lang="en-US" altLang="zh-CN" b="1" dirty="0"/>
          </a:p>
          <a:p>
            <a:r>
              <a:rPr lang="zh-CN" altLang="en-US" b="1" dirty="0"/>
              <a:t>首次为什么分类分级？基于适度安全原则，每天需会产生海量数据，对于一般数据我们只需要进行正常的审计，而对于</a:t>
            </a:r>
            <a:r>
              <a:rPr lang="en-US" altLang="zh-CN" b="1" dirty="0"/>
              <a:t>1</a:t>
            </a:r>
            <a:r>
              <a:rPr lang="zh-CN" altLang="en-US" b="1" dirty="0"/>
              <a:t>）涉及“合规”（重要数据具体目录中定义的，或涉及个人信息、敏感信息的数据）、</a:t>
            </a:r>
            <a:r>
              <a:rPr lang="en-US" altLang="zh-CN" b="1" dirty="0"/>
              <a:t>2</a:t>
            </a:r>
            <a:r>
              <a:rPr lang="zh-CN" altLang="en-US" b="1" dirty="0"/>
              <a:t>）从业务角度出发重要的数据；</a:t>
            </a:r>
            <a:endParaRPr lang="en-US" altLang="zh-CN" b="1" dirty="0"/>
          </a:p>
          <a:p>
            <a:endParaRPr lang="en-US" altLang="zh-CN" b="1" dirty="0"/>
          </a:p>
          <a:p>
            <a:r>
              <a:rPr lang="zh-CN" altLang="en-US" b="1" dirty="0"/>
              <a:t>分类分级的基本原则，基于应用分类，基于重要性、内破坏后的影响程度、范围进行分级</a:t>
            </a:r>
            <a:endParaRPr lang="en-US" altLang="zh-CN" b="1" dirty="0"/>
          </a:p>
          <a:p>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i="1" dirty="0">
              <a:solidFill>
                <a:srgbClr val="DE5F0F"/>
              </a:solidFill>
              <a:effectLst>
                <a:outerShdw blurRad="38100" dist="38100" dir="2700000" algn="tl">
                  <a:srgbClr val="000000">
                    <a:alpha val="43137"/>
                  </a:srgbClr>
                </a:outerShdw>
              </a:effectLst>
              <a:latin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i="1" dirty="0">
              <a:solidFill>
                <a:schemeClr val="bg1"/>
              </a:solidFill>
              <a:effectLst>
                <a:outerShdw blurRad="38100" dist="38100" dir="2700000" algn="tl">
                  <a:srgbClr val="000000">
                    <a:alpha val="43137"/>
                  </a:srgbClr>
                </a:outerShdw>
              </a:effectLst>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整体分类分级完整流程包括  制定分类分级的目标</a:t>
            </a:r>
            <a:endParaRPr lang="en-US" altLang="zh-CN" dirty="0"/>
          </a:p>
          <a:p>
            <a:r>
              <a:rPr lang="zh-CN" altLang="en-US" dirty="0">
                <a:sym typeface="+mn-ea"/>
              </a:rPr>
              <a:t>数据情况调研</a:t>
            </a:r>
            <a:endParaRPr lang="en-US" altLang="zh-CN" dirty="0"/>
          </a:p>
          <a:p>
            <a:r>
              <a:rPr lang="zh-CN" altLang="en-US" dirty="0">
                <a:sym typeface="+mn-ea"/>
              </a:rPr>
              <a:t>分类分级逻辑框架确定 </a:t>
            </a:r>
            <a:endParaRPr lang="en-US" altLang="zh-CN" dirty="0"/>
          </a:p>
          <a:p>
            <a:r>
              <a:rPr lang="zh-CN" altLang="en-US" dirty="0">
                <a:sym typeface="+mn-ea"/>
              </a:rPr>
              <a:t> 分类分级标准制定</a:t>
            </a:r>
            <a:endParaRPr lang="en-US" altLang="zh-CN" dirty="0"/>
          </a:p>
          <a:p>
            <a:r>
              <a:rPr lang="zh-CN" altLang="en-US" dirty="0">
                <a:sym typeface="+mn-ea"/>
              </a:rPr>
              <a:t>以及参照标准进行分类分级使用相应工具进行分类分级</a:t>
            </a:r>
            <a:endParaRPr lang="en-US" altLang="zh-CN" dirty="0"/>
          </a:p>
          <a:p>
            <a:r>
              <a:rPr lang="zh-CN" altLang="en-US" dirty="0">
                <a:sym typeface="+mn-ea"/>
              </a:rPr>
              <a:t>最终形成响应报告</a:t>
            </a:r>
            <a:endParaRPr lang="zh-CN" altLang="en-US"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每个要素有各自的属性，数据资产的属性是数据重要程度；数据威胁 的属性数据应用场景中数据威胁发生可能性;脆弱性的属性是数据应用场景中脆弱性可利用性和脆弱性 影响程度；安全措施的属性是和脆弱性的关联性。</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我们根据风险评估的结果，找到对应的</a:t>
            </a:r>
            <a:r>
              <a:rPr lang="en-US" altLang="zh-CN" dirty="0"/>
              <a:t>PA</a:t>
            </a:r>
            <a:r>
              <a:rPr lang="zh-CN" altLang="en-US" dirty="0"/>
              <a:t>，对当前能力进行评测</a:t>
            </a:r>
            <a:r>
              <a:rPr lang="en-US" altLang="zh-CN" dirty="0"/>
              <a:t>;</a:t>
            </a:r>
            <a:endParaRPr lang="en-US" altLang="zh-CN" dirty="0"/>
          </a:p>
          <a:p>
            <a:r>
              <a:rPr lang="zh-CN" altLang="en-US" dirty="0"/>
              <a:t>更具企业数据安全治理的目标，看不达标的</a:t>
            </a:r>
            <a:r>
              <a:rPr lang="en-US" altLang="zh-CN" dirty="0"/>
              <a:t>PA</a:t>
            </a:r>
            <a:r>
              <a:rPr lang="zh-CN" altLang="en-US" dirty="0"/>
              <a:t>里面具体那个</a:t>
            </a:r>
            <a:r>
              <a:rPr lang="en-US" altLang="zh-CN" dirty="0"/>
              <a:t>BP</a:t>
            </a:r>
            <a:r>
              <a:rPr lang="zh-CN" altLang="en-US" dirty="0"/>
              <a:t>不合格，就可以有针对性的进行建设；</a:t>
            </a:r>
            <a:endParaRPr lang="en-US" altLang="zh-CN" dirty="0"/>
          </a:p>
          <a:p>
            <a:r>
              <a:rPr lang="zh-CN" altLang="en-US" dirty="0"/>
              <a:t>最后输出的时结合企业的实际情况，在</a:t>
            </a:r>
            <a:r>
              <a:rPr lang="en-US" altLang="zh-CN" dirty="0"/>
              <a:t>4</a:t>
            </a:r>
            <a:r>
              <a:rPr lang="zh-CN" altLang="en-US" dirty="0"/>
              <a:t>个维度上的精细化建设目标</a:t>
            </a:r>
            <a:r>
              <a:rPr lang="en-US" altLang="zh-CN" dirty="0"/>
              <a:t>;</a:t>
            </a: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第四步得到了针对体系化数据安全建设的目标后，就有针对性的进行相关建设，</a:t>
            </a:r>
            <a:endParaRPr lang="en-US" altLang="zh-CN" dirty="0"/>
          </a:p>
          <a:p>
            <a:r>
              <a:rPr lang="zh-CN" altLang="en-US" dirty="0"/>
              <a:t>首先是制度体系维度上，要建立、完善</a:t>
            </a:r>
            <a:r>
              <a:rPr lang="en-US" altLang="zh-CN" dirty="0"/>
              <a:t>4</a:t>
            </a:r>
            <a:r>
              <a:rPr lang="zh-CN" altLang="en-US" dirty="0"/>
              <a:t>级文档体系，下级文档是上级文档的支撑和细化：</a:t>
            </a:r>
            <a:endParaRPr lang="en-US" altLang="zh-CN" dirty="0"/>
          </a:p>
          <a:p>
            <a:r>
              <a:rPr lang="zh-CN" altLang="en-US" dirty="0"/>
              <a:t>一级文件</a:t>
            </a:r>
            <a:r>
              <a:rPr lang="en-US" altLang="zh-CN" dirty="0"/>
              <a:t>-</a:t>
            </a:r>
            <a:r>
              <a:rPr lang="zh-CN" altLang="en-US" dirty="0"/>
              <a:t>顶级的方针政策（宏观的态度、目标、决心）</a:t>
            </a:r>
            <a:endParaRPr lang="en-US" altLang="zh-CN" dirty="0"/>
          </a:p>
          <a:p>
            <a:r>
              <a:rPr lang="zh-CN" altLang="en-US" dirty="0"/>
              <a:t>二级文件</a:t>
            </a:r>
            <a:r>
              <a:rPr lang="en-US" altLang="zh-CN" dirty="0"/>
              <a:t>-</a:t>
            </a:r>
            <a:r>
              <a:rPr lang="zh-CN" altLang="en-US" dirty="0"/>
              <a:t>各种管理制度和办法 （做什么、不做什么）</a:t>
            </a:r>
            <a:endParaRPr lang="en-US" altLang="zh-CN" dirty="0"/>
          </a:p>
          <a:p>
            <a:r>
              <a:rPr lang="zh-CN" altLang="en-US" dirty="0"/>
              <a:t>三级文件</a:t>
            </a:r>
            <a:r>
              <a:rPr lang="en-US" altLang="zh-CN" dirty="0"/>
              <a:t>-</a:t>
            </a:r>
            <a:r>
              <a:rPr lang="zh-CN" altLang="en-US" dirty="0"/>
              <a:t>操作流程和规范文件（具体怎么做）</a:t>
            </a:r>
            <a:endParaRPr lang="en-US" altLang="zh-CN" dirty="0"/>
          </a:p>
          <a:p>
            <a:r>
              <a:rPr lang="zh-CN" altLang="en-US" dirty="0"/>
              <a:t>四级文件</a:t>
            </a:r>
            <a:r>
              <a:rPr lang="en-US" altLang="zh-CN" dirty="0"/>
              <a:t>-</a:t>
            </a:r>
            <a:r>
              <a:rPr lang="zh-CN" altLang="en-US" dirty="0"/>
              <a:t>具体执行记录表单（面向实操的过程文档 ）</a:t>
            </a:r>
            <a:endParaRPr lang="en-US" altLang="zh-CN" dirty="0"/>
          </a:p>
          <a:p>
            <a:endParaRPr lang="en-US" altLang="zh-CN" dirty="0"/>
          </a:p>
          <a:p>
            <a:r>
              <a:rPr lang="zh-CN" altLang="en-US" b="1" dirty="0"/>
              <a:t>可考虑适当每个级别举个例子！</a:t>
            </a:r>
            <a:endParaRPr lang="en-US" altLang="zh-CN" b="1"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第四步得到了针对体系化数据安全建设的目标后，就有针对性的进行相关建设，</a:t>
            </a:r>
            <a:endParaRPr lang="en-US" altLang="zh-CN" dirty="0"/>
          </a:p>
          <a:p>
            <a:r>
              <a:rPr lang="zh-CN" altLang="en-US" dirty="0"/>
              <a:t>首先是制度体系维度上，要建立、完善</a:t>
            </a:r>
            <a:r>
              <a:rPr lang="en-US" altLang="zh-CN" dirty="0"/>
              <a:t>4</a:t>
            </a:r>
            <a:r>
              <a:rPr lang="zh-CN" altLang="en-US" dirty="0"/>
              <a:t>级文档体系，下级文档是上级文档的支撑和细化：</a:t>
            </a:r>
            <a:endParaRPr lang="en-US" altLang="zh-CN" dirty="0"/>
          </a:p>
          <a:p>
            <a:r>
              <a:rPr lang="zh-CN" altLang="en-US" dirty="0"/>
              <a:t>一级文件</a:t>
            </a:r>
            <a:r>
              <a:rPr lang="en-US" altLang="zh-CN" dirty="0"/>
              <a:t>-</a:t>
            </a:r>
            <a:r>
              <a:rPr lang="zh-CN" altLang="en-US" dirty="0"/>
              <a:t>顶级的方针政策（宏观的态度、目标、决心）</a:t>
            </a:r>
            <a:endParaRPr lang="en-US" altLang="zh-CN" dirty="0"/>
          </a:p>
          <a:p>
            <a:r>
              <a:rPr lang="zh-CN" altLang="en-US" dirty="0"/>
              <a:t>二级文件</a:t>
            </a:r>
            <a:r>
              <a:rPr lang="en-US" altLang="zh-CN" dirty="0"/>
              <a:t>-</a:t>
            </a:r>
            <a:r>
              <a:rPr lang="zh-CN" altLang="en-US" dirty="0"/>
              <a:t>各种管理制度和办法 （做什么、不做什么）</a:t>
            </a:r>
            <a:endParaRPr lang="en-US" altLang="zh-CN" dirty="0"/>
          </a:p>
          <a:p>
            <a:r>
              <a:rPr lang="zh-CN" altLang="en-US" dirty="0"/>
              <a:t>三级文件</a:t>
            </a:r>
            <a:r>
              <a:rPr lang="en-US" altLang="zh-CN" dirty="0"/>
              <a:t>-</a:t>
            </a:r>
            <a:r>
              <a:rPr lang="zh-CN" altLang="en-US" dirty="0"/>
              <a:t>操作流程和规范文件（具体怎么做）</a:t>
            </a:r>
            <a:endParaRPr lang="en-US" altLang="zh-CN" dirty="0"/>
          </a:p>
          <a:p>
            <a:r>
              <a:rPr lang="zh-CN" altLang="en-US" dirty="0"/>
              <a:t>四级文件</a:t>
            </a:r>
            <a:r>
              <a:rPr lang="en-US" altLang="zh-CN" dirty="0"/>
              <a:t>-</a:t>
            </a:r>
            <a:r>
              <a:rPr lang="zh-CN" altLang="en-US" dirty="0"/>
              <a:t>具体执行记录表单（面向实操的过程文档 ）</a:t>
            </a:r>
            <a:endParaRPr lang="en-US" altLang="zh-CN" dirty="0"/>
          </a:p>
          <a:p>
            <a:endParaRPr lang="en-US" altLang="zh-CN" dirty="0"/>
          </a:p>
          <a:p>
            <a:r>
              <a:rPr lang="zh-CN" altLang="en-US" b="1" dirty="0"/>
              <a:t>可考虑适当每个级别举个例子！</a:t>
            </a:r>
            <a:endParaRPr lang="en-US" altLang="zh-CN" b="1"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Arial" panose="020B0604020202020204" pitchFamily="34" charset="0"/>
              </a:rPr>
              <a:t>在“技术工具”维度上，首先是结合风险评估的结果，补齐产品及技术原子能力的短板，同时基于前期对数据的分类分级结果、实际的业务场景、访问需求制定细颗粒度的策略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kern="100" dirty="0">
                <a:effectLst/>
                <a:cs typeface="Arial" panose="020B0604020202020204" pitchFamily="34" charset="0"/>
                <a:sym typeface="+mn-ea"/>
              </a:rPr>
              <a:t>在业务流转视角纵览技术路线，从人员到终端接入，到业务网数据传输、再到应用系统场景、应用系统与数据库之间的交互、数据库场景、数据库与数据库（大数据）之间的交互、应用系统与应用系统之间的交互（含大数据应用）、外部通信以及最后的三方接入，这些用户实际场景遇到的数据流转过程，中间需要非常多的技术防护要点。可以清晰地看到，完整的安全防护是包括网络空间安全防护以及专项数据安全防护的，这也印证了数据安全从来不是从</a:t>
            </a:r>
            <a:r>
              <a:rPr lang="en-US" altLang="zh-CN" kern="100" dirty="0">
                <a:effectLst/>
                <a:cs typeface="Arial" panose="020B0604020202020204" pitchFamily="34" charset="0"/>
                <a:sym typeface="+mn-ea"/>
              </a:rPr>
              <a:t>0</a:t>
            </a:r>
            <a:r>
              <a:rPr lang="zh-CN" altLang="zh-CN" kern="100" dirty="0">
                <a:effectLst/>
                <a:cs typeface="Arial" panose="020B0604020202020204" pitchFamily="34" charset="0"/>
                <a:sym typeface="+mn-ea"/>
              </a:rPr>
              <a:t>开始的，我们需要双维驱动，网络安全与数据安全并重的安全体系建设。</a:t>
            </a:r>
            <a:endParaRPr lang="zh-CN" altLang="zh-CN" kern="100" dirty="0">
              <a:effectLst/>
              <a:cs typeface="Arial" panose="020B0604020202020204" pitchFamily="34" charset="0"/>
            </a:endParaRPr>
          </a:p>
          <a:p>
            <a:pPr algn="just"/>
            <a:r>
              <a:rPr lang="en-US" altLang="zh-CN" kern="100" dirty="0">
                <a:effectLst/>
                <a:cs typeface="Arial" panose="020B0604020202020204" pitchFamily="34" charset="0"/>
                <a:sym typeface="+mn-ea"/>
              </a:rPr>
              <a:t>	</a:t>
            </a:r>
            <a:r>
              <a:rPr lang="zh-CN" altLang="zh-CN" kern="100" dirty="0">
                <a:effectLst/>
                <a:cs typeface="Arial" panose="020B0604020202020204" pitchFamily="34" charset="0"/>
                <a:sym typeface="+mn-ea"/>
              </a:rPr>
              <a:t>在这十多个业务流转过程中，有着大量的网络安全设备，主要是通过网络安全等级保护</a:t>
            </a:r>
            <a:r>
              <a:rPr lang="en-US" altLang="zh-CN" kern="100" dirty="0">
                <a:effectLst/>
                <a:cs typeface="Arial" panose="020B0604020202020204" pitchFamily="34" charset="0"/>
                <a:sym typeface="+mn-ea"/>
              </a:rPr>
              <a:t>2.0</a:t>
            </a:r>
            <a:r>
              <a:rPr lang="zh-CN" altLang="zh-CN" kern="100" dirty="0">
                <a:effectLst/>
                <a:cs typeface="Arial" panose="020B0604020202020204" pitchFamily="34" charset="0"/>
                <a:sym typeface="+mn-ea"/>
              </a:rPr>
              <a:t>制度的指导进行落地的，那标黄色的数据安全专项能力，则是需要按照用户的实际业务场景进行安全设计，主要包括如：</a:t>
            </a:r>
            <a:endParaRPr lang="zh-CN" altLang="zh-CN" kern="100" dirty="0">
              <a:effectLst/>
              <a:cs typeface="Arial" panose="020B0604020202020204" pitchFamily="34" charset="0"/>
            </a:endParaRPr>
          </a:p>
          <a:p>
            <a:pPr marL="342900" lvl="0" indent="-342900" algn="just">
              <a:buFont typeface="思源黑体 CN Normal" panose="020B0400000000000000" pitchFamily="34" charset="-122"/>
              <a:buChar char=""/>
            </a:pPr>
            <a:r>
              <a:rPr lang="zh-CN" altLang="zh-CN" kern="100" dirty="0">
                <a:effectLst/>
                <a:cs typeface="Arial" panose="020B0604020202020204" pitchFamily="34" charset="0"/>
                <a:sym typeface="+mn-ea"/>
              </a:rPr>
              <a:t>访问数据的授权</a:t>
            </a:r>
            <a:r>
              <a:rPr lang="en-US" altLang="zh-CN" kern="100" dirty="0">
                <a:effectLst/>
                <a:cs typeface="Arial" panose="020B0604020202020204" pitchFamily="34" charset="0"/>
                <a:sym typeface="+mn-ea"/>
              </a:rPr>
              <a:t>/</a:t>
            </a:r>
            <a:r>
              <a:rPr lang="zh-CN" altLang="zh-CN" kern="100" dirty="0">
                <a:effectLst/>
                <a:cs typeface="Arial" panose="020B0604020202020204" pitchFamily="34" charset="0"/>
                <a:sym typeface="+mn-ea"/>
              </a:rPr>
              <a:t>敏感数据的额外授权、数据的资产梳理、分类分级、终端泄露防护、网络泄露防护、应用系统的敏感数据管控、应用数据防泄漏、数据库的操作审计、存储加密、大数据共享交换时的隐私计算技术、应用与数据库之间的动态数据脱敏、数据库之间的静态数据脱敏、数据流转监测、应用与应用之间</a:t>
            </a:r>
            <a:r>
              <a:rPr lang="en-US" altLang="zh-CN" kern="100" dirty="0">
                <a:effectLst/>
                <a:cs typeface="Arial" panose="020B0604020202020204" pitchFamily="34" charset="0"/>
                <a:sym typeface="+mn-ea"/>
              </a:rPr>
              <a:t>API</a:t>
            </a:r>
            <a:r>
              <a:rPr lang="zh-CN" altLang="zh-CN" kern="100" dirty="0">
                <a:effectLst/>
                <a:cs typeface="Arial" panose="020B0604020202020204" pitchFamily="34" charset="0"/>
                <a:sym typeface="+mn-ea"/>
              </a:rPr>
              <a:t>审计甚至防护等。</a:t>
            </a:r>
            <a:endParaRPr lang="zh-CN" altLang="zh-CN" kern="100" dirty="0">
              <a:effectLst/>
              <a:cs typeface="Arial" panose="020B0604020202020204" pitchFamily="34" charset="0"/>
            </a:endParaRPr>
          </a:p>
          <a:p>
            <a:endParaRPr lang="zh-CN" altLang="en-US" dirty="0"/>
          </a:p>
          <a:p>
            <a:endParaRPr lang="zh-CN" altLang="en-US" dirty="0">
              <a:solidFill>
                <a:schemeClr val="bg1"/>
              </a:solidFill>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kern="100" dirty="0">
                <a:effectLst/>
                <a:cs typeface="Arial" panose="020B0604020202020204" pitchFamily="34" charset="0"/>
                <a:sym typeface="+mn-ea"/>
              </a:rPr>
              <a:t>（如果受众是重视整体规划的高层，可简单提下本页即可）</a:t>
            </a:r>
            <a:r>
              <a:rPr lang="zh-CN" altLang="zh-CN" kern="100" dirty="0">
                <a:effectLst/>
                <a:cs typeface="Arial" panose="020B0604020202020204" pitchFamily="34" charset="0"/>
                <a:sym typeface="+mn-ea"/>
              </a:rPr>
              <a:t>山石网科时至今日已经构建了比较完整的数据安全防护产品技术体系，在黄色框架：网络空间安全防护产品体系和零信任架构涉及的</a:t>
            </a:r>
            <a:r>
              <a:rPr lang="en-US" altLang="zh-CN" kern="100" dirty="0">
                <a:effectLst/>
                <a:cs typeface="Arial" panose="020B0604020202020204" pitchFamily="34" charset="0"/>
                <a:sym typeface="+mn-ea"/>
              </a:rPr>
              <a:t>IAM</a:t>
            </a:r>
            <a:r>
              <a:rPr lang="zh-CN" altLang="zh-CN" kern="100" dirty="0">
                <a:effectLst/>
                <a:cs typeface="Arial" panose="020B0604020202020204" pitchFamily="34" charset="0"/>
                <a:sym typeface="+mn-ea"/>
              </a:rPr>
              <a:t>、</a:t>
            </a:r>
            <a:r>
              <a:rPr lang="en-US" altLang="zh-CN" kern="100" dirty="0">
                <a:effectLst/>
                <a:cs typeface="Arial" panose="020B0604020202020204" pitchFamily="34" charset="0"/>
                <a:sym typeface="+mn-ea"/>
              </a:rPr>
              <a:t>SDP</a:t>
            </a:r>
            <a:r>
              <a:rPr lang="zh-CN" altLang="zh-CN" kern="100" dirty="0">
                <a:effectLst/>
                <a:cs typeface="Arial" panose="020B0604020202020204" pitchFamily="34" charset="0"/>
                <a:sym typeface="+mn-ea"/>
              </a:rPr>
              <a:t>和</a:t>
            </a:r>
            <a:r>
              <a:rPr lang="en-US" altLang="zh-CN" kern="100" dirty="0">
                <a:effectLst/>
                <a:cs typeface="Arial" panose="020B0604020202020204" pitchFamily="34" charset="0"/>
                <a:sym typeface="+mn-ea"/>
              </a:rPr>
              <a:t>MSG</a:t>
            </a:r>
            <a:r>
              <a:rPr lang="zh-CN" altLang="zh-CN" kern="100" dirty="0">
                <a:effectLst/>
                <a:cs typeface="Arial" panose="020B0604020202020204" pitchFamily="34" charset="0"/>
                <a:sym typeface="+mn-ea"/>
              </a:rPr>
              <a:t>的内部，山石网科的数据安全防护产品体系已经比较齐全，首先是数据安全综合治理平台——也就是数据安全防护的安全大脑，它具备数据识别、数据打标签、分类分级、数据资产地图、数据资产台账、安全组件统一纳管以及数据安全的态势感知；除此之外，山石网科很早就发布的数据库审计、数据库防火墙、数据泄露防护、静态数据脱敏以及数据库漏洞扫描等产品，今年中旬发布了数据库加密与访问控制系统、应用</a:t>
            </a:r>
            <a:r>
              <a:rPr lang="en-US" altLang="zh-CN" kern="100" dirty="0">
                <a:effectLst/>
                <a:cs typeface="Arial" panose="020B0604020202020204" pitchFamily="34" charset="0"/>
                <a:sym typeface="+mn-ea"/>
              </a:rPr>
              <a:t>API</a:t>
            </a:r>
            <a:r>
              <a:rPr lang="zh-CN" altLang="zh-CN" kern="100" dirty="0">
                <a:effectLst/>
                <a:cs typeface="Arial" panose="020B0604020202020204" pitchFamily="34" charset="0"/>
                <a:sym typeface="+mn-ea"/>
              </a:rPr>
              <a:t>系统安全审计平台；以及近期即将发布的应用与数据库之间的动态数据脱敏系统、专门为数据库量身定制的数据库运维安全网关、针对应用的敏感数据管控、可以识别图片视频数据的应用数据安全网关，我们山石网科已经构筑了一个基本完整的专项数据安全防护产品技术体系。</a:t>
            </a:r>
            <a:endParaRPr lang="zh-CN" altLang="zh-CN" kern="100" dirty="0">
              <a:effectLst/>
              <a:cs typeface="Arial" panose="020B0604020202020204" pitchFamily="34" charset="0"/>
            </a:endParaRPr>
          </a:p>
          <a:p>
            <a:endParaRPr lang="zh-CN" altLang="en-US"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关于“组织建设”、“能力提升”，从支持安全运营的角度综合考量；</a:t>
            </a:r>
            <a:endParaRPr lang="en-US" altLang="zh-CN" dirty="0"/>
          </a:p>
          <a:p>
            <a:r>
              <a:rPr lang="en-US" altLang="zh-CN" dirty="0"/>
              <a:t>1</a:t>
            </a:r>
            <a:r>
              <a:rPr lang="zh-CN" altLang="en-US" dirty="0"/>
              <a:t>）通过对安全运营的场景梳理、过程拆分，形成标准化的流程机制；</a:t>
            </a:r>
            <a:endParaRPr lang="en-US" altLang="zh-CN" dirty="0"/>
          </a:p>
          <a:p>
            <a:r>
              <a:rPr lang="en-US" altLang="zh-CN" dirty="0"/>
              <a:t>2</a:t>
            </a:r>
            <a:r>
              <a:rPr lang="zh-CN" altLang="en-US" dirty="0"/>
              <a:t>）基于标准化的流程，考量岗位需求、人员需求，能力需求，并有针对性的进行组织补齐和人员能力提升；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我们管现在叫大数据AI 时代  本身的先决条件是IT设备和算力发生了跃迁，也就有了</a:t>
            </a:r>
            <a:r>
              <a:rPr lang="en-US" altLang="zh-CN" dirty="0"/>
              <a:t> </a:t>
            </a:r>
            <a:r>
              <a:rPr lang="zh-CN" altLang="en-US" dirty="0"/>
              <a:t>应用环境的改变-即3大变化：软件定义（软件定义需要</a:t>
            </a:r>
            <a:r>
              <a:rPr lang="en-US" altLang="zh-CN" dirty="0"/>
              <a:t>CPU</a:t>
            </a:r>
            <a:r>
              <a:rPr lang="zh-CN" altLang="en-US" dirty="0"/>
              <a:t>等算力）、泛在互联（物联网）和数据驱动，其中数据驱动的逻辑是再过去是先建应用再产生数据，现在是先有海量大数据在建高级的应用  这也导致了业务驱动逻辑发生了根本变化，数据成为了现在决策的核心条件  所以数据很重要，所以引出后面的页码去讲数据安全很重要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山石已经针对不同</a:t>
            </a:r>
            <a:r>
              <a:rPr lang="en-US" altLang="zh-CN" dirty="0"/>
              <a:t>PA</a:t>
            </a:r>
            <a:r>
              <a:rPr lang="zh-CN" altLang="en-US" dirty="0"/>
              <a:t>梳理出标准化的运营流程模板，</a:t>
            </a:r>
            <a:endParaRPr lang="en-US" altLang="zh-CN" dirty="0"/>
          </a:p>
          <a:p>
            <a:r>
              <a:rPr lang="zh-CN" altLang="en-US" dirty="0"/>
              <a:t>山石的数据安全专家可结合这些标准化模板以及客户的实际情况进行定制化开发，以贴合客户的实际需求；</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noProof="0" dirty="0">
                <a:solidFill>
                  <a:schemeClr val="tx1"/>
                </a:solidFill>
                <a:ea typeface="思源黑体 CN Normal" panose="020B0400000000000000" pitchFamily="34" charset="-122"/>
                <a:sym typeface="+mn-ea"/>
              </a:rPr>
              <a:t>第六步是建设和应用体系建设；</a:t>
            </a:r>
            <a:endParaRPr lang="en-US" altLang="zh-CN" sz="1200" kern="1200" noProof="0" dirty="0">
              <a:solidFill>
                <a:schemeClr val="tx1"/>
              </a:solidFill>
              <a:ea typeface="思源黑体 CN Normal" panose="020B0400000000000000"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noProof="0" dirty="0">
                <a:solidFill>
                  <a:schemeClr val="tx1"/>
                </a:solidFill>
                <a:ea typeface="思源黑体 CN Normal" panose="020B0400000000000000" pitchFamily="34" charset="-122"/>
                <a:sym typeface="+mn-ea"/>
              </a:rPr>
              <a:t>通过对数据全生命周期的日常审计以及周期性、或按需的风险评估，可发现日常潜在的或由于业务变更引发的风险，持续的对优化、提升整体的数据安全能力；通过建立完善的应急预案和常态化的攻防演练、应急演练持续增强对于突发风险、事件的处置能力，保障业务的可用性、连续性！</a:t>
            </a:r>
            <a:endParaRPr lang="zh-CN" altLang="de-DE" sz="1200" kern="1200" noProof="0" dirty="0">
              <a:solidFill>
                <a:schemeClr val="tx1"/>
              </a:solidFill>
              <a:ea typeface="思源黑体 CN Normal" panose="020B0400000000000000"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noProof="0" dirty="0">
                <a:solidFill>
                  <a:schemeClr val="tx1"/>
                </a:solidFill>
                <a:ea typeface="思源黑体 CN Normal" panose="020B0400000000000000" pitchFamily="34" charset="-122"/>
                <a:sym typeface="+mn-ea"/>
              </a:rPr>
              <a:t>完成前</a:t>
            </a:r>
            <a:r>
              <a:rPr lang="en-US" altLang="zh-CN" sz="1200" kern="1200" noProof="0" dirty="0">
                <a:solidFill>
                  <a:schemeClr val="tx1"/>
                </a:solidFill>
                <a:ea typeface="思源黑体 CN Normal" panose="020B0400000000000000" pitchFamily="34" charset="-122"/>
                <a:sym typeface="+mn-ea"/>
              </a:rPr>
              <a:t>6</a:t>
            </a:r>
            <a:r>
              <a:rPr lang="zh-CN" altLang="en-US" sz="1200" kern="1200" noProof="0" dirty="0">
                <a:solidFill>
                  <a:schemeClr val="tx1"/>
                </a:solidFill>
                <a:ea typeface="思源黑体 CN Normal" panose="020B0400000000000000" pitchFamily="34" charset="-122"/>
                <a:sym typeface="+mn-ea"/>
              </a:rPr>
              <a:t>步，我们完成了体系化的数据安全建设，但不能忽略的是，数据安全治理是一项持续的、需要全员参与、全民维护的工程，所以需要提升全民关于数据安全的意识，增项数据安全委员会相关人员的数据安全知识和能力；在数据安全法重明确提出对员工进行相关培训，同时在前不久推出的</a:t>
            </a:r>
            <a:r>
              <a:rPr lang="zh-CN" altLang="en-US" sz="1200" kern="1200" dirty="0">
                <a:solidFill>
                  <a:schemeClr val="tx1"/>
                </a:solidFill>
                <a:ea typeface="思源黑体 CN Normal" panose="020B0400000000000000" pitchFamily="34" charset="-122"/>
              </a:rPr>
              <a:t>网络数据安全管理条例中，明确提出企业每年要进行</a:t>
            </a:r>
            <a:r>
              <a:rPr lang="en-US" altLang="zh-CN" sz="1200" kern="1200" dirty="0">
                <a:solidFill>
                  <a:schemeClr val="tx1"/>
                </a:solidFill>
                <a:ea typeface="思源黑体 CN Normal" panose="020B0400000000000000" pitchFamily="34" charset="-122"/>
              </a:rPr>
              <a:t>1</a:t>
            </a:r>
            <a:r>
              <a:rPr lang="zh-CN" altLang="en-US" sz="1200" kern="1200" dirty="0">
                <a:solidFill>
                  <a:schemeClr val="tx1"/>
                </a:solidFill>
                <a:ea typeface="思源黑体 CN Normal" panose="020B0400000000000000" pitchFamily="34" charset="-122"/>
              </a:rPr>
              <a:t>次全员培训，对于数据安全管理人员每年不少于</a:t>
            </a:r>
            <a:r>
              <a:rPr lang="en-US" altLang="zh-CN" sz="1200" kern="1200" dirty="0">
                <a:solidFill>
                  <a:schemeClr val="tx1"/>
                </a:solidFill>
                <a:ea typeface="思源黑体 CN Normal" panose="020B0400000000000000" pitchFamily="34" charset="-122"/>
              </a:rPr>
              <a:t>20</a:t>
            </a:r>
            <a:r>
              <a:rPr lang="zh-CN" altLang="en-US" sz="1200" kern="1200" dirty="0">
                <a:solidFill>
                  <a:schemeClr val="tx1"/>
                </a:solidFill>
                <a:ea typeface="思源黑体 CN Normal" panose="020B0400000000000000" pitchFamily="34" charset="-122"/>
              </a:rPr>
              <a:t>小时的培训；</a:t>
            </a:r>
            <a:endParaRPr lang="en-US" altLang="zh-CN" sz="1200" kern="1200" dirty="0">
              <a:solidFill>
                <a:schemeClr val="tx1"/>
              </a:solidFill>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de-DE" sz="1200" b="1" spc="300" noProof="0" dirty="0">
              <a:ln>
                <a:noFill/>
              </a:ln>
              <a:solidFill>
                <a:srgbClr val="DE5F0F"/>
              </a:solidFill>
              <a:effectLst>
                <a:outerShdw blurRad="38100" dist="38100" dir="2700000" algn="tl">
                  <a:srgbClr val="000000">
                    <a:alpha val="43137"/>
                  </a:srgbClr>
                </a:outerShdw>
              </a:effectLst>
              <a:uLnTx/>
              <a:uFillTx/>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数据安全法要求全体员工每年至少一次培训</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lt"/>
                <a:ea typeface="+mn-ea"/>
                <a:sym typeface="+mn-ea"/>
              </a:rPr>
              <a:t>网络数据安全管理条例要求管理层和业务及运维人员至少培训</a:t>
            </a:r>
            <a:r>
              <a:rPr lang="en-US" altLang="zh-CN" dirty="0">
                <a:solidFill>
                  <a:srgbClr val="FF9933"/>
                </a:solidFill>
                <a:effectLst>
                  <a:outerShdw blurRad="38100" dist="38100" dir="2700000" algn="tl">
                    <a:srgbClr val="000000">
                      <a:alpha val="43137"/>
                    </a:srgbClr>
                  </a:outerShdw>
                </a:effectLst>
                <a:latin typeface="+mn-lt"/>
                <a:ea typeface="+mn-ea"/>
                <a:sym typeface="+mn-ea"/>
              </a:rPr>
              <a:t>20</a:t>
            </a:r>
            <a:r>
              <a:rPr lang="zh-CN" altLang="en-US" dirty="0">
                <a:solidFill>
                  <a:srgbClr val="FF9933"/>
                </a:solidFill>
                <a:effectLst>
                  <a:outerShdw blurRad="38100" dist="38100" dir="2700000" algn="tl">
                    <a:srgbClr val="000000">
                      <a:alpha val="43137"/>
                    </a:srgbClr>
                  </a:outerShdw>
                </a:effectLst>
                <a:latin typeface="+mn-lt"/>
                <a:ea typeface="+mn-ea"/>
                <a:sym typeface="+mn-ea"/>
              </a:rPr>
              <a:t>小时</a:t>
            </a:r>
            <a:r>
              <a:rPr lang="en-US" altLang="zh-CN" dirty="0">
                <a:solidFill>
                  <a:srgbClr val="FF9933"/>
                </a:solidFill>
                <a:effectLst>
                  <a:outerShdw blurRad="38100" dist="38100" dir="2700000" algn="tl">
                    <a:srgbClr val="000000">
                      <a:alpha val="43137"/>
                    </a:srgbClr>
                  </a:outerShdw>
                </a:effectLst>
                <a:latin typeface="+mn-lt"/>
                <a:ea typeface="+mn-ea"/>
                <a:sym typeface="+mn-ea"/>
              </a:rPr>
              <a:t>/</a:t>
            </a:r>
            <a:r>
              <a:rPr lang="zh-CN" altLang="en-US" dirty="0">
                <a:solidFill>
                  <a:srgbClr val="FF9933"/>
                </a:solidFill>
                <a:effectLst>
                  <a:outerShdw blurRad="38100" dist="38100" dir="2700000" algn="tl">
                    <a:srgbClr val="000000">
                      <a:alpha val="43137"/>
                    </a:srgbClr>
                  </a:outerShdw>
                </a:effectLst>
                <a:latin typeface="+mn-lt"/>
                <a:ea typeface="+mn-ea"/>
                <a:sym typeface="+mn-ea"/>
              </a:rPr>
              <a:t>年，注意不是所有的业务系统的数据都需要进行治理，需要在项目前期把重要业务筛出来。</a:t>
            </a:r>
            <a:endParaRPr lang="zh-CN" altLang="en-US" dirty="0">
              <a:solidFill>
                <a:srgbClr val="FF9933"/>
              </a:solidFill>
              <a:effectLst>
                <a:outerShdw blurRad="38100" dist="38100" dir="2700000" algn="tl">
                  <a:srgbClr val="000000">
                    <a:alpha val="43137"/>
                  </a:srgbClr>
                </a:outerShdw>
              </a:effectLst>
              <a:latin typeface="+mn-lt"/>
              <a:ea typeface="+mn-ea"/>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solidFill>
                  <a:srgbClr val="00728A"/>
                </a:solidFill>
                <a:effectLst/>
                <a:sym typeface="+mn-ea"/>
              </a:rPr>
              <a:t>eg</a:t>
            </a:r>
            <a:r>
              <a:rPr lang="en-US" altLang="zh-CN" dirty="0">
                <a:solidFill>
                  <a:srgbClr val="00728A"/>
                </a:solidFill>
                <a:effectLst/>
                <a:sym typeface="+mn-ea"/>
              </a:rPr>
              <a:t>. </a:t>
            </a:r>
            <a:r>
              <a:rPr lang="zh-CN" altLang="en-US" dirty="0">
                <a:solidFill>
                  <a:srgbClr val="00728A"/>
                </a:solidFill>
                <a:effectLst/>
                <a:sym typeface="+mn-ea"/>
              </a:rPr>
              <a:t>证券期货数据保护范围：</a:t>
            </a:r>
            <a:endParaRPr lang="zh-CN" altLang="en-US" dirty="0">
              <a:solidFill>
                <a:srgbClr val="00728A"/>
              </a:solidFill>
              <a:effectLst/>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 </a:t>
            </a:r>
            <a:r>
              <a:rPr lang="en-US" altLang="zh-CN" dirty="0">
                <a:sym typeface="+mn-ea"/>
              </a:rPr>
              <a:t>a) </a:t>
            </a:r>
            <a:r>
              <a:rPr lang="zh-CN" altLang="en-US" dirty="0">
                <a:sym typeface="+mn-ea"/>
              </a:rPr>
              <a:t>行业机构通过开展业务或经其他渠道获取的投资者个人信息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b) </a:t>
            </a:r>
            <a:r>
              <a:rPr lang="zh-CN" altLang="en-US" dirty="0">
                <a:sym typeface="+mn-ea"/>
              </a:rPr>
              <a:t>机构投资者相关信息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c) </a:t>
            </a:r>
            <a:r>
              <a:rPr lang="zh-CN" altLang="en-US" dirty="0">
                <a:sym typeface="+mn-ea"/>
              </a:rPr>
              <a:t>证券期货市场交易信息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d) </a:t>
            </a:r>
            <a:r>
              <a:rPr lang="zh-CN" altLang="en-US" dirty="0">
                <a:sym typeface="+mn-ea"/>
              </a:rPr>
              <a:t>业务管理相关信息，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e) </a:t>
            </a:r>
            <a:r>
              <a:rPr lang="zh-CN" altLang="en-US" dirty="0">
                <a:sym typeface="+mn-ea"/>
              </a:rPr>
              <a:t>经营管理数据，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f) </a:t>
            </a:r>
            <a:r>
              <a:rPr lang="zh-CN" altLang="en-US" dirty="0">
                <a:sym typeface="+mn-ea"/>
              </a:rPr>
              <a:t>通过购买或数据共享等方式获得的外部数据</a:t>
            </a:r>
            <a:endParaRPr lang="zh-CN" altLang="en-US" dirty="0">
              <a:solidFill>
                <a:srgbClr val="FF9933"/>
              </a:solidFill>
              <a:effectLst>
                <a:outerShdw blurRad="38100" dist="38100" dir="2700000" algn="tl">
                  <a:srgbClr val="000000">
                    <a:alpha val="43137"/>
                  </a:srgbClr>
                </a:outerShdw>
              </a:effectLst>
              <a:latin typeface="+mn-lt"/>
              <a:ea typeface="+mn-ea"/>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de-DE" sz="1200" b="1" spc="300" noProof="0" dirty="0">
              <a:ln>
                <a:noFill/>
              </a:ln>
              <a:solidFill>
                <a:srgbClr val="DE5F0F"/>
              </a:solidFill>
              <a:effectLst>
                <a:outerShdw blurRad="38100" dist="38100" dir="2700000" algn="tl">
                  <a:srgbClr val="000000">
                    <a:alpha val="43137"/>
                  </a:srgbClr>
                </a:outerShdw>
              </a:effectLst>
              <a:uLnTx/>
              <a:uFillTx/>
              <a:sym typeface="+mn-ea"/>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对数据进行高质量、高效率的分类分级，是实现</a:t>
            </a:r>
            <a:r>
              <a:rPr lang="en-US" altLang="zh-CN">
                <a:sym typeface="+mn-ea"/>
              </a:rPr>
              <a:t>“</a:t>
            </a:r>
            <a:r>
              <a:rPr lang="zh-CN" altLang="en-US">
                <a:sym typeface="+mn-ea"/>
              </a:rPr>
              <a:t>核心资产安全优先，非核心资产效率优先</a:t>
            </a:r>
            <a:r>
              <a:rPr lang="en-US" altLang="zh-CN">
                <a:sym typeface="+mn-ea"/>
              </a:rPr>
              <a:t>”</a:t>
            </a:r>
            <a:r>
              <a:rPr lang="zh-CN" altLang="en-US">
                <a:sym typeface="+mn-ea"/>
              </a:rPr>
              <a:t>差异化防护的首要前提。</a:t>
            </a:r>
            <a:endParaRPr lang="zh-CN" altLang="en-US"/>
          </a:p>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kumimoji="1" lang="zh-CN" altLang="en-US" dirty="0">
                <a:sym typeface="+mn-ea"/>
              </a:rPr>
              <a:t>通过IP、端口及服务扫描、访问流量解析自动识别等手段发现数据源，对数据资产进行分类分级管理，主动对敏感数据存储情况进行识别、定位，形成敏感数据资产台账。</a:t>
            </a:r>
            <a:endParaRPr kumimoji="1" lang="zh-CN" altLang="en-US"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dirty="0">
                <a:solidFill>
                  <a:schemeClr val="bg1"/>
                </a:solidFill>
                <a:sym typeface="+mn-ea"/>
              </a:rPr>
              <a:t>此时可在网络上使用传输加密</a:t>
            </a:r>
            <a:r>
              <a:rPr kumimoji="1" lang="en-US" altLang="zh-CN" dirty="0">
                <a:solidFill>
                  <a:schemeClr val="bg1"/>
                </a:solidFill>
                <a:sym typeface="+mn-ea"/>
              </a:rPr>
              <a:t>(VPN)</a:t>
            </a:r>
            <a:r>
              <a:rPr kumimoji="1" lang="zh-CN" altLang="en-US" dirty="0">
                <a:solidFill>
                  <a:schemeClr val="bg1"/>
                </a:solidFill>
                <a:sym typeface="+mn-ea"/>
              </a:rPr>
              <a:t>等技术 ，保障数据在传输过程中的安全，同时可在生产网进行针对数据库的语句审计、访问控制、审计管控等防护手段。</a:t>
            </a:r>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kern="0" noProof="0" dirty="0">
                <a:ln>
                  <a:noFill/>
                </a:ln>
                <a:solidFill>
                  <a:srgbClr val="000000"/>
                </a:solidFill>
                <a:effectLst/>
                <a:uLnTx/>
                <a:uFillTx/>
                <a:ea typeface="微软雅黑" panose="020B0503020204020204" pitchFamily="34" charset="-122"/>
                <a:cs typeface="Calibri" panose="020F0502020204030204" charset="0"/>
                <a:sym typeface="Calibri" panose="020F0502020204030204" charset="0"/>
              </a:rPr>
              <a:t>加密是一种重要的访问控制手段，尤其在非安全存储和传输环境，加密更是会成为一种必选手段。</a:t>
            </a:r>
            <a:endParaRPr lang="zh-CN" altLang="en-US" kern="0" noProof="0" dirty="0">
              <a:ln>
                <a:noFill/>
              </a:ln>
              <a:solidFill>
                <a:srgbClr val="000000"/>
              </a:solidFill>
              <a:effectLst/>
              <a:uLnTx/>
              <a:uFillTx/>
              <a:ea typeface="微软雅黑" panose="020B0503020204020204" pitchFamily="34" charset="-122"/>
              <a:cs typeface="Calibri" panose="020F0502020204030204" charset="0"/>
              <a:sym typeface="Calibri" panose="020F0502020204030204" charset="0"/>
            </a:endParaRPr>
          </a:p>
          <a:p>
            <a:r>
              <a:rPr lang="zh-CN" altLang="en-US" dirty="0"/>
              <a:t>出了数据库加密外，还有文档加密。</a:t>
            </a:r>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61B527-AAC8-4855-83BC-9F4B54478846}"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关键词、逻辑：</a:t>
            </a:r>
            <a:endParaRPr lang="en-US" altLang="zh-CN" dirty="0"/>
          </a:p>
          <a:p>
            <a:pPr marL="171450" indent="-171450">
              <a:buFont typeface="思源黑体 CN Normal" panose="020B0400000000000000" pitchFamily="34" charset="-122"/>
              <a:buChar char="•"/>
            </a:pPr>
            <a:r>
              <a:rPr lang="zh-CN" altLang="en-US" dirty="0"/>
              <a:t>仅</a:t>
            </a:r>
            <a:r>
              <a:rPr lang="en-US" altLang="zh-CN" dirty="0"/>
              <a:t>2021</a:t>
            </a:r>
            <a:r>
              <a:rPr lang="zh-CN" altLang="en-US" dirty="0"/>
              <a:t>一年推出</a:t>
            </a:r>
            <a:r>
              <a:rPr lang="en-US" altLang="zh-CN" dirty="0"/>
              <a:t>2</a:t>
            </a:r>
            <a:r>
              <a:rPr lang="zh-CN" altLang="en-US" dirty="0"/>
              <a:t>部与数据安全相关法律：</a:t>
            </a:r>
            <a:r>
              <a:rPr lang="en-US" altLang="zh-CN" dirty="0"/>
              <a:t>《</a:t>
            </a:r>
            <a:r>
              <a:rPr lang="zh-CN" altLang="en-US" dirty="0"/>
              <a:t>数据安全法</a:t>
            </a:r>
            <a:r>
              <a:rPr lang="en-US" altLang="zh-CN" dirty="0"/>
              <a:t>》《</a:t>
            </a:r>
            <a:r>
              <a:rPr lang="zh-CN" altLang="en-US" dirty="0"/>
              <a:t>个人信息保护法</a:t>
            </a:r>
            <a:r>
              <a:rPr lang="en-US" altLang="zh-CN" dirty="0"/>
              <a:t>》</a:t>
            </a:r>
            <a:r>
              <a:rPr lang="zh-CN" altLang="en-US" dirty="0"/>
              <a:t>；</a:t>
            </a:r>
            <a:endParaRPr lang="en-US" altLang="zh-CN" dirty="0"/>
          </a:p>
          <a:p>
            <a:pPr marL="171450" indent="-171450">
              <a:buFont typeface="思源黑体 CN Normal" panose="020B0400000000000000" pitchFamily="34" charset="-122"/>
              <a:buChar char="•"/>
            </a:pPr>
            <a:r>
              <a:rPr lang="zh-CN" altLang="en-US" dirty="0"/>
              <a:t>“网安法、数安法、个保法”是保障数据安全的三驾马车，各自对其保护的“数据”定义不同，“网安法”保护的是网络数据；“数安法”保护全类型数据（包括电子形式及其他形式存在），个保法保护的是可关联自然人的信息；</a:t>
            </a:r>
            <a:endParaRPr lang="en-US" altLang="zh-CN" dirty="0"/>
          </a:p>
          <a:p>
            <a:pPr marL="0" indent="0">
              <a:buFont typeface="思源黑体 CN Normal" panose="020B0400000000000000" pitchFamily="34" charset="-122"/>
              <a:buNone/>
            </a:pPr>
            <a:r>
              <a:rPr lang="en-US" altLang="zh-CN" dirty="0"/>
              <a:t>&lt;Click&gt;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bg1"/>
                </a:solidFill>
              </a:rPr>
              <a:t>相对于传统网络安全规划建设，数据安全治理对“科学性”、“系统性</a:t>
            </a:r>
            <a:r>
              <a:rPr lang="en-US" altLang="zh-CN" sz="1200" dirty="0">
                <a:solidFill>
                  <a:schemeClr val="bg1"/>
                </a:solidFill>
              </a:rPr>
              <a:t>”</a:t>
            </a:r>
            <a:r>
              <a:rPr lang="zh-CN" altLang="en-US" sz="1200" dirty="0">
                <a:solidFill>
                  <a:schemeClr val="bg1"/>
                </a:solidFill>
              </a:rPr>
              <a:t>提出更高要求，而由于数据与业务相伴相生，关系密切，所以数据安全治理又必须通业务场景与数据流转深度绑定，山石提出的数据安全治理体系， </a:t>
            </a:r>
            <a:r>
              <a:rPr lang="zh-CN" altLang="en-US" b="0" i="0" dirty="0">
                <a:solidFill>
                  <a:srgbClr val="333333"/>
                </a:solidFill>
                <a:effectLst/>
                <a:latin typeface="思源黑体 CN Normal" panose="020B0400000000000000" pitchFamily="34" charset="-122"/>
              </a:rPr>
              <a:t>“</a:t>
            </a:r>
            <a:r>
              <a:rPr lang="zh-CN" altLang="zh-CN" sz="1200" dirty="0">
                <a:effectLst/>
                <a:cs typeface="思源黑体 CN Normal" panose="020B0400000000000000" pitchFamily="34" charset="-122"/>
              </a:rPr>
              <a:t>将</a:t>
            </a:r>
            <a:r>
              <a:rPr lang="zh-CN" altLang="zh-CN" sz="1200" dirty="0">
                <a:solidFill>
                  <a:srgbClr val="BE1A1D"/>
                </a:solidFill>
                <a:effectLst/>
                <a:cs typeface="思源黑体 CN Normal" panose="020B0400000000000000" pitchFamily="34" charset="-122"/>
              </a:rPr>
              <a:t>复杂问题结构化，结构化的问题简单化</a:t>
            </a:r>
            <a:r>
              <a:rPr lang="zh-CN" altLang="en-US" b="0" i="0" dirty="0">
                <a:solidFill>
                  <a:srgbClr val="333333"/>
                </a:solidFill>
                <a:effectLst/>
                <a:latin typeface="思源黑体 CN Normal" panose="020B0400000000000000" pitchFamily="34" charset="-122"/>
              </a:rPr>
              <a:t>”。通过体系化的建设指引，完成企业的数据安全治理体系建设。</a:t>
            </a:r>
            <a:endParaRPr lang="en-US" altLang="zh-CN" dirty="0"/>
          </a:p>
          <a:p>
            <a:r>
              <a:rPr lang="zh-CN" altLang="en-US" dirty="0">
                <a:sym typeface="+mn-ea"/>
              </a:rPr>
              <a:t>有两个关键的更新点</a:t>
            </a:r>
            <a:endParaRPr lang="en-US" altLang="zh-CN" dirty="0"/>
          </a:p>
          <a:p>
            <a:r>
              <a:rPr lang="en-US" altLang="zh-CN" dirty="0">
                <a:sym typeface="+mn-ea"/>
              </a:rPr>
              <a:t>1.</a:t>
            </a:r>
            <a:r>
              <a:rPr lang="zh-CN" altLang="en-US" dirty="0">
                <a:sym typeface="+mn-ea"/>
              </a:rPr>
              <a:t>最外层一圈的环：主要是对于人的纳管，从法律层面的数据权属结构确权（上面），到持续的</a:t>
            </a:r>
            <a:r>
              <a:rPr lang="en-US" altLang="zh-CN" dirty="0">
                <a:sym typeface="+mn-ea"/>
              </a:rPr>
              <a:t>IAM</a:t>
            </a:r>
            <a:r>
              <a:rPr lang="zh-CN" altLang="en-US" dirty="0">
                <a:sym typeface="+mn-ea"/>
              </a:rPr>
              <a:t>身份认证结合数据行为分析，确保数据使用人员可信（右面）到通过微隔离和软件定义边界进一步强化数据通信网络防护颗粒度（下面），再回归到持续监测、动态调整人员数据安全策略，从而做到更好的“人治” 效果</a:t>
            </a:r>
            <a:endParaRPr lang="en-US" altLang="zh-CN" dirty="0"/>
          </a:p>
          <a:p>
            <a:endParaRPr lang="en-US" altLang="zh-CN" dirty="0"/>
          </a:p>
          <a:p>
            <a:r>
              <a:rPr lang="en-US" altLang="zh-CN" dirty="0">
                <a:sym typeface="+mn-ea"/>
              </a:rPr>
              <a:t>2.</a:t>
            </a:r>
            <a:r>
              <a:rPr lang="zh-CN" altLang="en-US" dirty="0">
                <a:sym typeface="+mn-ea"/>
              </a:rPr>
              <a:t>数据安全技术防护体系进行了调整除了</a:t>
            </a:r>
            <a:r>
              <a:rPr lang="en-US" altLang="zh-CN" dirty="0">
                <a:sym typeface="+mn-ea"/>
              </a:rPr>
              <a:t>6</a:t>
            </a:r>
            <a:r>
              <a:rPr lang="zh-CN" altLang="en-US" dirty="0">
                <a:sym typeface="+mn-ea"/>
              </a:rPr>
              <a:t>个生命阶段的安全防护技术手段有不少更新以外，明确了通用安全域的技术防护要点可供大家参考（后面技术章节已做对应调整）</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首先我们认为数据安全治理的目标是</a:t>
            </a:r>
            <a:r>
              <a:rPr lang="zh-CN" altLang="en-US" b="1" i="1" dirty="0">
                <a:solidFill>
                  <a:schemeClr val="tx1">
                    <a:lumMod val="65000"/>
                    <a:lumOff val="35000"/>
                  </a:schemeClr>
                </a:solidFill>
                <a:sym typeface="+mn-ea"/>
              </a:rPr>
              <a:t>通过</a:t>
            </a:r>
            <a:r>
              <a:rPr lang="en-US" altLang="zh-CN" b="1" i="1" dirty="0">
                <a:solidFill>
                  <a:srgbClr val="00728A"/>
                </a:solidFill>
                <a:sym typeface="+mn-ea"/>
              </a:rPr>
              <a:t>“</a:t>
            </a:r>
            <a:r>
              <a:rPr lang="zh-CN" altLang="en-US" b="1" i="1" dirty="0">
                <a:solidFill>
                  <a:srgbClr val="00728A"/>
                </a:solidFill>
                <a:sym typeface="+mn-ea"/>
              </a:rPr>
              <a:t>一群有技能的人</a:t>
            </a:r>
            <a:r>
              <a:rPr lang="en-US" altLang="zh-CN" b="1" i="1" dirty="0">
                <a:solidFill>
                  <a:srgbClr val="00728A"/>
                </a:solidFill>
                <a:sym typeface="+mn-ea"/>
              </a:rPr>
              <a:t>”</a:t>
            </a:r>
            <a:r>
              <a:rPr lang="zh-CN" altLang="en-US" i="1" dirty="0">
                <a:solidFill>
                  <a:schemeClr val="tx1">
                    <a:lumMod val="65000"/>
                    <a:lumOff val="35000"/>
                  </a:schemeClr>
                </a:solidFill>
                <a:sym typeface="+mn-ea"/>
              </a:rPr>
              <a:t>，</a:t>
            </a:r>
            <a:r>
              <a:rPr lang="zh-CN" altLang="en-US" b="1" i="1" dirty="0">
                <a:solidFill>
                  <a:schemeClr val="tx1">
                    <a:lumMod val="65000"/>
                    <a:lumOff val="35000"/>
                  </a:schemeClr>
                </a:solidFill>
                <a:sym typeface="+mn-ea"/>
              </a:rPr>
              <a:t>遵循 标准化的</a:t>
            </a:r>
            <a:r>
              <a:rPr lang="zh-CN" altLang="en-US" b="1" i="1" dirty="0">
                <a:solidFill>
                  <a:srgbClr val="00728A"/>
                </a:solidFill>
                <a:sym typeface="+mn-ea"/>
              </a:rPr>
              <a:t>“制度、流程”</a:t>
            </a:r>
            <a:r>
              <a:rPr lang="zh-CN" altLang="en-US" i="1" dirty="0">
                <a:solidFill>
                  <a:schemeClr val="tx1">
                    <a:lumMod val="65000"/>
                    <a:lumOff val="35000"/>
                  </a:schemeClr>
                </a:solidFill>
                <a:sym typeface="+mn-ea"/>
              </a:rPr>
              <a:t>，</a:t>
            </a:r>
            <a:r>
              <a:rPr lang="zh-CN" altLang="en-US" b="1" i="1" dirty="0">
                <a:solidFill>
                  <a:schemeClr val="tx1">
                    <a:lumMod val="65000"/>
                    <a:lumOff val="35000"/>
                  </a:schemeClr>
                </a:solidFill>
                <a:sym typeface="+mn-ea"/>
              </a:rPr>
              <a:t>使用</a:t>
            </a:r>
            <a:r>
              <a:rPr lang="zh-CN" altLang="en-US" b="1" i="1" dirty="0">
                <a:solidFill>
                  <a:srgbClr val="00728A"/>
                </a:solidFill>
                <a:sym typeface="+mn-ea"/>
              </a:rPr>
              <a:t>“技术、工具和平台”</a:t>
            </a:r>
            <a:r>
              <a:rPr lang="zh-CN" altLang="en-US" b="1" i="1" dirty="0">
                <a:solidFill>
                  <a:schemeClr val="tx1">
                    <a:lumMod val="65000"/>
                    <a:lumOff val="35000"/>
                  </a:schemeClr>
                </a:solidFill>
                <a:sym typeface="+mn-ea"/>
              </a:rPr>
              <a:t>保障</a:t>
            </a:r>
            <a:r>
              <a:rPr lang="zh-CN" altLang="en-US" b="1" i="1" dirty="0">
                <a:solidFill>
                  <a:srgbClr val="00728A"/>
                </a:solidFill>
                <a:sym typeface="+mn-ea"/>
              </a:rPr>
              <a:t>“运营中”</a:t>
            </a:r>
            <a:r>
              <a:rPr lang="zh-CN" altLang="en-US" b="1" i="1" dirty="0">
                <a:solidFill>
                  <a:schemeClr val="tx1">
                    <a:lumMod val="65000"/>
                    <a:lumOff val="35000"/>
                  </a:schemeClr>
                </a:solidFill>
                <a:sym typeface="+mn-ea"/>
              </a:rPr>
              <a:t>数据的</a:t>
            </a:r>
            <a:r>
              <a:rPr lang="zh-CN" altLang="en-US" b="1" i="1" dirty="0">
                <a:solidFill>
                  <a:srgbClr val="00728A"/>
                </a:solidFill>
                <a:sym typeface="+mn-ea"/>
              </a:rPr>
              <a:t>安全</a:t>
            </a:r>
            <a:endParaRPr lang="en-US" altLang="zh-CN" b="1" i="1" dirty="0">
              <a:solidFill>
                <a:srgbClr val="00728A"/>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i="1" dirty="0">
              <a:solidFill>
                <a:srgbClr val="00728A"/>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1" dirty="0">
                <a:solidFill>
                  <a:srgbClr val="00728A"/>
                </a:solidFill>
                <a:sym typeface="+mn-ea"/>
              </a:rPr>
              <a:t>而整体数据安全治理需要参考五个维度：   合规   数据发展战略   企业现状  企业数据安全能力情况  以及</a:t>
            </a:r>
            <a:r>
              <a:rPr kumimoji="1" lang="zh-CN" altLang="en-US" b="1" dirty="0">
                <a:solidFill>
                  <a:schemeClr val="bg1"/>
                </a:solidFill>
                <a:effectLst>
                  <a:outerShdw blurRad="38100" dist="38100" dir="2700000" algn="tl">
                    <a:srgbClr val="000000">
                      <a:alpha val="43137"/>
                    </a:srgbClr>
                  </a:outerShdw>
                </a:effectLst>
                <a:sym typeface="思源黑体 CN Normal" panose="020B0400000000000000" pitchFamily="34" charset="-122"/>
              </a:rPr>
              <a:t>安全、性能和成本间的平衡</a:t>
            </a:r>
            <a:endParaRPr kumimoji="1" lang="zh-CN" altLang="en-US" b="1" dirty="0">
              <a:solidFill>
                <a:schemeClr val="bg1"/>
              </a:solidFill>
              <a:effectLst>
                <a:outerShdw blurRad="38100" dist="38100" dir="2700000" algn="tl">
                  <a:srgbClr val="000000">
                    <a:alpha val="43137"/>
                  </a:srgbClr>
                </a:outerShdw>
              </a:effectLst>
              <a:sym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r>
              <a:rPr lang="zh-CN" altLang="en-US" dirty="0">
                <a:sym typeface="+mn-ea"/>
              </a:rPr>
              <a:t>那么基于数据安全治理目标和五大参考维度，我们认为数据安全治理的核心思路是：双维驱动、人机共治（跳下页）。</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在做数据安全治理体系框架的设计之前，我们首先需要明确的是数据安全治理他不是从零开始的</a:t>
            </a:r>
            <a:r>
              <a:rPr lang="zh-CN" altLang="en-US" b="1" dirty="0">
                <a:sym typeface="+mn-ea"/>
              </a:rPr>
              <a:t>，如果基础架构、系统、服务本身存在可利用漏洞，无法有效低于外部对数据的攻击，所以第一个维度需要以</a:t>
            </a:r>
            <a:r>
              <a:rPr lang="zh-CN" altLang="en-US" b="1" dirty="0">
                <a:solidFill>
                  <a:schemeClr val="bg2"/>
                </a:solidFill>
                <a:sym typeface="+mn-ea"/>
              </a:rPr>
              <a:t>网络安全等保</a:t>
            </a:r>
            <a:r>
              <a:rPr lang="en-US" altLang="zh-CN" b="1" dirty="0">
                <a:solidFill>
                  <a:schemeClr val="bg2"/>
                </a:solidFill>
                <a:sym typeface="+mn-ea"/>
              </a:rPr>
              <a:t>2.0</a:t>
            </a:r>
            <a:r>
              <a:rPr lang="zh-CN" altLang="en-US" b="1" dirty="0">
                <a:solidFill>
                  <a:schemeClr val="bg2"/>
                </a:solidFill>
                <a:sym typeface="+mn-ea"/>
              </a:rPr>
              <a:t>合规新评测标准为基石结合自身的特点进行网络安全能力建设，为数据安全顺利开展提供可靠外部防御能力，第二个大维度是结合企业实际业务开展数据安全治理，根据其战略方针，更多的从场景层面出发，满足企业的数据安全目标和愿景。</a:t>
            </a:r>
            <a:endParaRPr lang="en-US" altLang="zh-CN" b="1"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chemeClr val="bg2"/>
                </a:solidFill>
                <a:sym typeface="+mn-ea"/>
              </a:rPr>
              <a:t>而在整个数据治理过程中的核心理念是“人机共治”，通过以数据为中心的视角，围绕数据生命周期各个阶段提供相应的保护能力的同时融合零信任的思维理念将应用系统、数据资源、设备、人员身份全部纳入到数据安全防护范围，构建更加完善的数据安全整体防护能力。而“人治”的核心思路就是从身份的角度出发，对每一次人员访问的身份、权限以及数据操作行为进行监测使得企业能够更加科学有效的防范内部或外部人员发起的攻击。在“机治”的过程中一方面通过零信任体系将整体数据安全防护能力与业务系统更加紧密的结合，同时通过</a:t>
            </a:r>
            <a:r>
              <a:rPr lang="en-US" altLang="zh-CN" b="1" dirty="0">
                <a:solidFill>
                  <a:schemeClr val="bg2"/>
                </a:solidFill>
                <a:sym typeface="+mn-ea"/>
              </a:rPr>
              <a:t>AI</a:t>
            </a:r>
            <a:r>
              <a:rPr lang="zh-CN" altLang="en-US" b="1" dirty="0">
                <a:solidFill>
                  <a:schemeClr val="bg2"/>
                </a:solidFill>
                <a:sym typeface="+mn-ea"/>
              </a:rPr>
              <a:t>赋能对流转在系统中的数据做到更加精准和智能的研判，进而使“机治”的过程更智能，提高管理人员的效率，实现“人机共治”的有机结合。</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bg1"/>
                </a:solidFill>
              </a:rPr>
              <a:t>相对于传统网络安全规划建设，数据安全治理对“科学性”、“系统性</a:t>
            </a:r>
            <a:r>
              <a:rPr lang="en-US" altLang="zh-CN" sz="1200" dirty="0">
                <a:solidFill>
                  <a:schemeClr val="bg1"/>
                </a:solidFill>
              </a:rPr>
              <a:t>”</a:t>
            </a:r>
            <a:r>
              <a:rPr lang="zh-CN" altLang="en-US" sz="1200" dirty="0">
                <a:solidFill>
                  <a:schemeClr val="bg1"/>
                </a:solidFill>
              </a:rPr>
              <a:t>提出更高要求，而由于数据与业务相伴相生，关系密切，所以数据安全治理又必须通业务场景与数据流转深度绑定，山石提出的数据安全治理体系， </a:t>
            </a:r>
            <a:r>
              <a:rPr lang="zh-CN" altLang="en-US" b="0" i="0" dirty="0">
                <a:solidFill>
                  <a:srgbClr val="333333"/>
                </a:solidFill>
                <a:effectLst/>
                <a:latin typeface="思源黑体 CN Normal" panose="020B0400000000000000" pitchFamily="34" charset="-122"/>
              </a:rPr>
              <a:t>“</a:t>
            </a:r>
            <a:r>
              <a:rPr lang="zh-CN" altLang="zh-CN" sz="1200" dirty="0">
                <a:effectLst/>
                <a:cs typeface="思源黑体 CN Normal" panose="020B0400000000000000" pitchFamily="34" charset="-122"/>
              </a:rPr>
              <a:t>将</a:t>
            </a:r>
            <a:r>
              <a:rPr lang="zh-CN" altLang="zh-CN" sz="1200" dirty="0">
                <a:solidFill>
                  <a:srgbClr val="BE1A1D"/>
                </a:solidFill>
                <a:effectLst/>
                <a:cs typeface="思源黑体 CN Normal" panose="020B0400000000000000" pitchFamily="34" charset="-122"/>
              </a:rPr>
              <a:t>复杂问题结构化，结构化的问题简单化</a:t>
            </a:r>
            <a:r>
              <a:rPr lang="zh-CN" altLang="en-US" b="0" i="0" dirty="0">
                <a:solidFill>
                  <a:srgbClr val="333333"/>
                </a:solidFill>
                <a:effectLst/>
                <a:latin typeface="思源黑体 CN Normal" panose="020B0400000000000000" pitchFamily="34" charset="-122"/>
              </a:rPr>
              <a:t>”。通过体系化的建设指引，完成企业的数据安全治理体系建设。</a:t>
            </a:r>
            <a:endParaRPr lang="en-US" altLang="zh-CN" dirty="0"/>
          </a:p>
          <a:p>
            <a:r>
              <a:rPr lang="zh-CN" altLang="en-US" dirty="0">
                <a:sym typeface="+mn-ea"/>
              </a:rPr>
              <a:t>有两个关键的更新点</a:t>
            </a:r>
            <a:endParaRPr lang="en-US" altLang="zh-CN" dirty="0"/>
          </a:p>
          <a:p>
            <a:r>
              <a:rPr lang="en-US" altLang="zh-CN" dirty="0">
                <a:sym typeface="+mn-ea"/>
              </a:rPr>
              <a:t>1.</a:t>
            </a:r>
            <a:r>
              <a:rPr lang="zh-CN" altLang="en-US" dirty="0">
                <a:sym typeface="+mn-ea"/>
              </a:rPr>
              <a:t>最外层一圈的环：主要是对于人的纳管，从法律层面的数据权属结构确权（上面），到持续的</a:t>
            </a:r>
            <a:r>
              <a:rPr lang="en-US" altLang="zh-CN" dirty="0">
                <a:sym typeface="+mn-ea"/>
              </a:rPr>
              <a:t>IAM</a:t>
            </a:r>
            <a:r>
              <a:rPr lang="zh-CN" altLang="en-US" dirty="0">
                <a:sym typeface="+mn-ea"/>
              </a:rPr>
              <a:t>身份认证结合数据行为分析，确保数据使用人员可信（右面）到通过微隔离和软件定义边界进一步强化数据通信网络防护颗粒度（下面），再回归到持续监测、动态调整人员数据安全策略，从而做到更好的“人治” 效果</a:t>
            </a:r>
            <a:endParaRPr lang="en-US" altLang="zh-CN" dirty="0"/>
          </a:p>
          <a:p>
            <a:endParaRPr lang="en-US" altLang="zh-CN" dirty="0"/>
          </a:p>
          <a:p>
            <a:r>
              <a:rPr lang="en-US" altLang="zh-CN" dirty="0">
                <a:sym typeface="+mn-ea"/>
              </a:rPr>
              <a:t>2.</a:t>
            </a:r>
            <a:r>
              <a:rPr lang="zh-CN" altLang="en-US" dirty="0">
                <a:sym typeface="+mn-ea"/>
              </a:rPr>
              <a:t>数据安全技术防护体系进行了调整除了</a:t>
            </a:r>
            <a:r>
              <a:rPr lang="en-US" altLang="zh-CN" dirty="0">
                <a:sym typeface="+mn-ea"/>
              </a:rPr>
              <a:t>6</a:t>
            </a:r>
            <a:r>
              <a:rPr lang="zh-CN" altLang="en-US" dirty="0">
                <a:sym typeface="+mn-ea"/>
              </a:rPr>
              <a:t>个生命阶段的安全防护技术手段有不少更新以外，明确了通用安全域的技术防护要点可供大家参考（后面技术章节已做对应调整）</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首先是山石数据安全治理七步法的大体步骤，第一步是组织建设，不论是从</a:t>
            </a:r>
            <a:r>
              <a:rPr lang="en-US" altLang="zh-CN" dirty="0" err="1">
                <a:sym typeface="+mn-ea"/>
              </a:rPr>
              <a:t>gartnerDSG</a:t>
            </a:r>
            <a:r>
              <a:rPr lang="zh-CN" altLang="en-US" dirty="0">
                <a:sym typeface="+mn-ea"/>
              </a:rPr>
              <a:t>框架来看 还是从数据安全实际项目经验来看，组织的拉齐往往是决定项目成败的关键因素，因此在这也特别支出：</a:t>
            </a:r>
            <a:r>
              <a:rPr kumimoji="1" lang="zh-CN" altLang="en-US" spc="150" dirty="0">
                <a:solidFill>
                  <a:srgbClr val="FFFFFF"/>
                </a:solidFill>
                <a:sym typeface="+mn-ea"/>
              </a:rPr>
              <a:t>人，是一切项目建设实施的必要条件。由于数据往往经手部门众多、人员复杂，更需要在组织建设进行持续的投入</a:t>
            </a: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pc="150" dirty="0">
                <a:solidFill>
                  <a:srgbClr val="FFFFFF"/>
                </a:solidFill>
                <a:sym typeface="+mn-ea"/>
              </a:rPr>
              <a:t>第二步是现状摸底，在这更多的是希望理清数据安全治理范围内业务系统的信息，梳理数据资产清单，为后续分类分级做好铺垫</a:t>
            </a:r>
            <a:endParaRPr kumimoji="1" lang="zh-CN" altLang="en-US" spc="150" dirty="0">
              <a:solidFill>
                <a:srgbClr val="FFFFFF"/>
              </a:solidFill>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第三步是非类分级，在这一步需要根据已有数据资产清单，设计合理的非类分级方法、逻辑，然后参照非类分级方法把等级逐一划分，</a:t>
            </a:r>
            <a:r>
              <a:rPr kumimoji="1" lang="zh-CN" altLang="en-US" spc="150" dirty="0">
                <a:solidFill>
                  <a:srgbClr val="FFFFFF"/>
                </a:solidFill>
                <a:sym typeface="+mn-ea"/>
              </a:rPr>
              <a:t>实现</a:t>
            </a:r>
            <a:r>
              <a:rPr kumimoji="1" lang="en-US" altLang="zh-CN" spc="150" dirty="0">
                <a:solidFill>
                  <a:srgbClr val="FFFFFF"/>
                </a:solidFill>
                <a:sym typeface="+mn-ea"/>
              </a:rPr>
              <a:t>“</a:t>
            </a:r>
            <a:r>
              <a:rPr kumimoji="1" lang="zh-CN" altLang="en-US" spc="150" dirty="0">
                <a:solidFill>
                  <a:srgbClr val="FFFFFF"/>
                </a:solidFill>
                <a:sym typeface="+mn-ea"/>
              </a:rPr>
              <a:t>敏感数据安全优先、其余数据效率优先</a:t>
            </a:r>
            <a:r>
              <a:rPr kumimoji="1" lang="en-US" altLang="zh-CN" spc="150" dirty="0">
                <a:solidFill>
                  <a:srgbClr val="FFFFFF"/>
                </a:solidFill>
                <a:sym typeface="+mn-ea"/>
              </a:rPr>
              <a:t>”</a:t>
            </a:r>
            <a:r>
              <a:rPr kumimoji="1" lang="zh-CN" altLang="en-US" spc="150" dirty="0">
                <a:solidFill>
                  <a:srgbClr val="FFFFFF"/>
                </a:solidFill>
                <a:sym typeface="+mn-ea"/>
              </a:rPr>
              <a:t>的目的，做到适度安全的效果</a:t>
            </a:r>
            <a:endParaRPr kumimoji="1" lang="zh-CN" altLang="en-US" spc="150" dirty="0">
              <a:solidFill>
                <a:srgbClr val="FFFFFF"/>
              </a:solidFill>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第四步风险评估，是数据治理准备工作的最后一步，主要是希望</a:t>
            </a:r>
            <a:r>
              <a:rPr kumimoji="1" lang="zh-CN" altLang="en-US" spc="150" dirty="0">
                <a:solidFill>
                  <a:srgbClr val="FFFFFF"/>
                </a:solidFill>
                <a:sym typeface="+mn-ea"/>
              </a:rPr>
              <a:t>评估当前数据安全治理能力，并结合治理目标进行差距分析</a:t>
            </a: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pc="150" dirty="0">
                <a:solidFill>
                  <a:srgbClr val="FFFFFF"/>
                </a:solidFill>
                <a:sym typeface="+mn-ea"/>
              </a:rPr>
              <a:t>第五步核心能力建设和我们的框架图对应，主要构建管理、技术及 运营三大核心体系</a:t>
            </a: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pc="150" dirty="0">
                <a:solidFill>
                  <a:srgbClr val="FFFFFF"/>
                </a:solidFill>
                <a:sym typeface="+mn-ea"/>
              </a:rPr>
              <a:t>第六步监督应急，主要是搭建我们的监审应急支撑体系，保障数据安全治理可持续健康运转</a:t>
            </a:r>
            <a:endParaRPr kumimoji="1" lang="zh-CN" altLang="en-US"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spc="15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pc="150" dirty="0">
                <a:solidFill>
                  <a:srgbClr val="FFFFFF"/>
                </a:solidFill>
                <a:sym typeface="+mn-ea"/>
              </a:rPr>
              <a:t>第七部数据安全培训 一方面响应数据安全合规要求，另一方面也是希望全面持续的提高整体人员数据安全意识。</a:t>
            </a:r>
            <a:endParaRPr kumimoji="1" lang="zh-CN" altLang="en-US" spc="150" dirty="0">
              <a:solidFill>
                <a:srgbClr val="FFFFFF"/>
              </a:solidFill>
            </a:endParaRPr>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通过</a:t>
            </a:r>
            <a:r>
              <a:rPr lang="en-US" altLang="zh-CN" b="1" dirty="0"/>
              <a:t>7</a:t>
            </a:r>
            <a:r>
              <a:rPr lang="zh-CN" altLang="en-US" b="1" dirty="0"/>
              <a:t>步法帮助客户理解数据安全的体系化建设或数据安全治理是如何落地的（理想状态）</a:t>
            </a:r>
            <a:endParaRPr lang="en-US" altLang="zh-CN" b="1" dirty="0"/>
          </a:p>
          <a:p>
            <a:r>
              <a:rPr lang="zh-CN" altLang="en-US" b="1" dirty="0"/>
              <a:t>第一步建立组织</a:t>
            </a:r>
            <a:r>
              <a:rPr lang="en-US" altLang="zh-CN" b="1" dirty="0"/>
              <a:t>-</a:t>
            </a:r>
            <a:r>
              <a:rPr lang="zh-CN" altLang="en-US" b="1" dirty="0"/>
              <a:t>数据安全委员会，由“决策层”、“管理层”、“执行层”组成；</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决策层（大脑袋们）主要拍板数据安全治理的整体</a:t>
            </a:r>
            <a:r>
              <a:rPr lang="zh-CN" altLang="en-US" sz="1200" b="1" dirty="0">
                <a:solidFill>
                  <a:schemeClr val="bg1"/>
                </a:solidFill>
              </a:rPr>
              <a:t>“目标、范围、策略方针”等进行决策（风险偏好最终决定），同时协调资源，人财物的投入，对于数据安全工作进行全员宣贯，便于工作顺利开展；</a:t>
            </a:r>
            <a:endParaRPr lang="en-US" altLang="zh-CN"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rPr>
              <a:t>管理层</a:t>
            </a:r>
            <a:r>
              <a:rPr lang="en-US" altLang="zh-CN" sz="1200" b="1" dirty="0">
                <a:solidFill>
                  <a:schemeClr val="bg1"/>
                </a:solidFill>
              </a:rPr>
              <a:t>(</a:t>
            </a:r>
            <a:r>
              <a:rPr lang="zh-CN" altLang="en-US" sz="1200" b="1" dirty="0">
                <a:solidFill>
                  <a:schemeClr val="bg1"/>
                </a:solidFill>
              </a:rPr>
              <a:t>数据安全管理团队</a:t>
            </a:r>
            <a:r>
              <a:rPr lang="en-US" altLang="zh-CN" sz="1200" b="1" dirty="0">
                <a:solidFill>
                  <a:schemeClr val="bg1"/>
                </a:solidFill>
              </a:rPr>
              <a:t>)</a:t>
            </a:r>
            <a:r>
              <a:rPr lang="zh-CN" altLang="en-US" sz="1200" b="1" dirty="0">
                <a:solidFill>
                  <a:schemeClr val="bg1"/>
                </a:solidFill>
              </a:rPr>
              <a:t>，信息收集、风险评估、制定策略，后期对制度进行优化、服务</a:t>
            </a:r>
            <a:endParaRPr lang="en-US" altLang="zh-CN"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rPr>
              <a:t>执行层（运维人员、业务人员），协助“管理层”完成信息收集、对策略进行可行性评估和建议，严格执行策略、发现漏洞风险时告知管理层</a:t>
            </a:r>
            <a:endParaRPr lang="en-US" altLang="zh-CN"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rPr>
              <a:t>监督层，独立，</a:t>
            </a:r>
            <a:r>
              <a:rPr lang="zh-CN" altLang="en-US" sz="1200" b="1" dirty="0"/>
              <a:t>对贯彻落实和执行遵守情况进行考查与审核</a:t>
            </a:r>
            <a:r>
              <a:rPr lang="en-US" altLang="zh-CN" sz="1200" b="1" dirty="0"/>
              <a:t>,</a:t>
            </a:r>
            <a:r>
              <a:rPr lang="zh-CN" altLang="en-US" sz="1200" b="1" dirty="0"/>
              <a:t>并将结果汇报给决策层。</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chemeClr val="bg1"/>
                </a:solidFill>
              </a:rPr>
              <a:t>定岗、定责的原则和重要性</a:t>
            </a:r>
            <a:endParaRPr lang="en-US" altLang="zh-CN" sz="1200" b="1" dirty="0">
              <a:solidFill>
                <a:schemeClr val="bg1"/>
              </a:solidFill>
            </a:endParaRPr>
          </a:p>
          <a:p>
            <a:r>
              <a:rPr lang="zh-CN" altLang="en-US" b="1" dirty="0"/>
              <a:t>数据安全委员会（持续补齐的过程）</a:t>
            </a:r>
            <a:endParaRPr lang="en-US" altLang="zh-CN" b="1"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Arial" panose="020B0604020202020204" pitchFamily="34" charset="0"/>
              </a:rPr>
              <a:t>数据基于业务需求产生，在业务中被处理、使用，在业务间流转；</a:t>
            </a:r>
            <a:endParaRPr lang="en-US" altLang="zh-CN" dirty="0">
              <a:sym typeface="Arial" panose="020B0604020202020204" pitchFamily="34" charset="0"/>
            </a:endParaRPr>
          </a:p>
          <a:p>
            <a:r>
              <a:rPr lang="zh-CN" altLang="en-US" dirty="0">
                <a:sym typeface="Arial" panose="020B0604020202020204" pitchFamily="34" charset="0"/>
              </a:rPr>
              <a:t>所以前期可以通过业务开始相关摸底工作：</a:t>
            </a:r>
            <a:endParaRPr lang="en-US" altLang="zh-CN" dirty="0">
              <a:sym typeface="Arial" panose="020B0604020202020204" pitchFamily="34" charset="0"/>
            </a:endParaRPr>
          </a:p>
          <a:p>
            <a:pPr marL="171450" indent="-171450">
              <a:buFont typeface="思源黑体 CN Normal" panose="020B0400000000000000" pitchFamily="34" charset="-122"/>
              <a:buChar char="•"/>
            </a:pPr>
            <a:r>
              <a:rPr lang="zh-CN" altLang="en-US" dirty="0">
                <a:sym typeface="Arial" panose="020B0604020202020204" pitchFamily="34" charset="0"/>
              </a:rPr>
              <a:t>组织有哪些业务，对应哪些业务系统，业务系统开放情况（访问方式、交互方式）；</a:t>
            </a:r>
            <a:endParaRPr lang="en-US" altLang="zh-CN" dirty="0">
              <a:sym typeface="Arial" panose="020B0604020202020204" pitchFamily="34" charset="0"/>
            </a:endParaRPr>
          </a:p>
          <a:p>
            <a:pPr marL="171450" indent="-171450">
              <a:buFont typeface="思源黑体 CN Normal" panose="020B0400000000000000" pitchFamily="34" charset="-122"/>
              <a:buChar char="•"/>
            </a:pPr>
            <a:r>
              <a:rPr lang="zh-CN" altLang="en-US" dirty="0">
                <a:sym typeface="Arial" panose="020B0604020202020204" pitchFamily="34" charset="0"/>
              </a:rPr>
              <a:t>与业务系统相关的有哪些数据？是否涉及个人隐私，是否时“重要数据”、对业务的关联性、重要性、影响；</a:t>
            </a:r>
            <a:endParaRPr lang="en-US" altLang="zh-CN" dirty="0">
              <a:sym typeface="Arial" panose="020B0604020202020204" pitchFamily="34" charset="0"/>
            </a:endParaRPr>
          </a:p>
          <a:p>
            <a:pPr marL="171450" indent="-171450">
              <a:buFont typeface="思源黑体 CN Normal" panose="020B0400000000000000" pitchFamily="34" charset="-122"/>
              <a:buChar char="•"/>
            </a:pPr>
            <a:r>
              <a:rPr lang="zh-CN" altLang="en-US" dirty="0">
                <a:sym typeface="Arial" panose="020B0604020202020204" pitchFamily="34" charset="0"/>
              </a:rPr>
              <a:t>数据在业务中被如何处理，在业务间如何流转；哪些主体（人、服务、应用）需要对数据进行访问，合法、最小的权限什么？</a:t>
            </a:r>
            <a:endParaRPr lang="en-US" altLang="zh-CN" dirty="0">
              <a:sym typeface="Arial" panose="020B0604020202020204" pitchFamily="34" charset="0"/>
            </a:endParaRPr>
          </a:p>
          <a:p>
            <a:pPr marL="171450" indent="-171450">
              <a:buFont typeface="思源黑体 CN Normal" panose="020B0400000000000000" pitchFamily="34" charset="-122"/>
              <a:buChar char="•"/>
            </a:pPr>
            <a:r>
              <a:rPr lang="zh-CN" altLang="en-US" dirty="0">
                <a:sym typeface="Arial" panose="020B0604020202020204" pitchFamily="34" charset="0"/>
              </a:rPr>
              <a:t>数据的形态及存储方式；</a:t>
            </a:r>
            <a:endParaRPr lang="en-US" altLang="zh-CN" dirty="0">
              <a:sym typeface="Arial" panose="020B0604020202020204" pitchFamily="34" charset="0"/>
            </a:endParaRPr>
          </a:p>
          <a:p>
            <a:pPr marL="171450" indent="-171450">
              <a:buFont typeface="思源黑体 CN Normal" panose="020B0400000000000000" pitchFamily="34" charset="-122"/>
              <a:buChar char="•"/>
            </a:pPr>
            <a:r>
              <a:rPr lang="zh-CN" altLang="en-US" dirty="0">
                <a:sym typeface="Arial" panose="020B0604020202020204" pitchFamily="34" charset="0"/>
              </a:rPr>
              <a:t>现阶段信息化建设和数据安全建设的情况；</a:t>
            </a:r>
            <a:endParaRPr lang="en-US" altLang="zh-CN" dirty="0">
              <a:sym typeface="Arial" panose="020B0604020202020204" pitchFamily="34" charset="0"/>
            </a:endParaRPr>
          </a:p>
          <a:p>
            <a:pPr>
              <a:lnSpc>
                <a:spcPct val="130000"/>
              </a:lnSpc>
            </a:pPr>
            <a:r>
              <a:rPr lang="zh-CN" altLang="en-US" dirty="0">
                <a:sym typeface="Arial" panose="020B0604020202020204" pitchFamily="34" charset="0"/>
              </a:rPr>
              <a:t>完成这个阶段， 我们可以了解到数据的分布，以及数据的属性，同时梳理</a:t>
            </a:r>
            <a:r>
              <a:rPr kumimoji="1" lang="zh-CN" altLang="en-US" dirty="0">
                <a:solidFill>
                  <a:schemeClr val="bg1"/>
                </a:solidFill>
                <a:sym typeface="+mn-ea"/>
              </a:rPr>
              <a:t>《数据应用场景表》、《数据资产清单》</a:t>
            </a:r>
            <a:r>
              <a:rPr lang="zh-CN" altLang="en-US" dirty="0">
                <a:sym typeface="Arial" panose="020B0604020202020204" pitchFamily="34" charset="0"/>
              </a:rPr>
              <a:t>；接下来进入到第三步</a:t>
            </a:r>
            <a:r>
              <a:rPr lang="en-US" altLang="zh-CN" dirty="0">
                <a:sym typeface="Arial" panose="020B0604020202020204" pitchFamily="34" charset="0"/>
              </a:rPr>
              <a:t>-</a:t>
            </a:r>
            <a:r>
              <a:rPr lang="zh-CN" altLang="en-US" dirty="0">
                <a:sym typeface="Arial" panose="020B0604020202020204" pitchFamily="34" charset="0"/>
              </a:rPr>
              <a:t>“分类分级”</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8.png"/><Relationship Id="rId4" Type="http://schemas.openxmlformats.org/officeDocument/2006/relationships/image" Target="../media/image3.pn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8521"/>
            <a:ext cx="12192000" cy="6865224"/>
          </a:xfrm>
          <a:prstGeom prst="rect">
            <a:avLst/>
          </a:prstGeom>
          <a:solidFill>
            <a:srgbClr val="1C36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矩形 4"/>
          <p:cNvSpPr/>
          <p:nvPr userDrawn="1"/>
        </p:nvSpPr>
        <p:spPr>
          <a:xfrm>
            <a:off x="-6182" y="2298104"/>
            <a:ext cx="12198182" cy="1042988"/>
          </a:xfrm>
          <a:prstGeom prst="rect">
            <a:avLst/>
          </a:prstGeom>
          <a:gradFill flip="none" rotWithShape="1">
            <a:gsLst>
              <a:gs pos="99000">
                <a:srgbClr val="C05E75">
                  <a:alpha val="76071"/>
                </a:srgbClr>
              </a:gs>
              <a:gs pos="0">
                <a:srgbClr val="3878B5">
                  <a:alpha val="55294"/>
                </a:srgbClr>
              </a:gs>
              <a:gs pos="46000">
                <a:srgbClr val="3C8698">
                  <a:alpha val="75294"/>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ln>
                <a:noFill/>
              </a:ln>
            </a:endParaRPr>
          </a:p>
        </p:txBody>
      </p:sp>
      <p:sp>
        <p:nvSpPr>
          <p:cNvPr id="6" name="文本占位符 7"/>
          <p:cNvSpPr>
            <a:spLocks noGrp="1"/>
          </p:cNvSpPr>
          <p:nvPr>
            <p:ph type="body" sz="quarter" idx="10"/>
          </p:nvPr>
        </p:nvSpPr>
        <p:spPr>
          <a:xfrm>
            <a:off x="0" y="2496432"/>
            <a:ext cx="12192000" cy="646331"/>
          </a:xfrm>
          <a:prstGeom prst="rect">
            <a:avLst/>
          </a:prstGeom>
        </p:spPr>
        <p:txBody>
          <a:bodyPr wrap="square">
            <a:spAutoFit/>
          </a:bodyPr>
          <a:lstStyle>
            <a:lvl1pPr marL="0" indent="0" algn="ctr">
              <a:buNone/>
              <a:defRPr lang="zh-CN" altLang="en-US" sz="4000" b="1" i="0" u="none" smtClean="0">
                <a:solidFill>
                  <a:schemeClr val="bg1"/>
                </a:solidFill>
                <a:latin typeface="Source Han Sans CN Bold" panose="020B0500000000000000" pitchFamily="34" charset="-128"/>
                <a:ea typeface="Source Han Sans CN Bold" panose="020B0500000000000000" pitchFamily="34" charset="-128"/>
              </a:defRPr>
            </a:lvl1pPr>
          </a:lstStyle>
          <a:p>
            <a:pPr marL="0" lvl="0"/>
            <a:endParaRPr lang="zh-CN" altLang="en-US" dirty="0"/>
          </a:p>
        </p:txBody>
      </p:sp>
      <p:pic>
        <p:nvPicPr>
          <p:cNvPr id="10" name="图片 9"/>
          <p:cNvPicPr>
            <a:picLocks noChangeAspect="1"/>
          </p:cNvPicPr>
          <p:nvPr userDrawn="1"/>
        </p:nvPicPr>
        <p:blipFill>
          <a:blip r:embed="rId2" cstate="print"/>
          <a:stretch>
            <a:fillRect/>
          </a:stretch>
        </p:blipFill>
        <p:spPr>
          <a:xfrm>
            <a:off x="534143" y="452838"/>
            <a:ext cx="1284718" cy="559474"/>
          </a:xfrm>
          <a:prstGeom prst="rect">
            <a:avLst/>
          </a:prstGeom>
        </p:spPr>
      </p:pic>
      <p:sp>
        <p:nvSpPr>
          <p:cNvPr id="11" name="矩形 10"/>
          <p:cNvSpPr/>
          <p:nvPr userDrawn="1"/>
        </p:nvSpPr>
        <p:spPr>
          <a:xfrm>
            <a:off x="-6182" y="3341092"/>
            <a:ext cx="12198182" cy="446276"/>
          </a:xfrm>
          <a:prstGeom prst="rect">
            <a:avLst/>
          </a:prstGeom>
          <a:gradFill flip="none" rotWithShape="1">
            <a:gsLst>
              <a:gs pos="99000">
                <a:srgbClr val="C05E75">
                  <a:alpha val="34295"/>
                </a:srgbClr>
              </a:gs>
              <a:gs pos="0">
                <a:srgbClr val="3878B5">
                  <a:alpha val="13640"/>
                </a:srgbClr>
              </a:gs>
              <a:gs pos="46000">
                <a:srgbClr val="3C8698">
                  <a:alpha val="4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dirty="0">
              <a:ln>
                <a:noFill/>
              </a:ln>
              <a:solidFill>
                <a:schemeClr val="lt1"/>
              </a:solidFill>
            </a:endParaRPr>
          </a:p>
        </p:txBody>
      </p:sp>
      <p:pic>
        <p:nvPicPr>
          <p:cNvPr id="13" name="图片 12"/>
          <p:cNvPicPr>
            <a:picLocks noChangeAspect="1"/>
          </p:cNvPicPr>
          <p:nvPr userDrawn="1"/>
        </p:nvPicPr>
        <p:blipFill>
          <a:blip r:embed="rId3" cstate="print">
            <a:alphaModFix amt="72000"/>
          </a:blip>
          <a:stretch>
            <a:fillRect/>
          </a:stretch>
        </p:blipFill>
        <p:spPr>
          <a:xfrm>
            <a:off x="-6181" y="4958862"/>
            <a:ext cx="7498290" cy="1914883"/>
          </a:xfrm>
          <a:prstGeom prst="rect">
            <a:avLst/>
          </a:prstGeom>
        </p:spPr>
      </p:pic>
      <p:sp>
        <p:nvSpPr>
          <p:cNvPr id="15" name="文本占位符 7"/>
          <p:cNvSpPr>
            <a:spLocks noGrp="1"/>
          </p:cNvSpPr>
          <p:nvPr>
            <p:ph type="body" sz="quarter" idx="12"/>
          </p:nvPr>
        </p:nvSpPr>
        <p:spPr>
          <a:xfrm>
            <a:off x="0" y="3348786"/>
            <a:ext cx="12192000" cy="438582"/>
          </a:xfrm>
          <a:prstGeom prst="rect">
            <a:avLst/>
          </a:prstGeom>
        </p:spPr>
        <p:txBody>
          <a:bodyPr wrap="square">
            <a:spAutoFit/>
          </a:bodyPr>
          <a:lstStyle>
            <a:lvl1pPr marL="0" indent="0" algn="ctr">
              <a:buNone/>
              <a:defRPr lang="zh-CN" altLang="en-US" sz="2500" b="0" i="0" u="none" smtClean="0">
                <a:solidFill>
                  <a:srgbClr val="FFC000"/>
                </a:solidFill>
                <a:latin typeface="思源黑体 CN Light" panose="020B0300000000000000" pitchFamily="34" charset="-122"/>
                <a:ea typeface="思源黑体 CN Light" panose="020B0300000000000000" pitchFamily="34" charset="-122"/>
              </a:defRPr>
            </a:lvl1pPr>
          </a:lstStyle>
          <a:p>
            <a:pPr marL="0" lvl="0"/>
            <a:endParaRPr lang="zh-CN" altLang="en-US" dirty="0"/>
          </a:p>
        </p:txBody>
      </p:sp>
      <p:pic>
        <p:nvPicPr>
          <p:cNvPr id="16" name="图片 15"/>
          <p:cNvPicPr>
            <a:picLocks noChangeAspect="1"/>
          </p:cNvPicPr>
          <p:nvPr userDrawn="1"/>
        </p:nvPicPr>
        <p:blipFill>
          <a:blip r:embed="rId4" cstate="print"/>
          <a:stretch>
            <a:fillRect/>
          </a:stretch>
        </p:blipFill>
        <p:spPr>
          <a:xfrm>
            <a:off x="9914390" y="-147109"/>
            <a:ext cx="2033093" cy="1962544"/>
          </a:xfrm>
          <a:prstGeom prst="rect">
            <a:avLst/>
          </a:prstGeom>
        </p:spPr>
      </p:pic>
      <p:pic>
        <p:nvPicPr>
          <p:cNvPr id="17" name="图片 16"/>
          <p:cNvPicPr>
            <a:picLocks noChangeAspect="1"/>
          </p:cNvPicPr>
          <p:nvPr userDrawn="1"/>
        </p:nvPicPr>
        <p:blipFill rotWithShape="1">
          <a:blip r:embed="rId5" cstate="print"/>
          <a:srcRect/>
          <a:stretch>
            <a:fillRect/>
          </a:stretch>
        </p:blipFill>
        <p:spPr>
          <a:xfrm>
            <a:off x="7318144" y="3353132"/>
            <a:ext cx="4950894" cy="377440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200626" cy="6866626"/>
          </a:xfrm>
          <a:prstGeom prst="rect">
            <a:avLst/>
          </a:prstGeom>
        </p:spPr>
      </p:pic>
      <p:sp>
        <p:nvSpPr>
          <p:cNvPr id="5" name="矩形 4"/>
          <p:cNvSpPr/>
          <p:nvPr userDrawn="1"/>
        </p:nvSpPr>
        <p:spPr>
          <a:xfrm>
            <a:off x="0" y="0"/>
            <a:ext cx="12192000" cy="6655018"/>
          </a:xfrm>
          <a:prstGeom prst="rect">
            <a:avLst/>
          </a:prstGeom>
          <a:solidFill>
            <a:srgbClr val="1C3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标题 6"/>
          <p:cNvSpPr txBox="1"/>
          <p:nvPr userDrawn="1"/>
        </p:nvSpPr>
        <p:spPr>
          <a:xfrm>
            <a:off x="2111504" y="3429001"/>
            <a:ext cx="1375398" cy="6051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solidFill>
                  <a:schemeClr val="bg1"/>
                </a:solidFill>
                <a:latin typeface="思源黑体 CN Medium" panose="020B0600000000000000" pitchFamily="34" charset="-122"/>
                <a:ea typeface="思源黑体 CN Medium" panose="020B0600000000000000" pitchFamily="34" charset="-122"/>
              </a:rPr>
              <a:t>目  录</a:t>
            </a:r>
            <a:endParaRPr lang="en-US" altLang="zh-CN" sz="3600" dirty="0">
              <a:solidFill>
                <a:schemeClr val="bg1"/>
              </a:solidFill>
              <a:latin typeface="思源黑体 CN Medium" panose="020B0600000000000000" pitchFamily="34" charset="-122"/>
              <a:ea typeface="思源黑体 CN Medium" panose="020B0600000000000000" pitchFamily="34" charset="-122"/>
            </a:endParaRPr>
          </a:p>
        </p:txBody>
      </p:sp>
      <p:sp>
        <p:nvSpPr>
          <p:cNvPr id="7" name="标题占位符 19"/>
          <p:cNvSpPr txBox="1"/>
          <p:nvPr userDrawn="1"/>
        </p:nvSpPr>
        <p:spPr>
          <a:xfrm>
            <a:off x="7482462" y="1100578"/>
            <a:ext cx="2620235" cy="180399"/>
          </a:xfrm>
          <a:prstGeom prst="rect">
            <a:avLst/>
          </a:prstGeom>
          <a:ln>
            <a:noFill/>
          </a:ln>
        </p:spPr>
        <p:txBody>
          <a:bodyPr vert="horz" lIns="0" tIns="45720" rIns="91440" bIns="45720" rtlCol="0" anchor="ctr">
            <a:noAutofit/>
          </a:bodyPr>
          <a:lstStyle>
            <a:lvl1pPr algn="l" defTabSz="914400" rtl="0" eaLnBrk="1" latinLnBrk="0" hangingPunct="1">
              <a:lnSpc>
                <a:spcPct val="90000"/>
              </a:lnSpc>
              <a:spcBef>
                <a:spcPct val="0"/>
              </a:spcBef>
              <a:buNone/>
              <a:defRPr sz="1600" b="0" i="0" kern="1200">
                <a:solidFill>
                  <a:schemeClr val="tx1"/>
                </a:solidFill>
                <a:latin typeface="Source Han Sans CN Regular" panose="020B0500000000000000" pitchFamily="34" charset="-128"/>
                <a:ea typeface="Source Han Sans CN Regular" panose="020B0500000000000000" pitchFamily="34" charset="-128"/>
                <a:cs typeface="+mj-cs"/>
              </a:defRPr>
            </a:lvl1pPr>
          </a:lstStyle>
          <a:p>
            <a:endParaRPr lang="zh-CN" altLang="en-US" dirty="0"/>
          </a:p>
        </p:txBody>
      </p:sp>
      <p:sp>
        <p:nvSpPr>
          <p:cNvPr id="9" name="标题占位符 19"/>
          <p:cNvSpPr txBox="1"/>
          <p:nvPr userDrawn="1"/>
        </p:nvSpPr>
        <p:spPr>
          <a:xfrm>
            <a:off x="7482462" y="1529556"/>
            <a:ext cx="2620235" cy="180399"/>
          </a:xfrm>
          <a:prstGeom prst="rect">
            <a:avLst/>
          </a:prstGeom>
          <a:ln>
            <a:noFill/>
          </a:ln>
        </p:spPr>
        <p:txBody>
          <a:bodyPr vert="horz" lIns="0" tIns="45720" rIns="91440" bIns="45720" rtlCol="0" anchor="ctr">
            <a:noAutofit/>
          </a:bodyPr>
          <a:lstStyle>
            <a:lvl1pPr algn="l" defTabSz="914400" rtl="0" eaLnBrk="1" latinLnBrk="0" hangingPunct="1">
              <a:lnSpc>
                <a:spcPct val="90000"/>
              </a:lnSpc>
              <a:spcBef>
                <a:spcPct val="0"/>
              </a:spcBef>
              <a:buNone/>
              <a:defRPr sz="1600" b="0" i="0" kern="1200">
                <a:solidFill>
                  <a:schemeClr val="tx1"/>
                </a:solidFill>
                <a:latin typeface="Source Han Sans CN Regular" panose="020B0500000000000000" pitchFamily="34" charset="-128"/>
                <a:ea typeface="Source Han Sans CN Regular" panose="020B0500000000000000" pitchFamily="34" charset="-128"/>
                <a:cs typeface="+mj-cs"/>
              </a:defRPr>
            </a:lvl1pPr>
          </a:lstStyle>
          <a:p>
            <a:endParaRPr lang="zh-CN" altLang="en-US" dirty="0"/>
          </a:p>
        </p:txBody>
      </p:sp>
      <p:sp>
        <p:nvSpPr>
          <p:cNvPr id="10" name="标题占位符 19"/>
          <p:cNvSpPr txBox="1"/>
          <p:nvPr userDrawn="1"/>
        </p:nvSpPr>
        <p:spPr>
          <a:xfrm>
            <a:off x="7482462" y="1089289"/>
            <a:ext cx="2620235" cy="180399"/>
          </a:xfrm>
          <a:prstGeom prst="rect">
            <a:avLst/>
          </a:prstGeom>
          <a:ln>
            <a:noFill/>
          </a:ln>
        </p:spPr>
        <p:txBody>
          <a:bodyPr vert="horz" lIns="0" tIns="45720" rIns="91440" bIns="45720" rtlCol="0" anchor="ctr">
            <a:noAutofit/>
          </a:bodyPr>
          <a:lstStyle>
            <a:lvl1pPr algn="l" defTabSz="914400" rtl="0" eaLnBrk="1" latinLnBrk="0" hangingPunct="1">
              <a:lnSpc>
                <a:spcPct val="90000"/>
              </a:lnSpc>
              <a:spcBef>
                <a:spcPct val="0"/>
              </a:spcBef>
              <a:buNone/>
              <a:defRPr sz="1600" b="0" i="0" kern="1200">
                <a:solidFill>
                  <a:schemeClr val="tx1"/>
                </a:solidFill>
                <a:latin typeface="Source Han Sans CN Regular" panose="020B0500000000000000" pitchFamily="34" charset="-128"/>
                <a:ea typeface="Source Han Sans CN Regular" panose="020B0500000000000000" pitchFamily="34" charset="-128"/>
                <a:cs typeface="+mj-cs"/>
              </a:defRPr>
            </a:lvl1pPr>
          </a:lstStyle>
          <a:p>
            <a:endParaRPr lang="zh-CN" altLang="en-US" dirty="0"/>
          </a:p>
        </p:txBody>
      </p:sp>
      <p:sp>
        <p:nvSpPr>
          <p:cNvPr id="11" name="标题占位符 19"/>
          <p:cNvSpPr txBox="1"/>
          <p:nvPr userDrawn="1"/>
        </p:nvSpPr>
        <p:spPr>
          <a:xfrm>
            <a:off x="7482462" y="1619866"/>
            <a:ext cx="2620235" cy="180399"/>
          </a:xfrm>
          <a:prstGeom prst="rect">
            <a:avLst/>
          </a:prstGeom>
          <a:ln>
            <a:noFill/>
          </a:ln>
        </p:spPr>
        <p:txBody>
          <a:bodyPr vert="horz" lIns="0" tIns="45720" rIns="91440" bIns="45720" rtlCol="0" anchor="ctr">
            <a:noAutofit/>
          </a:bodyPr>
          <a:lstStyle>
            <a:lvl1pPr algn="l" defTabSz="914400" rtl="0" eaLnBrk="1" latinLnBrk="0" hangingPunct="1">
              <a:lnSpc>
                <a:spcPct val="90000"/>
              </a:lnSpc>
              <a:spcBef>
                <a:spcPct val="0"/>
              </a:spcBef>
              <a:buNone/>
              <a:defRPr sz="1600" b="0" i="0" kern="1200">
                <a:solidFill>
                  <a:schemeClr val="tx1"/>
                </a:solidFill>
                <a:latin typeface="Source Han Sans CN Regular" panose="020B0500000000000000" pitchFamily="34" charset="-128"/>
                <a:ea typeface="Source Han Sans CN Regular" panose="020B0500000000000000" pitchFamily="34" charset="-128"/>
                <a:cs typeface="+mj-cs"/>
              </a:defRPr>
            </a:lvl1pPr>
          </a:lstStyle>
          <a:p>
            <a:endParaRPr lang="zh-CN" altLang="en-US" dirty="0"/>
          </a:p>
        </p:txBody>
      </p:sp>
      <p:sp>
        <p:nvSpPr>
          <p:cNvPr id="12" name="文本占位符 29"/>
          <p:cNvSpPr>
            <a:spLocks noGrp="1"/>
          </p:cNvSpPr>
          <p:nvPr>
            <p:ph type="body" sz="quarter" idx="17"/>
          </p:nvPr>
        </p:nvSpPr>
        <p:spPr>
          <a:xfrm>
            <a:off x="4728884" y="1981748"/>
            <a:ext cx="6367392" cy="3618194"/>
          </a:xfrm>
          <a:prstGeom prst="rect">
            <a:avLst/>
          </a:prstGeom>
        </p:spPr>
        <p:txBody>
          <a:bodyPr lIns="0" anchor="ctr"/>
          <a:lstStyle>
            <a:lvl1pPr marL="342900" indent="-342900">
              <a:lnSpc>
                <a:spcPct val="150000"/>
              </a:lnSpc>
              <a:buFont typeface="+mj-lt"/>
              <a:buAutoNum type="arabicPeriod"/>
              <a:defRPr sz="1600" b="0" i="0">
                <a:solidFill>
                  <a:schemeClr val="bg1"/>
                </a:solidFill>
                <a:latin typeface="Source Han Sans CN Regular" panose="020B0500000000000000" pitchFamily="34" charset="-128"/>
                <a:ea typeface="Source Han Sans CN Regular" panose="020B0500000000000000" pitchFamily="34" charset="-128"/>
              </a:defRPr>
            </a:lvl1pPr>
            <a:lvl2pPr marL="457200" indent="0">
              <a:buNone/>
              <a:defRPr/>
            </a:lvl2pPr>
          </a:lstStyle>
          <a:p>
            <a:pPr lvl="0"/>
            <a:endParaRPr kumimoji="1" lang="zh-CN" altLang="en-US" dirty="0"/>
          </a:p>
        </p:txBody>
      </p:sp>
      <p:sp>
        <p:nvSpPr>
          <p:cNvPr id="13" name="矩形 12"/>
          <p:cNvSpPr/>
          <p:nvPr userDrawn="1"/>
        </p:nvSpPr>
        <p:spPr>
          <a:xfrm flipV="1">
            <a:off x="2965297" y="1475131"/>
            <a:ext cx="6261401" cy="45719"/>
          </a:xfrm>
          <a:prstGeom prst="rect">
            <a:avLst/>
          </a:prstGeom>
          <a:gradFill>
            <a:gsLst>
              <a:gs pos="0">
                <a:srgbClr val="45C4D7">
                  <a:alpha val="0"/>
                </a:srgbClr>
              </a:gs>
              <a:gs pos="22000">
                <a:srgbClr val="5BEAC6"/>
              </a:gs>
              <a:gs pos="50000">
                <a:srgbClr val="2F9EE7"/>
              </a:gs>
              <a:gs pos="100000">
                <a:srgbClr val="8469CD">
                  <a:alpha val="0"/>
                </a:srgbClr>
              </a:gs>
              <a:gs pos="77000">
                <a:srgbClr val="D933B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375"/>
          </a:p>
        </p:txBody>
      </p:sp>
      <p:pic>
        <p:nvPicPr>
          <p:cNvPr id="14" name="图片 13"/>
          <p:cNvPicPr>
            <a:picLocks noChangeAspect="1"/>
          </p:cNvPicPr>
          <p:nvPr userDrawn="1"/>
        </p:nvPicPr>
        <p:blipFill>
          <a:blip r:embed="rId3" cstate="print"/>
          <a:stretch>
            <a:fillRect/>
          </a:stretch>
        </p:blipFill>
        <p:spPr>
          <a:xfrm>
            <a:off x="5079450" y="-147109"/>
            <a:ext cx="2033093" cy="196254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alphaModFix amt="72000"/>
          </a:blip>
          <a:stretch>
            <a:fillRect/>
          </a:stretch>
        </p:blipFill>
        <p:spPr>
          <a:xfrm>
            <a:off x="914477" y="3203477"/>
            <a:ext cx="10363046" cy="4787326"/>
          </a:xfrm>
          <a:prstGeom prst="rect">
            <a:avLst/>
          </a:prstGeom>
        </p:spPr>
      </p:pic>
      <p:pic>
        <p:nvPicPr>
          <p:cNvPr id="2" name="图片 1"/>
          <p:cNvPicPr>
            <a:picLocks noChangeAspect="1"/>
          </p:cNvPicPr>
          <p:nvPr userDrawn="1"/>
        </p:nvPicPr>
        <p:blipFill>
          <a:blip r:embed="rId3"/>
          <a:stretch>
            <a:fillRect/>
          </a:stretch>
        </p:blipFill>
        <p:spPr>
          <a:xfrm>
            <a:off x="0" y="0"/>
            <a:ext cx="12192000" cy="6908006"/>
          </a:xfrm>
          <a:prstGeom prst="rect">
            <a:avLst/>
          </a:prstGeom>
        </p:spPr>
      </p:pic>
      <p:cxnSp>
        <p:nvCxnSpPr>
          <p:cNvPr id="3" name="直线连接符 2"/>
          <p:cNvCxnSpPr/>
          <p:nvPr userDrawn="1"/>
        </p:nvCxnSpPr>
        <p:spPr>
          <a:xfrm>
            <a:off x="4255008" y="3511990"/>
            <a:ext cx="3706368" cy="0"/>
          </a:xfrm>
          <a:prstGeom prst="line">
            <a:avLst/>
          </a:prstGeom>
          <a:ln w="28575">
            <a:gradFill>
              <a:gsLst>
                <a:gs pos="0">
                  <a:srgbClr val="FE8075"/>
                </a:gs>
                <a:gs pos="100000">
                  <a:schemeClr val="accent1">
                    <a:lumMod val="45000"/>
                    <a:lumOff val="5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文本占位符 7"/>
          <p:cNvSpPr>
            <a:spLocks noGrp="1"/>
          </p:cNvSpPr>
          <p:nvPr>
            <p:ph type="body" sz="quarter" idx="10"/>
          </p:nvPr>
        </p:nvSpPr>
        <p:spPr>
          <a:xfrm>
            <a:off x="3554857" y="2896874"/>
            <a:ext cx="5229547" cy="447180"/>
          </a:xfrm>
          <a:prstGeom prst="rect">
            <a:avLst/>
          </a:prstGeom>
        </p:spPr>
        <p:txBody>
          <a:bodyPr vert="horz" lIns="91440" tIns="45720" rIns="91440" bIns="45720" rtlCol="0" anchor="ctr">
            <a:normAutofit/>
          </a:bodyPr>
          <a:lstStyle>
            <a:lvl1pPr algn="ctr">
              <a:defRPr lang="zh-CN" altLang="en-US" sz="3400" b="0" i="0" smtClean="0">
                <a:solidFill>
                  <a:srgbClr val="FFC000"/>
                </a:solidFill>
                <a:latin typeface="思源黑体 CN Regular" panose="020B0500000000000000" pitchFamily="34" charset="-122"/>
                <a:ea typeface="思源黑体 CN Regular" panose="020B0500000000000000" pitchFamily="34" charset="-122"/>
                <a:cs typeface="+mj-cs"/>
              </a:defRPr>
            </a:lvl1pPr>
          </a:lstStyle>
          <a:p>
            <a:pPr lvl="0">
              <a:spcBef>
                <a:spcPct val="0"/>
              </a:spcBef>
              <a:buNone/>
            </a:pPr>
            <a:endParaRPr lang="zh-CN" altLang="en-US" dirty="0"/>
          </a:p>
        </p:txBody>
      </p:sp>
      <p:sp>
        <p:nvSpPr>
          <p:cNvPr id="5" name="文本占位符 7"/>
          <p:cNvSpPr>
            <a:spLocks noGrp="1"/>
          </p:cNvSpPr>
          <p:nvPr>
            <p:ph type="body" sz="quarter" idx="11"/>
          </p:nvPr>
        </p:nvSpPr>
        <p:spPr>
          <a:xfrm>
            <a:off x="3947605" y="3641198"/>
            <a:ext cx="4444050" cy="374212"/>
          </a:xfrm>
          <a:prstGeom prst="rect">
            <a:avLst/>
          </a:prstGeom>
        </p:spPr>
        <p:txBody>
          <a:bodyPr vert="horz" lIns="91440" tIns="45720" rIns="91440" bIns="45720" rtlCol="0">
            <a:normAutofit/>
          </a:bodyPr>
          <a:lstStyle>
            <a:lvl1pPr marL="0" indent="0" algn="ctr">
              <a:lnSpc>
                <a:spcPct val="130000"/>
              </a:lnSpc>
              <a:buNone/>
              <a:defRPr lang="zh-CN" altLang="en-US" sz="2000" b="0" i="0" smtClean="0">
                <a:solidFill>
                  <a:schemeClr val="bg1"/>
                </a:solidFill>
                <a:latin typeface="思源黑体 CN Light" panose="020B0300000000000000" pitchFamily="34" charset="-122"/>
                <a:ea typeface="思源黑体 CN Light" panose="020B0300000000000000" pitchFamily="34" charset="-122"/>
              </a:defRPr>
            </a:lvl1pPr>
          </a:lstStyle>
          <a:p>
            <a:pPr lvl="0">
              <a:lnSpc>
                <a:spcPct val="100000"/>
              </a:lnSpc>
            </a:pPr>
            <a:endParaRPr lang="zh-CN" altLang="en-US" dirty="0"/>
          </a:p>
        </p:txBody>
      </p:sp>
      <p:pic>
        <p:nvPicPr>
          <p:cNvPr id="6" name="图片 5"/>
          <p:cNvPicPr>
            <a:picLocks noChangeAspect="1"/>
          </p:cNvPicPr>
          <p:nvPr userDrawn="1"/>
        </p:nvPicPr>
        <p:blipFill>
          <a:blip r:embed="rId4" cstate="print"/>
          <a:stretch>
            <a:fillRect/>
          </a:stretch>
        </p:blipFill>
        <p:spPr>
          <a:xfrm>
            <a:off x="9914390" y="-147109"/>
            <a:ext cx="2033093" cy="1962544"/>
          </a:xfrm>
          <a:prstGeom prst="rect">
            <a:avLst/>
          </a:prstGeom>
        </p:spPr>
      </p:pic>
      <p:pic>
        <p:nvPicPr>
          <p:cNvPr id="18" name="图片 17"/>
          <p:cNvPicPr>
            <a:picLocks noChangeAspect="1"/>
          </p:cNvPicPr>
          <p:nvPr userDrawn="1"/>
        </p:nvPicPr>
        <p:blipFill>
          <a:blip r:embed="rId5"/>
          <a:stretch>
            <a:fillRect/>
          </a:stretch>
        </p:blipFill>
        <p:spPr>
          <a:xfrm>
            <a:off x="2236123" y="5564945"/>
            <a:ext cx="8088283" cy="151099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占位符 19"/>
          <p:cNvSpPr>
            <a:spLocks noGrp="1"/>
          </p:cNvSpPr>
          <p:nvPr>
            <p:ph type="title"/>
          </p:nvPr>
        </p:nvSpPr>
        <p:spPr>
          <a:xfrm>
            <a:off x="538095" y="163368"/>
            <a:ext cx="9809846" cy="482409"/>
          </a:xfrm>
          <a:prstGeom prst="rect">
            <a:avLst/>
          </a:prstGeom>
        </p:spPr>
        <p:txBody>
          <a:bodyPr vert="horz" lIns="91440" tIns="45720" rIns="91440" bIns="45720" rtlCol="0" anchor="ctr">
            <a:noAutofit/>
          </a:bodyPr>
          <a:lstStyle/>
          <a:p>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p:cNvPicPr>
            <a:picLocks noChangeAspect="1"/>
          </p:cNvPicPr>
          <p:nvPr userDrawn="1"/>
        </p:nvPicPr>
        <p:blipFill>
          <a:blip r:embed="rId3">
            <a:alphaModFix amt="50000"/>
          </a:blip>
          <a:stretch>
            <a:fillRect/>
          </a:stretch>
        </p:blipFill>
        <p:spPr>
          <a:xfrm>
            <a:off x="451572" y="539107"/>
            <a:ext cx="6639066" cy="5779786"/>
          </a:xfrm>
          <a:prstGeom prst="rect">
            <a:avLst/>
          </a:prstGeom>
        </p:spPr>
      </p:pic>
      <p:pic>
        <p:nvPicPr>
          <p:cNvPr id="5" name="图片 4"/>
          <p:cNvPicPr>
            <a:picLocks noChangeAspect="1"/>
          </p:cNvPicPr>
          <p:nvPr userDrawn="1"/>
        </p:nvPicPr>
        <p:blipFill>
          <a:blip r:embed="rId4" cstate="print"/>
          <a:stretch>
            <a:fillRect/>
          </a:stretch>
        </p:blipFill>
        <p:spPr>
          <a:xfrm>
            <a:off x="8691046" y="764773"/>
            <a:ext cx="1389439" cy="605077"/>
          </a:xfrm>
          <a:prstGeom prst="rect">
            <a:avLst/>
          </a:prstGeom>
        </p:spPr>
      </p:pic>
      <p:pic>
        <p:nvPicPr>
          <p:cNvPr id="6" name="图片 5"/>
          <p:cNvPicPr>
            <a:picLocks noChangeAspect="1"/>
          </p:cNvPicPr>
          <p:nvPr userDrawn="1"/>
        </p:nvPicPr>
        <p:blipFill>
          <a:blip r:embed="rId5" cstate="print"/>
          <a:stretch>
            <a:fillRect/>
          </a:stretch>
        </p:blipFill>
        <p:spPr>
          <a:xfrm>
            <a:off x="921732" y="5616990"/>
            <a:ext cx="1963663" cy="290913"/>
          </a:xfrm>
          <a:prstGeom prst="rect">
            <a:avLst/>
          </a:prstGeom>
        </p:spPr>
      </p:pic>
      <p:pic>
        <p:nvPicPr>
          <p:cNvPr id="8" name="图片 7"/>
          <p:cNvPicPr>
            <a:picLocks noChangeAspect="1"/>
          </p:cNvPicPr>
          <p:nvPr userDrawn="1"/>
        </p:nvPicPr>
        <p:blipFill rotWithShape="1">
          <a:blip r:embed="rId6" cstate="print"/>
          <a:srcRect/>
          <a:stretch>
            <a:fillRect/>
          </a:stretch>
        </p:blipFill>
        <p:spPr>
          <a:xfrm>
            <a:off x="7318144" y="1572603"/>
            <a:ext cx="4950894" cy="3774406"/>
          </a:xfrm>
          <a:prstGeom prst="rect">
            <a:avLst/>
          </a:prstGeom>
        </p:spPr>
      </p:pic>
      <p:pic>
        <p:nvPicPr>
          <p:cNvPr id="10" name="图片 9"/>
          <p:cNvPicPr>
            <a:picLocks noChangeAspect="1"/>
          </p:cNvPicPr>
          <p:nvPr userDrawn="1"/>
        </p:nvPicPr>
        <p:blipFill>
          <a:blip r:embed="rId7" cstate="print"/>
          <a:stretch>
            <a:fillRect/>
          </a:stretch>
        </p:blipFill>
        <p:spPr>
          <a:xfrm>
            <a:off x="10080485" y="141498"/>
            <a:ext cx="1918186" cy="1851625"/>
          </a:xfrm>
          <a:prstGeom prst="rect">
            <a:avLst/>
          </a:prstGeom>
        </p:spPr>
      </p:pic>
      <p:sp>
        <p:nvSpPr>
          <p:cNvPr id="17" name="文本框 16"/>
          <p:cNvSpPr txBox="1"/>
          <p:nvPr userDrawn="1"/>
        </p:nvSpPr>
        <p:spPr>
          <a:xfrm>
            <a:off x="9948405" y="6357594"/>
            <a:ext cx="1856019" cy="230832"/>
          </a:xfrm>
          <a:prstGeom prst="rect">
            <a:avLst/>
          </a:prstGeom>
          <a:noFill/>
        </p:spPr>
        <p:txBody>
          <a:bodyPr wrap="square" rtlCol="0">
            <a:spAutoFit/>
          </a:bodyPr>
          <a:lstStyle/>
          <a:p>
            <a:pPr algn="dist"/>
            <a:r>
              <a:rPr lang="en-US" altLang="zh-CN" sz="900" b="0" i="0" dirty="0" err="1">
                <a:solidFill>
                  <a:schemeClr val="bg1"/>
                </a:solidFill>
                <a:latin typeface="微软雅黑" panose="020B0503020204020204" pitchFamily="34" charset="-122"/>
                <a:ea typeface="微软雅黑" panose="020B0503020204020204" pitchFamily="34" charset="-122"/>
              </a:rPr>
              <a:t>www.hillstonenet.com.cn</a:t>
            </a:r>
            <a:endParaRPr lang="zh-CN" altLang="en-US" sz="900" b="0" i="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userDrawn="1"/>
        </p:nvGrpSpPr>
        <p:grpSpPr>
          <a:xfrm>
            <a:off x="8340636" y="4686538"/>
            <a:ext cx="4610709" cy="598859"/>
            <a:chOff x="1344961" y="5622165"/>
            <a:chExt cx="4733446" cy="614801"/>
          </a:xfrm>
        </p:grpSpPr>
        <p:sp>
          <p:nvSpPr>
            <p:cNvPr id="19" name="文本框 18"/>
            <p:cNvSpPr txBox="1"/>
            <p:nvPr userDrawn="1"/>
          </p:nvSpPr>
          <p:spPr>
            <a:xfrm>
              <a:off x="1344961" y="5995481"/>
              <a:ext cx="3895629" cy="241485"/>
            </a:xfrm>
            <a:prstGeom prst="rect">
              <a:avLst/>
            </a:prstGeom>
            <a:noFill/>
          </p:spPr>
          <p:txBody>
            <a:bodyPr wrap="square" rtlCol="0">
              <a:spAutoFit/>
            </a:bodyPr>
            <a:lstStyle/>
            <a:p>
              <a:pPr algn="ctr"/>
              <a:r>
                <a:rPr lang="zh-CN" altLang="en-US" sz="900" b="0" i="0" dirty="0">
                  <a:solidFill>
                    <a:schemeClr val="bg1"/>
                  </a:solidFill>
                  <a:latin typeface="微软雅黑" panose="020B0503020204020204" pitchFamily="34" charset="-122"/>
                  <a:ea typeface="微软雅黑" panose="020B0503020204020204" pitchFamily="34" charset="-122"/>
                </a:rPr>
                <a:t>会员专线：</a:t>
              </a:r>
              <a:r>
                <a:rPr lang="en-US" altLang="zh-CN" sz="900" b="0" i="0" dirty="0">
                  <a:solidFill>
                    <a:schemeClr val="bg1"/>
                  </a:solidFill>
                  <a:latin typeface="微软雅黑" panose="020B0503020204020204" pitchFamily="34" charset="-122"/>
                  <a:ea typeface="微软雅黑" panose="020B0503020204020204" pitchFamily="34" charset="-122"/>
                </a:rPr>
                <a:t>400-693-0666</a:t>
              </a:r>
              <a:endParaRPr lang="en-US" altLang="zh-CN" sz="900" b="0" i="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userDrawn="1"/>
          </p:nvSpPr>
          <p:spPr>
            <a:xfrm>
              <a:off x="1347327" y="5622165"/>
              <a:ext cx="4731080" cy="241485"/>
            </a:xfrm>
            <a:prstGeom prst="rect">
              <a:avLst/>
            </a:prstGeom>
            <a:noFill/>
          </p:spPr>
          <p:txBody>
            <a:bodyPr wrap="square" rtlCol="0">
              <a:spAutoFit/>
            </a:bodyPr>
            <a:lstStyle/>
            <a:p>
              <a:pPr algn="ctr"/>
              <a:r>
                <a:rPr lang="zh-CN" altLang="en-US" sz="900" b="0" i="0" dirty="0">
                  <a:solidFill>
                    <a:schemeClr val="bg1"/>
                  </a:solidFill>
                  <a:latin typeface="微软雅黑" panose="020B0503020204020204" pitchFamily="34" charset="-122"/>
                  <a:ea typeface="微软雅黑" panose="020B0503020204020204" pitchFamily="34" charset="-122"/>
                </a:rPr>
                <a:t>   服务热线：</a:t>
              </a:r>
              <a:r>
                <a:rPr lang="en-US" altLang="zh-CN" sz="900" b="0" i="0" kern="1400" spc="60" baseline="0" dirty="0">
                  <a:solidFill>
                    <a:schemeClr val="bg1"/>
                  </a:solidFill>
                  <a:latin typeface="微软雅黑" panose="020B0503020204020204" pitchFamily="34" charset="-122"/>
                  <a:ea typeface="微软雅黑" panose="020B0503020204020204" pitchFamily="34" charset="-122"/>
                </a:rPr>
                <a:t>400-693-0555</a:t>
              </a:r>
              <a:r>
                <a:rPr lang="zh-CN" altLang="en-US" sz="900" b="0" i="0" kern="1400" spc="60" baseline="0" dirty="0">
                  <a:solidFill>
                    <a:schemeClr val="bg1"/>
                  </a:solidFill>
                  <a:latin typeface="微软雅黑" panose="020B0503020204020204" pitchFamily="34" charset="-122"/>
                  <a:ea typeface="微软雅黑" panose="020B0503020204020204" pitchFamily="34" charset="-122"/>
                </a:rPr>
                <a:t>  </a:t>
              </a:r>
              <a:r>
                <a:rPr lang="zh-CN" altLang="en-US" sz="900" b="0" i="0" spc="40" baseline="0" dirty="0">
                  <a:solidFill>
                    <a:schemeClr val="bg1"/>
                  </a:solidFill>
                  <a:latin typeface="微软雅黑" panose="020B0503020204020204" pitchFamily="34" charset="-122"/>
                  <a:ea typeface="微软雅黑" panose="020B0503020204020204" pitchFamily="34" charset="-122"/>
                </a:rPr>
                <a:t>（</a:t>
              </a:r>
              <a:r>
                <a:rPr lang="zh-CN" altLang="en-US" sz="900" b="0" i="0" spc="60" dirty="0">
                  <a:solidFill>
                    <a:schemeClr val="bg1"/>
                  </a:solidFill>
                  <a:latin typeface="微软雅黑" panose="020B0503020204020204" pitchFamily="34" charset="-122"/>
                  <a:ea typeface="微软雅黑" panose="020B0503020204020204" pitchFamily="34" charset="-122"/>
                </a:rPr>
                <a:t>中国大陆）</a:t>
              </a:r>
              <a:endParaRPr lang="en-US" altLang="zh-CN" sz="900" b="0" i="0" spc="6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userDrawn="1"/>
          </p:nvSpPr>
          <p:spPr>
            <a:xfrm>
              <a:off x="2771387" y="5794113"/>
              <a:ext cx="2521894" cy="241485"/>
            </a:xfrm>
            <a:prstGeom prst="rect">
              <a:avLst/>
            </a:prstGeom>
            <a:noFill/>
          </p:spPr>
          <p:txBody>
            <a:bodyPr wrap="square" rtlCol="0">
              <a:spAutoFit/>
            </a:bodyPr>
            <a:lstStyle/>
            <a:p>
              <a:pPr algn="ctr"/>
              <a:r>
                <a:rPr lang="en-US" altLang="zh-CN" sz="900" b="0" i="0" kern="1400" spc="60" baseline="0" dirty="0">
                  <a:solidFill>
                    <a:schemeClr val="bg1"/>
                  </a:solidFill>
                  <a:latin typeface="微软雅黑" panose="020B0503020204020204" pitchFamily="34" charset="-122"/>
                  <a:ea typeface="微软雅黑" panose="020B0503020204020204" pitchFamily="34" charset="-122"/>
                  <a:cs typeface="+mn-cs"/>
                </a:rPr>
                <a:t> +852-55128899</a:t>
              </a:r>
              <a:r>
                <a:rPr lang="zh-CN" altLang="en-US" sz="900" b="0" i="0" kern="1400" spc="60" baseline="0" dirty="0">
                  <a:solidFill>
                    <a:schemeClr val="bg1"/>
                  </a:solidFill>
                  <a:latin typeface="微软雅黑" panose="020B0503020204020204" pitchFamily="34" charset="-122"/>
                  <a:ea typeface="微软雅黑" panose="020B0503020204020204" pitchFamily="34" charset="-122"/>
                  <a:cs typeface="+mn-cs"/>
                </a:rPr>
                <a:t>（中国香港）</a:t>
              </a:r>
              <a:endParaRPr lang="en-US" altLang="zh-CN" sz="900" b="0" i="0" kern="1400" spc="60" baseline="0" dirty="0">
                <a:solidFill>
                  <a:schemeClr val="bg1"/>
                </a:solidFill>
                <a:latin typeface="微软雅黑" panose="020B0503020204020204" pitchFamily="34" charset="-122"/>
                <a:ea typeface="微软雅黑" panose="020B0503020204020204" pitchFamily="34" charset="-122"/>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分割页">
    <p:spTree>
      <p:nvGrpSpPr>
        <p:cNvPr id="1" name=""/>
        <p:cNvGrpSpPr/>
        <p:nvPr/>
      </p:nvGrpSpPr>
      <p:grpSpPr>
        <a:xfrm>
          <a:off x="0" y="0"/>
          <a:ext cx="0" cy="0"/>
          <a:chOff x="0" y="0"/>
          <a:chExt cx="0" cy="0"/>
        </a:xfrm>
      </p:grpSpPr>
      <p:sp>
        <p:nvSpPr>
          <p:cNvPr id="4" name="标题 1"/>
          <p:cNvSpPr>
            <a:spLocks noGrp="1"/>
          </p:cNvSpPr>
          <p:nvPr>
            <p:ph type="title"/>
          </p:nvPr>
        </p:nvSpPr>
        <p:spPr>
          <a:xfrm>
            <a:off x="538095" y="163368"/>
            <a:ext cx="9809846" cy="482409"/>
          </a:xfrm>
          <a:prstGeom prst="rect">
            <a:avLst/>
          </a:prstGeom>
        </p:spPr>
        <p:txBody>
          <a:bodyPr/>
          <a:lstStyle/>
          <a:p>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标题 1"/>
          <p:cNvSpPr>
            <a:spLocks noGrp="1"/>
          </p:cNvSpPr>
          <p:nvPr>
            <p:ph type="title"/>
          </p:nvPr>
        </p:nvSpPr>
        <p:spPr>
          <a:xfrm>
            <a:off x="538095" y="163368"/>
            <a:ext cx="9809846" cy="482409"/>
          </a:xfrm>
          <a:prstGeom prst="rect">
            <a:avLst/>
          </a:prstGeom>
        </p:spPr>
        <p:txBody>
          <a:bodyPr/>
          <a:lstStyle/>
          <a:p>
            <a:endParaRPr kumimoji="1" lang="zh-CN" altLang="en-US" dirty="0"/>
          </a:p>
        </p:txBody>
      </p:sp>
      <p:grpSp>
        <p:nvGrpSpPr>
          <p:cNvPr id="3" name="组合 2"/>
          <p:cNvGrpSpPr/>
          <p:nvPr userDrawn="1"/>
        </p:nvGrpSpPr>
        <p:grpSpPr>
          <a:xfrm>
            <a:off x="12272680" y="316302"/>
            <a:ext cx="596940" cy="3442006"/>
            <a:chOff x="8675545" y="-3813430"/>
            <a:chExt cx="1329011" cy="11772731"/>
          </a:xfrm>
        </p:grpSpPr>
        <p:sp>
          <p:nvSpPr>
            <p:cNvPr id="4" name="矩形 3"/>
            <p:cNvSpPr/>
            <p:nvPr/>
          </p:nvSpPr>
          <p:spPr>
            <a:xfrm>
              <a:off x="8696261" y="2295939"/>
              <a:ext cx="1308294" cy="78779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5" name="矩形 4"/>
            <p:cNvSpPr/>
            <p:nvPr/>
          </p:nvSpPr>
          <p:spPr>
            <a:xfrm>
              <a:off x="8675548" y="-1360739"/>
              <a:ext cx="1308294" cy="787790"/>
            </a:xfrm>
            <a:prstGeom prst="rect">
              <a:avLst/>
            </a:prstGeom>
            <a:solidFill>
              <a:srgbClr val="37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6" name="矩形 5"/>
            <p:cNvSpPr/>
            <p:nvPr/>
          </p:nvSpPr>
          <p:spPr>
            <a:xfrm>
              <a:off x="8675548" y="-2594537"/>
              <a:ext cx="1308294" cy="7877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7" name="矩形 6"/>
            <p:cNvSpPr/>
            <p:nvPr/>
          </p:nvSpPr>
          <p:spPr>
            <a:xfrm>
              <a:off x="8696260" y="4733725"/>
              <a:ext cx="1308296" cy="787790"/>
            </a:xfrm>
            <a:prstGeom prst="rect">
              <a:avLst/>
            </a:prstGeom>
            <a:solidFill>
              <a:srgbClr val="FF0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8" name="矩形 7"/>
            <p:cNvSpPr/>
            <p:nvPr/>
          </p:nvSpPr>
          <p:spPr>
            <a:xfrm>
              <a:off x="8675545" y="7171511"/>
              <a:ext cx="1308294" cy="787790"/>
            </a:xfrm>
            <a:prstGeom prst="rect">
              <a:avLst/>
            </a:prstGeom>
            <a:solidFill>
              <a:srgbClr val="FF9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9" name="矩形 8"/>
            <p:cNvSpPr/>
            <p:nvPr/>
          </p:nvSpPr>
          <p:spPr>
            <a:xfrm>
              <a:off x="8675548" y="-3813430"/>
              <a:ext cx="1308294" cy="787790"/>
            </a:xfrm>
            <a:prstGeom prst="rect">
              <a:avLst/>
            </a:prstGeom>
            <a:solidFill>
              <a:srgbClr val="1E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10" name="矩形 9"/>
            <p:cNvSpPr/>
            <p:nvPr/>
          </p:nvSpPr>
          <p:spPr>
            <a:xfrm>
              <a:off x="8696262" y="1077047"/>
              <a:ext cx="1308294" cy="7877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11" name="矩形 10"/>
            <p:cNvSpPr/>
            <p:nvPr/>
          </p:nvSpPr>
          <p:spPr>
            <a:xfrm>
              <a:off x="8696260" y="5952618"/>
              <a:ext cx="1308296" cy="787790"/>
            </a:xfrm>
            <a:prstGeom prst="rect">
              <a:avLst/>
            </a:prstGeom>
            <a:solidFill>
              <a:srgbClr val="FD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12" name="矩形 11"/>
            <p:cNvSpPr/>
            <p:nvPr/>
          </p:nvSpPr>
          <p:spPr>
            <a:xfrm>
              <a:off x="8696262" y="-141846"/>
              <a:ext cx="1308294" cy="787790"/>
            </a:xfrm>
            <a:prstGeom prst="rect">
              <a:avLst/>
            </a:prstGeom>
            <a:solidFill>
              <a:srgbClr val="3ABF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sp>
          <p:nvSpPr>
            <p:cNvPr id="13" name="矩形 12"/>
            <p:cNvSpPr/>
            <p:nvPr/>
          </p:nvSpPr>
          <p:spPr>
            <a:xfrm>
              <a:off x="8675545" y="3514832"/>
              <a:ext cx="1308296" cy="787790"/>
            </a:xfrm>
            <a:prstGeom prst="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FFFF"/>
                </a:solidFill>
                <a:latin typeface="思源黑体 CN Regular" panose="020B0500000000000000" pitchFamily="34" charset="-122"/>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16.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矩形 5"/>
          <p:cNvSpPr/>
          <p:nvPr userDrawn="1"/>
        </p:nvSpPr>
        <p:spPr>
          <a:xfrm>
            <a:off x="0" y="0"/>
            <a:ext cx="12192000" cy="6874597"/>
          </a:xfrm>
          <a:prstGeom prst="rect">
            <a:avLst/>
          </a:prstGeom>
          <a:solidFill>
            <a:srgbClr val="1C36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userDrawn="1"/>
        </p:nvSpPr>
        <p:spPr>
          <a:xfrm>
            <a:off x="0" y="1"/>
            <a:ext cx="359597" cy="404572"/>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latin typeface="思源黑体 CN Regular" panose="020B0500000000000000" pitchFamily="34" charset="-122"/>
                <a:ea typeface="思源黑体 CN Regular" panose="020B0500000000000000" pitchFamily="34" charset="-122"/>
              </a:rPr>
              <a:t>v</a:t>
            </a:r>
            <a:endParaRPr lang="zh-CN" altLang="en-US" b="0" i="0" dirty="0">
              <a:latin typeface="思源黑体 CN Regular" panose="020B0500000000000000" pitchFamily="34" charset="-122"/>
              <a:ea typeface="思源黑体 CN Regular" panose="020B0500000000000000" pitchFamily="34" charset="-122"/>
            </a:endParaRPr>
          </a:p>
        </p:txBody>
      </p:sp>
      <p:sp>
        <p:nvSpPr>
          <p:cNvPr id="8" name="矩形 7"/>
          <p:cNvSpPr/>
          <p:nvPr userDrawn="1"/>
        </p:nvSpPr>
        <p:spPr>
          <a:xfrm>
            <a:off x="103667" y="103355"/>
            <a:ext cx="319411" cy="584399"/>
          </a:xfrm>
          <a:prstGeom prst="rect">
            <a:avLst/>
          </a:prstGeom>
          <a:solidFill>
            <a:srgbClr val="007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i="0" dirty="0">
              <a:latin typeface="思源黑体 CN Regular" panose="020B0500000000000000" pitchFamily="34" charset="-122"/>
              <a:ea typeface="思源黑体 CN Regular" panose="020B0500000000000000" pitchFamily="34" charset="-122"/>
            </a:endParaRPr>
          </a:p>
        </p:txBody>
      </p:sp>
      <p:pic>
        <p:nvPicPr>
          <p:cNvPr id="9" name="图片 8"/>
          <p:cNvPicPr>
            <a:picLocks noChangeAspect="1"/>
          </p:cNvPicPr>
          <p:nvPr userDrawn="1"/>
        </p:nvPicPr>
        <p:blipFill>
          <a:blip r:embed="rId8"/>
          <a:stretch>
            <a:fillRect/>
          </a:stretch>
        </p:blipFill>
        <p:spPr>
          <a:xfrm>
            <a:off x="-1" y="6719657"/>
            <a:ext cx="12192001" cy="165100"/>
          </a:xfrm>
          <a:prstGeom prst="rect">
            <a:avLst/>
          </a:prstGeom>
        </p:spPr>
      </p:pic>
      <p:sp>
        <p:nvSpPr>
          <p:cNvPr id="10" name="灯片编号占位符 6"/>
          <p:cNvSpPr txBox="1"/>
          <p:nvPr userDrawn="1"/>
        </p:nvSpPr>
        <p:spPr>
          <a:xfrm>
            <a:off x="263372" y="6602829"/>
            <a:ext cx="791817" cy="388897"/>
          </a:xfrm>
          <a:prstGeom prst="roundRect">
            <a:avLst>
              <a:gd name="adj" fmla="val 50000"/>
            </a:avLst>
          </a:prstGeom>
        </p:spPr>
        <p:txBody>
          <a:bodyPr/>
          <a:lstStyle>
            <a:defPPr>
              <a:defRPr lang="zh-CN"/>
            </a:defPPr>
            <a:lvl1pPr marL="0" algn="l" defTabSz="914400" rtl="0" eaLnBrk="1" latinLnBrk="0" hangingPunct="1">
              <a:defRPr sz="18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71A5C36-D067-4A8B-BD3C-F67C535F77D7}" type="slidenum">
              <a:rPr lang="en-US" altLang="zh-CN" sz="1100" b="0" i="0" smtClean="0">
                <a:solidFill>
                  <a:srgbClr val="B5556F"/>
                </a:solidFill>
                <a:latin typeface="思源黑体 CN Regular" panose="020B0500000000000000" pitchFamily="34" charset="-122"/>
                <a:ea typeface="思源黑体 CN Regular" panose="020B0500000000000000" pitchFamily="34" charset="-122"/>
              </a:rPr>
            </a:fld>
            <a:endParaRPr lang="en-US" altLang="zh-CN" sz="1100" b="0" i="0" dirty="0">
              <a:solidFill>
                <a:srgbClr val="B5556F"/>
              </a:solidFill>
              <a:latin typeface="思源黑体 CN Regular" panose="020B0500000000000000" pitchFamily="34" charset="-122"/>
              <a:ea typeface="思源黑体 CN Regular" panose="020B0500000000000000" pitchFamily="34" charset="-122"/>
            </a:endParaRPr>
          </a:p>
        </p:txBody>
      </p:sp>
      <p:sp>
        <p:nvSpPr>
          <p:cNvPr id="15" name="标题占位符 19"/>
          <p:cNvSpPr>
            <a:spLocks noGrp="1"/>
          </p:cNvSpPr>
          <p:nvPr>
            <p:ph type="title"/>
          </p:nvPr>
        </p:nvSpPr>
        <p:spPr>
          <a:xfrm>
            <a:off x="538095" y="163368"/>
            <a:ext cx="9809846" cy="482409"/>
          </a:xfrm>
          <a:prstGeom prst="rect">
            <a:avLst/>
          </a:prstGeom>
        </p:spPr>
        <p:txBody>
          <a:bodyPr vert="horz" lIns="91440" tIns="45720" rIns="91440" bIns="45720" rtlCol="0" anchor="ctr">
            <a:noAutofit/>
          </a:bodyPr>
          <a:lstStyle/>
          <a:p>
            <a:endParaRPr lang="zh-CN" altLang="en-US" dirty="0"/>
          </a:p>
        </p:txBody>
      </p:sp>
      <p:pic>
        <p:nvPicPr>
          <p:cNvPr id="16" name="图片 15"/>
          <p:cNvPicPr>
            <a:picLocks noChangeAspect="1"/>
          </p:cNvPicPr>
          <p:nvPr userDrawn="1"/>
        </p:nvPicPr>
        <p:blipFill>
          <a:blip r:embed="rId9" cstate="print"/>
          <a:stretch>
            <a:fillRect/>
          </a:stretch>
        </p:blipFill>
        <p:spPr>
          <a:xfrm>
            <a:off x="10932156" y="195734"/>
            <a:ext cx="1033432" cy="450043"/>
          </a:xfrm>
          <a:prstGeom prst="rect">
            <a:avLst/>
          </a:prstGeom>
        </p:spPr>
      </p:pic>
      <p:pic>
        <p:nvPicPr>
          <p:cNvPr id="17" name="图片 16"/>
          <p:cNvPicPr>
            <a:picLocks noChangeAspect="1"/>
          </p:cNvPicPr>
          <p:nvPr userDrawn="1"/>
        </p:nvPicPr>
        <p:blipFill>
          <a:blip r:embed="rId10" cstate="print">
            <a:alphaModFix amt="43000"/>
          </a:blip>
          <a:stretch>
            <a:fillRect/>
          </a:stretch>
        </p:blipFill>
        <p:spPr>
          <a:xfrm>
            <a:off x="10041118" y="5390605"/>
            <a:ext cx="2601132" cy="1613841"/>
          </a:xfrm>
          <a:prstGeom prst="rect">
            <a:avLst/>
          </a:prstGeom>
          <a:effectLst>
            <a:outerShdw sx="1000" sy="1000" algn="ctr" rotWithShape="0">
              <a:srgbClr val="000000"/>
            </a:outerShdw>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3200" b="1" i="0" kern="1200">
          <a:solidFill>
            <a:srgbClr val="FFC000"/>
          </a:solidFill>
          <a:latin typeface="Source Han Sans CN Heavy" panose="020B0500000000000000" pitchFamily="34" charset="-128"/>
          <a:ea typeface="Source Han Sans CN Heavy" panose="020B0500000000000000" pitchFamily="34" charset="-128"/>
          <a:cs typeface="Source Han Sans CN Heavy" panose="020B0500000000000000" pitchFamily="34" charset="-128"/>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3.xml"/></Relationships>
</file>

<file path=ppt/slides/_rels/slide14.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7" Type="http://schemas.openxmlformats.org/officeDocument/2006/relationships/slideLayout" Target="../slideLayouts/slideLayout4.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hart" Target="../charts/chart2.xml"/><Relationship Id="rId1" Type="http://schemas.openxmlformats.org/officeDocument/2006/relationships/chart" Target="../charts/char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0" Type="http://schemas.openxmlformats.org/officeDocument/2006/relationships/notesSlide" Target="../notesSlides/notesSlide4.xml"/><Relationship Id="rId2" Type="http://schemas.openxmlformats.org/officeDocument/2006/relationships/tags" Target="../tags/tag121.xml"/><Relationship Id="rId19" Type="http://schemas.openxmlformats.org/officeDocument/2006/relationships/slideLayout" Target="../slideLayouts/slideLayout4.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tags" Target="../tags/tag120.xml"/></Relationships>
</file>

<file path=ppt/slides/_rels/slide19.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0" Type="http://schemas.openxmlformats.org/officeDocument/2006/relationships/notesSlide" Target="../notesSlides/notesSlide5.xml"/><Relationship Id="rId2" Type="http://schemas.openxmlformats.org/officeDocument/2006/relationships/tags" Target="../tags/tag139.xml"/><Relationship Id="rId19" Type="http://schemas.openxmlformats.org/officeDocument/2006/relationships/slideLayout" Target="../slideLayouts/slideLayout4.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163.xml"/><Relationship Id="rId84" Type="http://schemas.openxmlformats.org/officeDocument/2006/relationships/notesSlide" Target="../notesSlides/notesSlide6.xml"/><Relationship Id="rId83" Type="http://schemas.openxmlformats.org/officeDocument/2006/relationships/slideLayout" Target="../slideLayouts/slideLayout4.xml"/><Relationship Id="rId82" Type="http://schemas.openxmlformats.org/officeDocument/2006/relationships/tags" Target="../tags/tag236.xml"/><Relationship Id="rId81" Type="http://schemas.openxmlformats.org/officeDocument/2006/relationships/tags" Target="../tags/tag235.xml"/><Relationship Id="rId80" Type="http://schemas.openxmlformats.org/officeDocument/2006/relationships/tags" Target="../tags/tag234.xml"/><Relationship Id="rId8" Type="http://schemas.openxmlformats.org/officeDocument/2006/relationships/tags" Target="../tags/tag162.xml"/><Relationship Id="rId79" Type="http://schemas.openxmlformats.org/officeDocument/2006/relationships/tags" Target="../tags/tag233.xml"/><Relationship Id="rId78" Type="http://schemas.openxmlformats.org/officeDocument/2006/relationships/tags" Target="../tags/tag232.xml"/><Relationship Id="rId77" Type="http://schemas.openxmlformats.org/officeDocument/2006/relationships/tags" Target="../tags/tag231.xml"/><Relationship Id="rId76" Type="http://schemas.openxmlformats.org/officeDocument/2006/relationships/tags" Target="../tags/tag230.xml"/><Relationship Id="rId75" Type="http://schemas.openxmlformats.org/officeDocument/2006/relationships/tags" Target="../tags/tag229.xml"/><Relationship Id="rId74" Type="http://schemas.openxmlformats.org/officeDocument/2006/relationships/tags" Target="../tags/tag228.xml"/><Relationship Id="rId73" Type="http://schemas.openxmlformats.org/officeDocument/2006/relationships/tags" Target="../tags/tag227.xml"/><Relationship Id="rId72" Type="http://schemas.openxmlformats.org/officeDocument/2006/relationships/tags" Target="../tags/tag226.xml"/><Relationship Id="rId71" Type="http://schemas.openxmlformats.org/officeDocument/2006/relationships/tags" Target="../tags/tag225.xml"/><Relationship Id="rId70" Type="http://schemas.openxmlformats.org/officeDocument/2006/relationships/tags" Target="../tags/tag224.xml"/><Relationship Id="rId7" Type="http://schemas.openxmlformats.org/officeDocument/2006/relationships/tags" Target="../tags/tag161.xml"/><Relationship Id="rId69" Type="http://schemas.openxmlformats.org/officeDocument/2006/relationships/tags" Target="../tags/tag223.xml"/><Relationship Id="rId68" Type="http://schemas.openxmlformats.org/officeDocument/2006/relationships/tags" Target="../tags/tag222.xml"/><Relationship Id="rId67" Type="http://schemas.openxmlformats.org/officeDocument/2006/relationships/tags" Target="../tags/tag221.xml"/><Relationship Id="rId66" Type="http://schemas.openxmlformats.org/officeDocument/2006/relationships/tags" Target="../tags/tag220.xml"/><Relationship Id="rId65" Type="http://schemas.openxmlformats.org/officeDocument/2006/relationships/tags" Target="../tags/tag219.xml"/><Relationship Id="rId64" Type="http://schemas.openxmlformats.org/officeDocument/2006/relationships/tags" Target="../tags/tag218.xml"/><Relationship Id="rId63" Type="http://schemas.openxmlformats.org/officeDocument/2006/relationships/tags" Target="../tags/tag217.xml"/><Relationship Id="rId62" Type="http://schemas.openxmlformats.org/officeDocument/2006/relationships/tags" Target="../tags/tag216.xml"/><Relationship Id="rId61" Type="http://schemas.openxmlformats.org/officeDocument/2006/relationships/tags" Target="../tags/tag215.xml"/><Relationship Id="rId60" Type="http://schemas.openxmlformats.org/officeDocument/2006/relationships/tags" Target="../tags/tag214.xml"/><Relationship Id="rId6" Type="http://schemas.openxmlformats.org/officeDocument/2006/relationships/tags" Target="../tags/tag160.xml"/><Relationship Id="rId59" Type="http://schemas.openxmlformats.org/officeDocument/2006/relationships/tags" Target="../tags/tag213.xml"/><Relationship Id="rId58" Type="http://schemas.openxmlformats.org/officeDocument/2006/relationships/tags" Target="../tags/tag212.xml"/><Relationship Id="rId57" Type="http://schemas.openxmlformats.org/officeDocument/2006/relationships/tags" Target="../tags/tag211.xml"/><Relationship Id="rId56" Type="http://schemas.openxmlformats.org/officeDocument/2006/relationships/tags" Target="../tags/tag210.xml"/><Relationship Id="rId55" Type="http://schemas.openxmlformats.org/officeDocument/2006/relationships/tags" Target="../tags/tag209.xml"/><Relationship Id="rId54" Type="http://schemas.openxmlformats.org/officeDocument/2006/relationships/tags" Target="../tags/tag208.xml"/><Relationship Id="rId53" Type="http://schemas.openxmlformats.org/officeDocument/2006/relationships/tags" Target="../tags/tag207.xml"/><Relationship Id="rId52" Type="http://schemas.openxmlformats.org/officeDocument/2006/relationships/tags" Target="../tags/tag206.xml"/><Relationship Id="rId51" Type="http://schemas.openxmlformats.org/officeDocument/2006/relationships/tags" Target="../tags/tag205.xml"/><Relationship Id="rId50" Type="http://schemas.openxmlformats.org/officeDocument/2006/relationships/tags" Target="../tags/tag204.xml"/><Relationship Id="rId5" Type="http://schemas.openxmlformats.org/officeDocument/2006/relationships/tags" Target="../tags/tag159.xml"/><Relationship Id="rId49" Type="http://schemas.openxmlformats.org/officeDocument/2006/relationships/tags" Target="../tags/tag203.xml"/><Relationship Id="rId48" Type="http://schemas.openxmlformats.org/officeDocument/2006/relationships/tags" Target="../tags/tag202.xml"/><Relationship Id="rId47" Type="http://schemas.openxmlformats.org/officeDocument/2006/relationships/tags" Target="../tags/tag201.xml"/><Relationship Id="rId46" Type="http://schemas.openxmlformats.org/officeDocument/2006/relationships/tags" Target="../tags/tag200.xml"/><Relationship Id="rId45" Type="http://schemas.openxmlformats.org/officeDocument/2006/relationships/tags" Target="../tags/tag199.xml"/><Relationship Id="rId44" Type="http://schemas.openxmlformats.org/officeDocument/2006/relationships/tags" Target="../tags/tag198.xml"/><Relationship Id="rId43" Type="http://schemas.openxmlformats.org/officeDocument/2006/relationships/tags" Target="../tags/tag197.xml"/><Relationship Id="rId42" Type="http://schemas.openxmlformats.org/officeDocument/2006/relationships/tags" Target="../tags/tag196.xml"/><Relationship Id="rId41" Type="http://schemas.openxmlformats.org/officeDocument/2006/relationships/tags" Target="../tags/tag195.xml"/><Relationship Id="rId40" Type="http://schemas.openxmlformats.org/officeDocument/2006/relationships/tags" Target="../tags/tag194.xml"/><Relationship Id="rId4" Type="http://schemas.openxmlformats.org/officeDocument/2006/relationships/tags" Target="../tags/tag158.xml"/><Relationship Id="rId39" Type="http://schemas.openxmlformats.org/officeDocument/2006/relationships/tags" Target="../tags/tag193.xml"/><Relationship Id="rId38" Type="http://schemas.openxmlformats.org/officeDocument/2006/relationships/tags" Target="../tags/tag192.xml"/><Relationship Id="rId37" Type="http://schemas.openxmlformats.org/officeDocument/2006/relationships/tags" Target="../tags/tag191.xml"/><Relationship Id="rId36" Type="http://schemas.openxmlformats.org/officeDocument/2006/relationships/tags" Target="../tags/tag190.xml"/><Relationship Id="rId35" Type="http://schemas.openxmlformats.org/officeDocument/2006/relationships/tags" Target="../tags/tag189.xml"/><Relationship Id="rId34" Type="http://schemas.openxmlformats.org/officeDocument/2006/relationships/tags" Target="../tags/tag188.xml"/><Relationship Id="rId33" Type="http://schemas.openxmlformats.org/officeDocument/2006/relationships/tags" Target="../tags/tag187.xml"/><Relationship Id="rId32" Type="http://schemas.openxmlformats.org/officeDocument/2006/relationships/tags" Target="../tags/tag186.xml"/><Relationship Id="rId31" Type="http://schemas.openxmlformats.org/officeDocument/2006/relationships/tags" Target="../tags/tag185.xml"/><Relationship Id="rId30" Type="http://schemas.openxmlformats.org/officeDocument/2006/relationships/tags" Target="../tags/tag184.xml"/><Relationship Id="rId3" Type="http://schemas.openxmlformats.org/officeDocument/2006/relationships/tags" Target="../tags/tag157.xml"/><Relationship Id="rId29" Type="http://schemas.openxmlformats.org/officeDocument/2006/relationships/tags" Target="../tags/tag183.xml"/><Relationship Id="rId28" Type="http://schemas.openxmlformats.org/officeDocument/2006/relationships/tags" Target="../tags/tag182.xml"/><Relationship Id="rId27" Type="http://schemas.openxmlformats.org/officeDocument/2006/relationships/tags" Target="../tags/tag181.xml"/><Relationship Id="rId26" Type="http://schemas.openxmlformats.org/officeDocument/2006/relationships/tags" Target="../tags/tag180.xml"/><Relationship Id="rId25" Type="http://schemas.openxmlformats.org/officeDocument/2006/relationships/tags" Target="../tags/tag179.xml"/><Relationship Id="rId24" Type="http://schemas.openxmlformats.org/officeDocument/2006/relationships/tags" Target="../tags/tag178.xml"/><Relationship Id="rId23" Type="http://schemas.openxmlformats.org/officeDocument/2006/relationships/tags" Target="../tags/tag177.xml"/><Relationship Id="rId22" Type="http://schemas.openxmlformats.org/officeDocument/2006/relationships/tags" Target="../tags/tag176.xml"/><Relationship Id="rId21" Type="http://schemas.openxmlformats.org/officeDocument/2006/relationships/tags" Target="../tags/tag175.xml"/><Relationship Id="rId20" Type="http://schemas.openxmlformats.org/officeDocument/2006/relationships/tags" Target="../tags/tag174.xml"/><Relationship Id="rId2" Type="http://schemas.openxmlformats.org/officeDocument/2006/relationships/tags" Target="../tags/tag156.xml"/><Relationship Id="rId19" Type="http://schemas.openxmlformats.org/officeDocument/2006/relationships/tags" Target="../tags/tag173.xml"/><Relationship Id="rId18" Type="http://schemas.openxmlformats.org/officeDocument/2006/relationships/tags" Target="../tags/tag172.xml"/><Relationship Id="rId17" Type="http://schemas.openxmlformats.org/officeDocument/2006/relationships/tags" Target="../tags/tag171.xml"/><Relationship Id="rId16" Type="http://schemas.openxmlformats.org/officeDocument/2006/relationships/tags" Target="../tags/tag170.xml"/><Relationship Id="rId15" Type="http://schemas.openxmlformats.org/officeDocument/2006/relationships/tags" Target="../tags/tag169.xml"/><Relationship Id="rId14" Type="http://schemas.openxmlformats.org/officeDocument/2006/relationships/tags" Target="../tags/tag168.xml"/><Relationship Id="rId13" Type="http://schemas.openxmlformats.org/officeDocument/2006/relationships/tags" Target="../tags/tag167.xml"/><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image" Target="../media/image22.emf"/><Relationship Id="rId20" Type="http://schemas.openxmlformats.org/officeDocument/2006/relationships/notesSlide" Target="../notesSlides/notesSlide7.xml"/><Relationship Id="rId2" Type="http://schemas.openxmlformats.org/officeDocument/2006/relationships/tags" Target="../tags/tag238.xml"/><Relationship Id="rId19" Type="http://schemas.openxmlformats.org/officeDocument/2006/relationships/slideLayout" Target="../slideLayouts/slideLayout4.xml"/><Relationship Id="rId18" Type="http://schemas.openxmlformats.org/officeDocument/2006/relationships/tags" Target="../tags/tag253.xml"/><Relationship Id="rId17" Type="http://schemas.openxmlformats.org/officeDocument/2006/relationships/tags" Target="../tags/tag252.xml"/><Relationship Id="rId16" Type="http://schemas.openxmlformats.org/officeDocument/2006/relationships/tags" Target="../tags/tag251.xml"/><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tags" Target="../tags/tag237.xml"/></Relationships>
</file>

<file path=ppt/slides/_rels/slide23.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3" Type="http://schemas.openxmlformats.org/officeDocument/2006/relationships/notesSlide" Target="../notesSlides/notesSlide8.xml"/><Relationship Id="rId42" Type="http://schemas.openxmlformats.org/officeDocument/2006/relationships/slideLayout" Target="../slideLayouts/slideLayout4.xml"/><Relationship Id="rId41" Type="http://schemas.openxmlformats.org/officeDocument/2006/relationships/tags" Target="../tags/tag294.xml"/><Relationship Id="rId40" Type="http://schemas.openxmlformats.org/officeDocument/2006/relationships/tags" Target="../tags/tag293.xml"/><Relationship Id="rId4" Type="http://schemas.openxmlformats.org/officeDocument/2006/relationships/tags" Target="../tags/tag257.xml"/><Relationship Id="rId39" Type="http://schemas.openxmlformats.org/officeDocument/2006/relationships/tags" Target="../tags/tag292.xml"/><Relationship Id="rId38" Type="http://schemas.openxmlformats.org/officeDocument/2006/relationships/tags" Target="../tags/tag291.xml"/><Relationship Id="rId37" Type="http://schemas.openxmlformats.org/officeDocument/2006/relationships/tags" Target="../tags/tag290.xml"/><Relationship Id="rId36" Type="http://schemas.openxmlformats.org/officeDocument/2006/relationships/tags" Target="../tags/tag289.xml"/><Relationship Id="rId35" Type="http://schemas.openxmlformats.org/officeDocument/2006/relationships/tags" Target="../tags/tag288.xml"/><Relationship Id="rId34" Type="http://schemas.openxmlformats.org/officeDocument/2006/relationships/tags" Target="../tags/tag287.xml"/><Relationship Id="rId33" Type="http://schemas.openxmlformats.org/officeDocument/2006/relationships/tags" Target="../tags/tag286.xml"/><Relationship Id="rId32" Type="http://schemas.openxmlformats.org/officeDocument/2006/relationships/tags" Target="../tags/tag285.xml"/><Relationship Id="rId31" Type="http://schemas.openxmlformats.org/officeDocument/2006/relationships/tags" Target="../tags/tag284.xml"/><Relationship Id="rId30" Type="http://schemas.openxmlformats.org/officeDocument/2006/relationships/tags" Target="../tags/tag283.xml"/><Relationship Id="rId3" Type="http://schemas.openxmlformats.org/officeDocument/2006/relationships/tags" Target="../tags/tag256.xml"/><Relationship Id="rId29" Type="http://schemas.openxmlformats.org/officeDocument/2006/relationships/tags" Target="../tags/tag282.xml"/><Relationship Id="rId28" Type="http://schemas.openxmlformats.org/officeDocument/2006/relationships/tags" Target="../tags/tag281.xml"/><Relationship Id="rId27" Type="http://schemas.openxmlformats.org/officeDocument/2006/relationships/tags" Target="../tags/tag280.xml"/><Relationship Id="rId26" Type="http://schemas.openxmlformats.org/officeDocument/2006/relationships/tags" Target="../tags/tag279.xml"/><Relationship Id="rId25" Type="http://schemas.openxmlformats.org/officeDocument/2006/relationships/tags" Target="../tags/tag278.xml"/><Relationship Id="rId24" Type="http://schemas.openxmlformats.org/officeDocument/2006/relationships/tags" Target="../tags/tag277.xml"/><Relationship Id="rId23" Type="http://schemas.openxmlformats.org/officeDocument/2006/relationships/tags" Target="../tags/tag276.xml"/><Relationship Id="rId22" Type="http://schemas.openxmlformats.org/officeDocument/2006/relationships/tags" Target="../tags/tag275.xml"/><Relationship Id="rId21" Type="http://schemas.openxmlformats.org/officeDocument/2006/relationships/tags" Target="../tags/tag274.xml"/><Relationship Id="rId20" Type="http://schemas.openxmlformats.org/officeDocument/2006/relationships/tags" Target="../tags/tag273.xml"/><Relationship Id="rId2" Type="http://schemas.openxmlformats.org/officeDocument/2006/relationships/tags" Target="../tags/tag255.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4.xml"/></Relationships>
</file>

<file path=ppt/slides/_rels/slide24.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2" Type="http://schemas.openxmlformats.org/officeDocument/2006/relationships/notesSlide" Target="../notesSlides/notesSlide9.xml"/><Relationship Id="rId31" Type="http://schemas.openxmlformats.org/officeDocument/2006/relationships/slideLayout" Target="../slideLayouts/slideLayout4.xml"/><Relationship Id="rId30" Type="http://schemas.openxmlformats.org/officeDocument/2006/relationships/image" Target="../media/image4.svg"/><Relationship Id="rId3" Type="http://schemas.openxmlformats.org/officeDocument/2006/relationships/tags" Target="../tags/tag297.xml"/><Relationship Id="rId29" Type="http://schemas.openxmlformats.org/officeDocument/2006/relationships/image" Target="../media/image26.png"/><Relationship Id="rId28" Type="http://schemas.openxmlformats.org/officeDocument/2006/relationships/image" Target="../media/image3.svg"/><Relationship Id="rId27" Type="http://schemas.openxmlformats.org/officeDocument/2006/relationships/image" Target="../media/image25.png"/><Relationship Id="rId26" Type="http://schemas.openxmlformats.org/officeDocument/2006/relationships/image" Target="../media/image2.svg"/><Relationship Id="rId25" Type="http://schemas.openxmlformats.org/officeDocument/2006/relationships/image" Target="../media/image24.png"/><Relationship Id="rId24" Type="http://schemas.openxmlformats.org/officeDocument/2006/relationships/image" Target="../media/image1.svg"/><Relationship Id="rId23" Type="http://schemas.openxmlformats.org/officeDocument/2006/relationships/image" Target="../media/image23.png"/><Relationship Id="rId22" Type="http://schemas.openxmlformats.org/officeDocument/2006/relationships/tags" Target="../tags/tag316.xml"/><Relationship Id="rId21" Type="http://schemas.openxmlformats.org/officeDocument/2006/relationships/tags" Target="../tags/tag315.xml"/><Relationship Id="rId20" Type="http://schemas.openxmlformats.org/officeDocument/2006/relationships/tags" Target="../tags/tag314.xml"/><Relationship Id="rId2" Type="http://schemas.openxmlformats.org/officeDocument/2006/relationships/tags" Target="../tags/tag296.xml"/><Relationship Id="rId19" Type="http://schemas.openxmlformats.org/officeDocument/2006/relationships/tags" Target="../tags/tag313.xml"/><Relationship Id="rId18" Type="http://schemas.openxmlformats.org/officeDocument/2006/relationships/tags" Target="../tags/tag312.xml"/><Relationship Id="rId17" Type="http://schemas.openxmlformats.org/officeDocument/2006/relationships/tags" Target="../tags/tag311.xml"/><Relationship Id="rId16" Type="http://schemas.openxmlformats.org/officeDocument/2006/relationships/tags" Target="../tags/tag310.xml"/><Relationship Id="rId15" Type="http://schemas.openxmlformats.org/officeDocument/2006/relationships/tags" Target="../tags/tag309.xml"/><Relationship Id="rId14" Type="http://schemas.openxmlformats.org/officeDocument/2006/relationships/tags" Target="../tags/tag308.xml"/><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tags" Target="../tags/tag295.xml"/></Relationships>
</file>

<file path=ppt/slides/_rels/slide25.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5" Type="http://schemas.openxmlformats.org/officeDocument/2006/relationships/notesSlide" Target="../notesSlides/notesSlide10.xml"/><Relationship Id="rId34" Type="http://schemas.openxmlformats.org/officeDocument/2006/relationships/slideLayout" Target="../slideLayouts/slideLayout4.xml"/><Relationship Id="rId33" Type="http://schemas.openxmlformats.org/officeDocument/2006/relationships/image" Target="../media/image27.png"/><Relationship Id="rId32" Type="http://schemas.openxmlformats.org/officeDocument/2006/relationships/tags" Target="../tags/tag348.xml"/><Relationship Id="rId31" Type="http://schemas.openxmlformats.org/officeDocument/2006/relationships/tags" Target="../tags/tag347.xml"/><Relationship Id="rId30" Type="http://schemas.openxmlformats.org/officeDocument/2006/relationships/tags" Target="../tags/tag346.xml"/><Relationship Id="rId3" Type="http://schemas.openxmlformats.org/officeDocument/2006/relationships/tags" Target="../tags/tag319.xml"/><Relationship Id="rId29" Type="http://schemas.openxmlformats.org/officeDocument/2006/relationships/tags" Target="../tags/tag345.xml"/><Relationship Id="rId28" Type="http://schemas.openxmlformats.org/officeDocument/2006/relationships/tags" Target="../tags/tag344.xml"/><Relationship Id="rId27" Type="http://schemas.openxmlformats.org/officeDocument/2006/relationships/tags" Target="../tags/tag343.xml"/><Relationship Id="rId26" Type="http://schemas.openxmlformats.org/officeDocument/2006/relationships/tags" Target="../tags/tag342.xml"/><Relationship Id="rId25" Type="http://schemas.openxmlformats.org/officeDocument/2006/relationships/tags" Target="../tags/tag341.xml"/><Relationship Id="rId24" Type="http://schemas.openxmlformats.org/officeDocument/2006/relationships/tags" Target="../tags/tag340.xml"/><Relationship Id="rId23" Type="http://schemas.openxmlformats.org/officeDocument/2006/relationships/tags" Target="../tags/tag339.xml"/><Relationship Id="rId22" Type="http://schemas.openxmlformats.org/officeDocument/2006/relationships/tags" Target="../tags/tag338.xml"/><Relationship Id="rId21" Type="http://schemas.openxmlformats.org/officeDocument/2006/relationships/tags" Target="../tags/tag337.xml"/><Relationship Id="rId20" Type="http://schemas.openxmlformats.org/officeDocument/2006/relationships/tags" Target="../tags/tag336.xml"/><Relationship Id="rId2" Type="http://schemas.openxmlformats.org/officeDocument/2006/relationships/tags" Target="../tags/tag318.xml"/><Relationship Id="rId19" Type="http://schemas.openxmlformats.org/officeDocument/2006/relationships/tags" Target="../tags/tag335.xml"/><Relationship Id="rId18" Type="http://schemas.openxmlformats.org/officeDocument/2006/relationships/tags" Target="../tags/tag334.xml"/><Relationship Id="rId17" Type="http://schemas.openxmlformats.org/officeDocument/2006/relationships/tags" Target="../tags/tag333.xml"/><Relationship Id="rId16" Type="http://schemas.openxmlformats.org/officeDocument/2006/relationships/tags" Target="../tags/tag332.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tags" Target="../tags/tag317.xml"/></Relationships>
</file>

<file path=ppt/slides/_rels/slide26.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4" Type="http://schemas.openxmlformats.org/officeDocument/2006/relationships/notesSlide" Target="../notesSlides/notesSlide11.xml"/><Relationship Id="rId63" Type="http://schemas.openxmlformats.org/officeDocument/2006/relationships/slideLayout" Target="../slideLayouts/slideLayout4.xml"/><Relationship Id="rId62" Type="http://schemas.openxmlformats.org/officeDocument/2006/relationships/tags" Target="../tags/tag409.xml"/><Relationship Id="rId61" Type="http://schemas.openxmlformats.org/officeDocument/2006/relationships/tags" Target="../tags/tag408.xml"/><Relationship Id="rId60" Type="http://schemas.openxmlformats.org/officeDocument/2006/relationships/tags" Target="../tags/tag407.xml"/><Relationship Id="rId6" Type="http://schemas.openxmlformats.org/officeDocument/2006/relationships/tags" Target="../tags/tag354.xml"/><Relationship Id="rId59" Type="http://schemas.openxmlformats.org/officeDocument/2006/relationships/tags" Target="../tags/tag406.xml"/><Relationship Id="rId58" Type="http://schemas.openxmlformats.org/officeDocument/2006/relationships/tags" Target="../tags/tag405.xml"/><Relationship Id="rId57" Type="http://schemas.openxmlformats.org/officeDocument/2006/relationships/tags" Target="../tags/tag404.xml"/><Relationship Id="rId56" Type="http://schemas.openxmlformats.org/officeDocument/2006/relationships/tags" Target="../tags/tag403.xml"/><Relationship Id="rId55" Type="http://schemas.openxmlformats.org/officeDocument/2006/relationships/tags" Target="../tags/tag402.xml"/><Relationship Id="rId54" Type="http://schemas.openxmlformats.org/officeDocument/2006/relationships/tags" Target="../tags/tag401.xml"/><Relationship Id="rId53" Type="http://schemas.openxmlformats.org/officeDocument/2006/relationships/tags" Target="../tags/tag400.xml"/><Relationship Id="rId52" Type="http://schemas.openxmlformats.org/officeDocument/2006/relationships/tags" Target="../tags/tag399.xml"/><Relationship Id="rId51" Type="http://schemas.openxmlformats.org/officeDocument/2006/relationships/tags" Target="../tags/tag398.xml"/><Relationship Id="rId50" Type="http://schemas.openxmlformats.org/officeDocument/2006/relationships/tags" Target="../tags/tag397.xml"/><Relationship Id="rId5" Type="http://schemas.openxmlformats.org/officeDocument/2006/relationships/tags" Target="../tags/tag353.xml"/><Relationship Id="rId49" Type="http://schemas.openxmlformats.org/officeDocument/2006/relationships/tags" Target="../tags/tag396.xml"/><Relationship Id="rId48" Type="http://schemas.openxmlformats.org/officeDocument/2006/relationships/tags" Target="../tags/tag395.xml"/><Relationship Id="rId47" Type="http://schemas.openxmlformats.org/officeDocument/2006/relationships/tags" Target="../tags/tag394.xml"/><Relationship Id="rId46" Type="http://schemas.openxmlformats.org/officeDocument/2006/relationships/tags" Target="../tags/tag393.xml"/><Relationship Id="rId45" Type="http://schemas.openxmlformats.org/officeDocument/2006/relationships/image" Target="../media/image28.png"/><Relationship Id="rId44" Type="http://schemas.openxmlformats.org/officeDocument/2006/relationships/tags" Target="../tags/tag392.xml"/><Relationship Id="rId43" Type="http://schemas.openxmlformats.org/officeDocument/2006/relationships/tags" Target="../tags/tag391.xml"/><Relationship Id="rId42" Type="http://schemas.openxmlformats.org/officeDocument/2006/relationships/tags" Target="../tags/tag390.xml"/><Relationship Id="rId41" Type="http://schemas.openxmlformats.org/officeDocument/2006/relationships/tags" Target="../tags/tag389.xml"/><Relationship Id="rId40" Type="http://schemas.openxmlformats.org/officeDocument/2006/relationships/tags" Target="../tags/tag388.xml"/><Relationship Id="rId4" Type="http://schemas.openxmlformats.org/officeDocument/2006/relationships/tags" Target="../tags/tag352.xml"/><Relationship Id="rId39" Type="http://schemas.openxmlformats.org/officeDocument/2006/relationships/tags" Target="../tags/tag387.xml"/><Relationship Id="rId38" Type="http://schemas.openxmlformats.org/officeDocument/2006/relationships/tags" Target="../tags/tag386.xml"/><Relationship Id="rId37" Type="http://schemas.openxmlformats.org/officeDocument/2006/relationships/tags" Target="../tags/tag385.xml"/><Relationship Id="rId36" Type="http://schemas.openxmlformats.org/officeDocument/2006/relationships/tags" Target="../tags/tag384.xml"/><Relationship Id="rId35" Type="http://schemas.openxmlformats.org/officeDocument/2006/relationships/tags" Target="../tags/tag383.xml"/><Relationship Id="rId34" Type="http://schemas.openxmlformats.org/officeDocument/2006/relationships/tags" Target="../tags/tag382.xml"/><Relationship Id="rId33" Type="http://schemas.openxmlformats.org/officeDocument/2006/relationships/tags" Target="../tags/tag381.xml"/><Relationship Id="rId32" Type="http://schemas.openxmlformats.org/officeDocument/2006/relationships/tags" Target="../tags/tag380.xml"/><Relationship Id="rId31" Type="http://schemas.openxmlformats.org/officeDocument/2006/relationships/tags" Target="../tags/tag379.xml"/><Relationship Id="rId30" Type="http://schemas.openxmlformats.org/officeDocument/2006/relationships/tags" Target="../tags/tag378.xml"/><Relationship Id="rId3" Type="http://schemas.openxmlformats.org/officeDocument/2006/relationships/tags" Target="../tags/tag351.xml"/><Relationship Id="rId29" Type="http://schemas.openxmlformats.org/officeDocument/2006/relationships/tags" Target="../tags/tag377.xml"/><Relationship Id="rId28" Type="http://schemas.openxmlformats.org/officeDocument/2006/relationships/tags" Target="../tags/tag376.xml"/><Relationship Id="rId27" Type="http://schemas.openxmlformats.org/officeDocument/2006/relationships/tags" Target="../tags/tag375.xml"/><Relationship Id="rId26" Type="http://schemas.openxmlformats.org/officeDocument/2006/relationships/tags" Target="../tags/tag374.xml"/><Relationship Id="rId25" Type="http://schemas.openxmlformats.org/officeDocument/2006/relationships/tags" Target="../tags/tag373.xml"/><Relationship Id="rId24" Type="http://schemas.openxmlformats.org/officeDocument/2006/relationships/tags" Target="../tags/tag372.xml"/><Relationship Id="rId23" Type="http://schemas.openxmlformats.org/officeDocument/2006/relationships/tags" Target="../tags/tag371.xml"/><Relationship Id="rId22" Type="http://schemas.openxmlformats.org/officeDocument/2006/relationships/tags" Target="../tags/tag370.xml"/><Relationship Id="rId21" Type="http://schemas.openxmlformats.org/officeDocument/2006/relationships/tags" Target="../tags/tag369.xml"/><Relationship Id="rId20" Type="http://schemas.openxmlformats.org/officeDocument/2006/relationships/tags" Target="../tags/tag368.xml"/><Relationship Id="rId2" Type="http://schemas.openxmlformats.org/officeDocument/2006/relationships/tags" Target="../tags/tag350.xml"/><Relationship Id="rId19" Type="http://schemas.openxmlformats.org/officeDocument/2006/relationships/tags" Target="../tags/tag367.xml"/><Relationship Id="rId18" Type="http://schemas.openxmlformats.org/officeDocument/2006/relationships/tags" Target="../tags/tag366.xml"/><Relationship Id="rId17" Type="http://schemas.openxmlformats.org/officeDocument/2006/relationships/tags" Target="../tags/tag365.xml"/><Relationship Id="rId16" Type="http://schemas.openxmlformats.org/officeDocument/2006/relationships/tags" Target="../tags/tag364.xml"/><Relationship Id="rId15" Type="http://schemas.openxmlformats.org/officeDocument/2006/relationships/tags" Target="../tags/tag363.xml"/><Relationship Id="rId14" Type="http://schemas.openxmlformats.org/officeDocument/2006/relationships/tags" Target="../tags/tag362.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tags" Target="../tags/tag349.xml"/></Relationships>
</file>

<file path=ppt/slides/_rels/slide27.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0" Type="http://schemas.openxmlformats.org/officeDocument/2006/relationships/notesSlide" Target="../notesSlides/notesSlide12.xml"/><Relationship Id="rId2" Type="http://schemas.openxmlformats.org/officeDocument/2006/relationships/tags" Target="../tags/tag411.xml"/><Relationship Id="rId19" Type="http://schemas.openxmlformats.org/officeDocument/2006/relationships/slideLayout" Target="../slideLayouts/slideLayout4.xml"/><Relationship Id="rId18" Type="http://schemas.openxmlformats.org/officeDocument/2006/relationships/tags" Target="../tags/tag426.xml"/><Relationship Id="rId17" Type="http://schemas.openxmlformats.org/officeDocument/2006/relationships/tags" Target="../tags/tag425.xml"/><Relationship Id="rId16" Type="http://schemas.openxmlformats.org/officeDocument/2006/relationships/tags" Target="../tags/tag424.xml"/><Relationship Id="rId15" Type="http://schemas.openxmlformats.org/officeDocument/2006/relationships/tags" Target="../tags/tag423.xml"/><Relationship Id="rId14" Type="http://schemas.openxmlformats.org/officeDocument/2006/relationships/image" Target="../media/image29.png"/><Relationship Id="rId13" Type="http://schemas.openxmlformats.org/officeDocument/2006/relationships/tags" Target="../tags/tag422.xml"/><Relationship Id="rId12" Type="http://schemas.openxmlformats.org/officeDocument/2006/relationships/tags" Target="../tags/tag421.xml"/><Relationship Id="rId11" Type="http://schemas.openxmlformats.org/officeDocument/2006/relationships/tags" Target="../tags/tag420.xml"/><Relationship Id="rId10" Type="http://schemas.openxmlformats.org/officeDocument/2006/relationships/tags" Target="../tags/tag419.xml"/><Relationship Id="rId1" Type="http://schemas.openxmlformats.org/officeDocument/2006/relationships/tags" Target="../tags/tag410.xml"/></Relationships>
</file>

<file path=ppt/slides/_rels/slide28.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8" Type="http://schemas.openxmlformats.org/officeDocument/2006/relationships/notesSlide" Target="../notesSlides/notesSlide13.xml"/><Relationship Id="rId57" Type="http://schemas.openxmlformats.org/officeDocument/2006/relationships/slideLayout" Target="../slideLayouts/slideLayout4.xml"/><Relationship Id="rId56" Type="http://schemas.openxmlformats.org/officeDocument/2006/relationships/tags" Target="../tags/tag480.xml"/><Relationship Id="rId55" Type="http://schemas.openxmlformats.org/officeDocument/2006/relationships/image" Target="../media/image30.png"/><Relationship Id="rId54" Type="http://schemas.openxmlformats.org/officeDocument/2006/relationships/tags" Target="../tags/tag479.xml"/><Relationship Id="rId53" Type="http://schemas.openxmlformats.org/officeDocument/2006/relationships/tags" Target="../tags/tag478.xml"/><Relationship Id="rId52" Type="http://schemas.openxmlformats.org/officeDocument/2006/relationships/tags" Target="../tags/tag477.xml"/><Relationship Id="rId51" Type="http://schemas.openxmlformats.org/officeDocument/2006/relationships/tags" Target="../tags/tag476.xml"/><Relationship Id="rId50" Type="http://schemas.openxmlformats.org/officeDocument/2006/relationships/tags" Target="../tags/tag475.xml"/><Relationship Id="rId5" Type="http://schemas.openxmlformats.org/officeDocument/2006/relationships/tags" Target="../tags/tag430.xml"/><Relationship Id="rId49" Type="http://schemas.openxmlformats.org/officeDocument/2006/relationships/tags" Target="../tags/tag474.xml"/><Relationship Id="rId48" Type="http://schemas.openxmlformats.org/officeDocument/2006/relationships/tags" Target="../tags/tag473.xml"/><Relationship Id="rId47" Type="http://schemas.openxmlformats.org/officeDocument/2006/relationships/tags" Target="../tags/tag472.xml"/><Relationship Id="rId46" Type="http://schemas.openxmlformats.org/officeDocument/2006/relationships/tags" Target="../tags/tag471.xml"/><Relationship Id="rId45" Type="http://schemas.openxmlformats.org/officeDocument/2006/relationships/tags" Target="../tags/tag470.xml"/><Relationship Id="rId44" Type="http://schemas.openxmlformats.org/officeDocument/2006/relationships/tags" Target="../tags/tag469.xml"/><Relationship Id="rId43" Type="http://schemas.openxmlformats.org/officeDocument/2006/relationships/tags" Target="../tags/tag468.xml"/><Relationship Id="rId42" Type="http://schemas.openxmlformats.org/officeDocument/2006/relationships/tags" Target="../tags/tag467.xml"/><Relationship Id="rId41" Type="http://schemas.openxmlformats.org/officeDocument/2006/relationships/tags" Target="../tags/tag466.xml"/><Relationship Id="rId40" Type="http://schemas.openxmlformats.org/officeDocument/2006/relationships/tags" Target="../tags/tag465.xml"/><Relationship Id="rId4" Type="http://schemas.openxmlformats.org/officeDocument/2006/relationships/tags" Target="../tags/tag429.xml"/><Relationship Id="rId39" Type="http://schemas.openxmlformats.org/officeDocument/2006/relationships/tags" Target="../tags/tag464.xml"/><Relationship Id="rId38" Type="http://schemas.openxmlformats.org/officeDocument/2006/relationships/tags" Target="../tags/tag463.xml"/><Relationship Id="rId37" Type="http://schemas.openxmlformats.org/officeDocument/2006/relationships/tags" Target="../tags/tag462.xml"/><Relationship Id="rId36" Type="http://schemas.openxmlformats.org/officeDocument/2006/relationships/tags" Target="../tags/tag461.xml"/><Relationship Id="rId35" Type="http://schemas.openxmlformats.org/officeDocument/2006/relationships/tags" Target="../tags/tag460.xml"/><Relationship Id="rId34" Type="http://schemas.openxmlformats.org/officeDocument/2006/relationships/tags" Target="../tags/tag459.xml"/><Relationship Id="rId33" Type="http://schemas.openxmlformats.org/officeDocument/2006/relationships/tags" Target="../tags/tag458.xml"/><Relationship Id="rId32" Type="http://schemas.openxmlformats.org/officeDocument/2006/relationships/tags" Target="../tags/tag457.xml"/><Relationship Id="rId31" Type="http://schemas.openxmlformats.org/officeDocument/2006/relationships/tags" Target="../tags/tag456.xml"/><Relationship Id="rId30" Type="http://schemas.openxmlformats.org/officeDocument/2006/relationships/tags" Target="../tags/tag455.xml"/><Relationship Id="rId3" Type="http://schemas.openxmlformats.org/officeDocument/2006/relationships/tags" Target="../tags/tag428.xml"/><Relationship Id="rId29" Type="http://schemas.openxmlformats.org/officeDocument/2006/relationships/tags" Target="../tags/tag454.xml"/><Relationship Id="rId28" Type="http://schemas.openxmlformats.org/officeDocument/2006/relationships/tags" Target="../tags/tag453.xml"/><Relationship Id="rId27" Type="http://schemas.openxmlformats.org/officeDocument/2006/relationships/tags" Target="../tags/tag452.xml"/><Relationship Id="rId26" Type="http://schemas.openxmlformats.org/officeDocument/2006/relationships/tags" Target="../tags/tag451.xml"/><Relationship Id="rId25" Type="http://schemas.openxmlformats.org/officeDocument/2006/relationships/tags" Target="../tags/tag450.xml"/><Relationship Id="rId24" Type="http://schemas.openxmlformats.org/officeDocument/2006/relationships/tags" Target="../tags/tag449.xml"/><Relationship Id="rId23" Type="http://schemas.openxmlformats.org/officeDocument/2006/relationships/tags" Target="../tags/tag448.xml"/><Relationship Id="rId22" Type="http://schemas.openxmlformats.org/officeDocument/2006/relationships/tags" Target="../tags/tag447.xml"/><Relationship Id="rId21" Type="http://schemas.openxmlformats.org/officeDocument/2006/relationships/tags" Target="../tags/tag446.xml"/><Relationship Id="rId20" Type="http://schemas.openxmlformats.org/officeDocument/2006/relationships/tags" Target="../tags/tag445.xml"/><Relationship Id="rId2" Type="http://schemas.openxmlformats.org/officeDocument/2006/relationships/tags" Target="../tags/tag427.xml"/><Relationship Id="rId19" Type="http://schemas.openxmlformats.org/officeDocument/2006/relationships/tags" Target="../tags/tag444.xml"/><Relationship Id="rId18" Type="http://schemas.openxmlformats.org/officeDocument/2006/relationships/tags" Target="../tags/tag443.xml"/><Relationship Id="rId17" Type="http://schemas.openxmlformats.org/officeDocument/2006/relationships/tags" Target="../tags/tag442.xml"/><Relationship Id="rId16" Type="http://schemas.openxmlformats.org/officeDocument/2006/relationships/tags" Target="../tags/tag441.xml"/><Relationship Id="rId15" Type="http://schemas.openxmlformats.org/officeDocument/2006/relationships/tags" Target="../tags/tag440.xml"/><Relationship Id="rId14" Type="http://schemas.openxmlformats.org/officeDocument/2006/relationships/tags" Target="../tags/tag439.xml"/><Relationship Id="rId13" Type="http://schemas.openxmlformats.org/officeDocument/2006/relationships/tags" Target="../tags/tag438.xml"/><Relationship Id="rId12" Type="http://schemas.openxmlformats.org/officeDocument/2006/relationships/tags" Target="../tags/tag437.xml"/><Relationship Id="rId11" Type="http://schemas.openxmlformats.org/officeDocument/2006/relationships/tags" Target="../tags/tag436.xml"/><Relationship Id="rId10" Type="http://schemas.openxmlformats.org/officeDocument/2006/relationships/tags" Target="../tags/tag435.xml"/><Relationship Id="rId1" Type="http://schemas.openxmlformats.org/officeDocument/2006/relationships/chart" Target="../charts/chart3.xml"/></Relationships>
</file>

<file path=ppt/slides/_rels/slide29.xml.rels><?xml version="1.0" encoding="UTF-8" standalone="yes"?>
<Relationships xmlns="http://schemas.openxmlformats.org/package/2006/relationships"><Relationship Id="rId9" Type="http://schemas.openxmlformats.org/officeDocument/2006/relationships/tags" Target="../tags/tag489.xml"/><Relationship Id="rId8" Type="http://schemas.openxmlformats.org/officeDocument/2006/relationships/tags" Target="../tags/tag488.xml"/><Relationship Id="rId7" Type="http://schemas.openxmlformats.org/officeDocument/2006/relationships/tags" Target="../tags/tag487.xml"/><Relationship Id="rId6" Type="http://schemas.openxmlformats.org/officeDocument/2006/relationships/tags" Target="../tags/tag486.xml"/><Relationship Id="rId5" Type="http://schemas.openxmlformats.org/officeDocument/2006/relationships/tags" Target="../tags/tag485.xml"/><Relationship Id="rId42" Type="http://schemas.openxmlformats.org/officeDocument/2006/relationships/notesSlide" Target="../notesSlides/notesSlide14.xml"/><Relationship Id="rId41" Type="http://schemas.openxmlformats.org/officeDocument/2006/relationships/slideLayout" Target="../slideLayouts/slideLayout4.xml"/><Relationship Id="rId40" Type="http://schemas.openxmlformats.org/officeDocument/2006/relationships/tags" Target="../tags/tag520.xml"/><Relationship Id="rId4" Type="http://schemas.openxmlformats.org/officeDocument/2006/relationships/tags" Target="../tags/tag484.xml"/><Relationship Id="rId39" Type="http://schemas.openxmlformats.org/officeDocument/2006/relationships/tags" Target="../tags/tag519.xml"/><Relationship Id="rId38" Type="http://schemas.openxmlformats.org/officeDocument/2006/relationships/tags" Target="../tags/tag518.xml"/><Relationship Id="rId37" Type="http://schemas.openxmlformats.org/officeDocument/2006/relationships/tags" Target="../tags/tag517.xml"/><Relationship Id="rId36" Type="http://schemas.openxmlformats.org/officeDocument/2006/relationships/tags" Target="../tags/tag516.xml"/><Relationship Id="rId35" Type="http://schemas.openxmlformats.org/officeDocument/2006/relationships/tags" Target="../tags/tag515.xml"/><Relationship Id="rId34" Type="http://schemas.openxmlformats.org/officeDocument/2006/relationships/tags" Target="../tags/tag514.xml"/><Relationship Id="rId33" Type="http://schemas.openxmlformats.org/officeDocument/2006/relationships/tags" Target="../tags/tag513.xml"/><Relationship Id="rId32" Type="http://schemas.openxmlformats.org/officeDocument/2006/relationships/tags" Target="../tags/tag512.xml"/><Relationship Id="rId31" Type="http://schemas.openxmlformats.org/officeDocument/2006/relationships/tags" Target="../tags/tag511.xml"/><Relationship Id="rId30" Type="http://schemas.openxmlformats.org/officeDocument/2006/relationships/tags" Target="../tags/tag510.xml"/><Relationship Id="rId3" Type="http://schemas.openxmlformats.org/officeDocument/2006/relationships/tags" Target="../tags/tag483.xml"/><Relationship Id="rId29" Type="http://schemas.openxmlformats.org/officeDocument/2006/relationships/tags" Target="../tags/tag509.xml"/><Relationship Id="rId28" Type="http://schemas.openxmlformats.org/officeDocument/2006/relationships/tags" Target="../tags/tag508.xml"/><Relationship Id="rId27" Type="http://schemas.openxmlformats.org/officeDocument/2006/relationships/tags" Target="../tags/tag507.xml"/><Relationship Id="rId26" Type="http://schemas.openxmlformats.org/officeDocument/2006/relationships/tags" Target="../tags/tag506.xml"/><Relationship Id="rId25" Type="http://schemas.openxmlformats.org/officeDocument/2006/relationships/tags" Target="../tags/tag505.xml"/><Relationship Id="rId24" Type="http://schemas.openxmlformats.org/officeDocument/2006/relationships/tags" Target="../tags/tag504.xml"/><Relationship Id="rId23" Type="http://schemas.openxmlformats.org/officeDocument/2006/relationships/tags" Target="../tags/tag503.xml"/><Relationship Id="rId22" Type="http://schemas.openxmlformats.org/officeDocument/2006/relationships/tags" Target="../tags/tag502.xml"/><Relationship Id="rId21" Type="http://schemas.openxmlformats.org/officeDocument/2006/relationships/tags" Target="../tags/tag501.xml"/><Relationship Id="rId20" Type="http://schemas.openxmlformats.org/officeDocument/2006/relationships/tags" Target="../tags/tag500.xml"/><Relationship Id="rId2" Type="http://schemas.openxmlformats.org/officeDocument/2006/relationships/tags" Target="../tags/tag482.xml"/><Relationship Id="rId19" Type="http://schemas.openxmlformats.org/officeDocument/2006/relationships/tags" Target="../tags/tag499.xml"/><Relationship Id="rId18" Type="http://schemas.openxmlformats.org/officeDocument/2006/relationships/tags" Target="../tags/tag498.xml"/><Relationship Id="rId17" Type="http://schemas.openxmlformats.org/officeDocument/2006/relationships/tags" Target="../tags/tag497.xml"/><Relationship Id="rId16" Type="http://schemas.openxmlformats.org/officeDocument/2006/relationships/tags" Target="../tags/tag496.xml"/><Relationship Id="rId15" Type="http://schemas.openxmlformats.org/officeDocument/2006/relationships/tags" Target="../tags/tag495.xml"/><Relationship Id="rId14" Type="http://schemas.openxmlformats.org/officeDocument/2006/relationships/tags" Target="../tags/tag494.xml"/><Relationship Id="rId13" Type="http://schemas.openxmlformats.org/officeDocument/2006/relationships/tags" Target="../tags/tag493.xml"/><Relationship Id="rId12" Type="http://schemas.openxmlformats.org/officeDocument/2006/relationships/tags" Target="../tags/tag492.xml"/><Relationship Id="rId11" Type="http://schemas.openxmlformats.org/officeDocument/2006/relationships/tags" Target="../tags/tag491.xml"/><Relationship Id="rId10" Type="http://schemas.openxmlformats.org/officeDocument/2006/relationships/tags" Target="../tags/tag490.xml"/><Relationship Id="rId1" Type="http://schemas.openxmlformats.org/officeDocument/2006/relationships/tags" Target="../tags/tag4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9" Type="http://schemas.openxmlformats.org/officeDocument/2006/relationships/tags" Target="../tags/tag529.xml"/><Relationship Id="rId8" Type="http://schemas.openxmlformats.org/officeDocument/2006/relationships/tags" Target="../tags/tag528.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 Id="rId3" Type="http://schemas.openxmlformats.org/officeDocument/2006/relationships/tags" Target="../tags/tag523.xml"/><Relationship Id="rId24" Type="http://schemas.openxmlformats.org/officeDocument/2006/relationships/notesSlide" Target="../notesSlides/notesSlide15.xml"/><Relationship Id="rId23" Type="http://schemas.openxmlformats.org/officeDocument/2006/relationships/slideLayout" Target="../slideLayouts/slideLayout4.xml"/><Relationship Id="rId22" Type="http://schemas.openxmlformats.org/officeDocument/2006/relationships/tags" Target="../tags/tag542.xml"/><Relationship Id="rId21" Type="http://schemas.openxmlformats.org/officeDocument/2006/relationships/tags" Target="../tags/tag541.xml"/><Relationship Id="rId20" Type="http://schemas.openxmlformats.org/officeDocument/2006/relationships/tags" Target="../tags/tag540.xml"/><Relationship Id="rId2" Type="http://schemas.openxmlformats.org/officeDocument/2006/relationships/tags" Target="../tags/tag522.xml"/><Relationship Id="rId19" Type="http://schemas.openxmlformats.org/officeDocument/2006/relationships/tags" Target="../tags/tag539.xml"/><Relationship Id="rId18" Type="http://schemas.openxmlformats.org/officeDocument/2006/relationships/tags" Target="../tags/tag538.xml"/><Relationship Id="rId17" Type="http://schemas.openxmlformats.org/officeDocument/2006/relationships/tags" Target="../tags/tag537.xml"/><Relationship Id="rId16" Type="http://schemas.openxmlformats.org/officeDocument/2006/relationships/tags" Target="../tags/tag536.xml"/><Relationship Id="rId15" Type="http://schemas.openxmlformats.org/officeDocument/2006/relationships/tags" Target="../tags/tag535.xml"/><Relationship Id="rId14" Type="http://schemas.openxmlformats.org/officeDocument/2006/relationships/tags" Target="../tags/tag534.xml"/><Relationship Id="rId13" Type="http://schemas.openxmlformats.org/officeDocument/2006/relationships/tags" Target="../tags/tag533.xml"/><Relationship Id="rId12" Type="http://schemas.openxmlformats.org/officeDocument/2006/relationships/tags" Target="../tags/tag532.xml"/><Relationship Id="rId11" Type="http://schemas.openxmlformats.org/officeDocument/2006/relationships/tags" Target="../tags/tag531.xml"/><Relationship Id="rId10" Type="http://schemas.openxmlformats.org/officeDocument/2006/relationships/tags" Target="../tags/tag530.xml"/><Relationship Id="rId1" Type="http://schemas.openxmlformats.org/officeDocument/2006/relationships/tags" Target="../tags/tag521.xml"/></Relationships>
</file>

<file path=ppt/slides/_rels/slide31.xml.rels><?xml version="1.0" encoding="UTF-8" standalone="yes"?>
<Relationships xmlns="http://schemas.openxmlformats.org/package/2006/relationships"><Relationship Id="rId9" Type="http://schemas.openxmlformats.org/officeDocument/2006/relationships/tags" Target="../tags/tag551.xml"/><Relationship Id="rId8" Type="http://schemas.openxmlformats.org/officeDocument/2006/relationships/tags" Target="../tags/tag550.xml"/><Relationship Id="rId7" Type="http://schemas.openxmlformats.org/officeDocument/2006/relationships/tags" Target="../tags/tag549.xml"/><Relationship Id="rId6" Type="http://schemas.openxmlformats.org/officeDocument/2006/relationships/tags" Target="../tags/tag548.xml"/><Relationship Id="rId53" Type="http://schemas.openxmlformats.org/officeDocument/2006/relationships/notesSlide" Target="../notesSlides/notesSlide16.xml"/><Relationship Id="rId52" Type="http://schemas.openxmlformats.org/officeDocument/2006/relationships/slideLayout" Target="../slideLayouts/slideLayout4.xml"/><Relationship Id="rId51" Type="http://schemas.openxmlformats.org/officeDocument/2006/relationships/tags" Target="../tags/tag592.xml"/><Relationship Id="rId50" Type="http://schemas.openxmlformats.org/officeDocument/2006/relationships/tags" Target="../tags/tag591.xml"/><Relationship Id="rId5" Type="http://schemas.openxmlformats.org/officeDocument/2006/relationships/tags" Target="../tags/tag547.xml"/><Relationship Id="rId49" Type="http://schemas.openxmlformats.org/officeDocument/2006/relationships/tags" Target="../tags/tag590.xml"/><Relationship Id="rId48" Type="http://schemas.openxmlformats.org/officeDocument/2006/relationships/tags" Target="../tags/tag589.xml"/><Relationship Id="rId47" Type="http://schemas.openxmlformats.org/officeDocument/2006/relationships/tags" Target="../tags/tag588.xml"/><Relationship Id="rId46" Type="http://schemas.openxmlformats.org/officeDocument/2006/relationships/tags" Target="../tags/tag587.xml"/><Relationship Id="rId45" Type="http://schemas.openxmlformats.org/officeDocument/2006/relationships/tags" Target="../tags/tag586.xml"/><Relationship Id="rId44" Type="http://schemas.openxmlformats.org/officeDocument/2006/relationships/tags" Target="../tags/tag585.xml"/><Relationship Id="rId43" Type="http://schemas.openxmlformats.org/officeDocument/2006/relationships/tags" Target="../tags/tag584.xml"/><Relationship Id="rId42" Type="http://schemas.openxmlformats.org/officeDocument/2006/relationships/tags" Target="../tags/tag583.xml"/><Relationship Id="rId41" Type="http://schemas.openxmlformats.org/officeDocument/2006/relationships/tags" Target="../tags/tag582.xml"/><Relationship Id="rId40" Type="http://schemas.openxmlformats.org/officeDocument/2006/relationships/tags" Target="../tags/tag581.xml"/><Relationship Id="rId4" Type="http://schemas.openxmlformats.org/officeDocument/2006/relationships/tags" Target="../tags/tag546.xml"/><Relationship Id="rId39" Type="http://schemas.openxmlformats.org/officeDocument/2006/relationships/tags" Target="../tags/tag580.xml"/><Relationship Id="rId38" Type="http://schemas.openxmlformats.org/officeDocument/2006/relationships/tags" Target="../tags/tag579.xml"/><Relationship Id="rId37" Type="http://schemas.openxmlformats.org/officeDocument/2006/relationships/tags" Target="../tags/tag578.xml"/><Relationship Id="rId36" Type="http://schemas.openxmlformats.org/officeDocument/2006/relationships/tags" Target="../tags/tag577.xml"/><Relationship Id="rId35" Type="http://schemas.openxmlformats.org/officeDocument/2006/relationships/tags" Target="../tags/tag576.xml"/><Relationship Id="rId34" Type="http://schemas.openxmlformats.org/officeDocument/2006/relationships/image" Target="../media/image31.png"/><Relationship Id="rId33" Type="http://schemas.openxmlformats.org/officeDocument/2006/relationships/tags" Target="../tags/tag575.xml"/><Relationship Id="rId32" Type="http://schemas.openxmlformats.org/officeDocument/2006/relationships/tags" Target="../tags/tag574.xml"/><Relationship Id="rId31" Type="http://schemas.openxmlformats.org/officeDocument/2006/relationships/tags" Target="../tags/tag573.xml"/><Relationship Id="rId30" Type="http://schemas.openxmlformats.org/officeDocument/2006/relationships/tags" Target="../tags/tag572.xml"/><Relationship Id="rId3" Type="http://schemas.openxmlformats.org/officeDocument/2006/relationships/tags" Target="../tags/tag545.xml"/><Relationship Id="rId29" Type="http://schemas.openxmlformats.org/officeDocument/2006/relationships/tags" Target="../tags/tag571.xml"/><Relationship Id="rId28" Type="http://schemas.openxmlformats.org/officeDocument/2006/relationships/tags" Target="../tags/tag570.xml"/><Relationship Id="rId27" Type="http://schemas.openxmlformats.org/officeDocument/2006/relationships/tags" Target="../tags/tag569.xml"/><Relationship Id="rId26" Type="http://schemas.openxmlformats.org/officeDocument/2006/relationships/tags" Target="../tags/tag568.xml"/><Relationship Id="rId25" Type="http://schemas.openxmlformats.org/officeDocument/2006/relationships/tags" Target="../tags/tag567.xml"/><Relationship Id="rId24" Type="http://schemas.openxmlformats.org/officeDocument/2006/relationships/tags" Target="../tags/tag566.xml"/><Relationship Id="rId23" Type="http://schemas.openxmlformats.org/officeDocument/2006/relationships/tags" Target="../tags/tag565.xml"/><Relationship Id="rId22" Type="http://schemas.openxmlformats.org/officeDocument/2006/relationships/tags" Target="../tags/tag564.xml"/><Relationship Id="rId21" Type="http://schemas.openxmlformats.org/officeDocument/2006/relationships/tags" Target="../tags/tag563.xml"/><Relationship Id="rId20" Type="http://schemas.openxmlformats.org/officeDocument/2006/relationships/tags" Target="../tags/tag562.xml"/><Relationship Id="rId2" Type="http://schemas.openxmlformats.org/officeDocument/2006/relationships/tags" Target="../tags/tag544.xml"/><Relationship Id="rId19" Type="http://schemas.openxmlformats.org/officeDocument/2006/relationships/tags" Target="../tags/tag561.xml"/><Relationship Id="rId18" Type="http://schemas.openxmlformats.org/officeDocument/2006/relationships/tags" Target="../tags/tag560.xml"/><Relationship Id="rId17" Type="http://schemas.openxmlformats.org/officeDocument/2006/relationships/tags" Target="../tags/tag559.xml"/><Relationship Id="rId16" Type="http://schemas.openxmlformats.org/officeDocument/2006/relationships/tags" Target="../tags/tag558.xml"/><Relationship Id="rId15" Type="http://schemas.openxmlformats.org/officeDocument/2006/relationships/tags" Target="../tags/tag557.xml"/><Relationship Id="rId14" Type="http://schemas.openxmlformats.org/officeDocument/2006/relationships/tags" Target="../tags/tag556.xml"/><Relationship Id="rId13" Type="http://schemas.openxmlformats.org/officeDocument/2006/relationships/tags" Target="../tags/tag555.xml"/><Relationship Id="rId12" Type="http://schemas.openxmlformats.org/officeDocument/2006/relationships/tags" Target="../tags/tag554.xml"/><Relationship Id="rId11" Type="http://schemas.openxmlformats.org/officeDocument/2006/relationships/tags" Target="../tags/tag553.xml"/><Relationship Id="rId10" Type="http://schemas.openxmlformats.org/officeDocument/2006/relationships/tags" Target="../tags/tag552.xml"/><Relationship Id="rId1" Type="http://schemas.openxmlformats.org/officeDocument/2006/relationships/tags" Target="../tags/tag543.xml"/></Relationships>
</file>

<file path=ppt/slides/_rels/slide32.xml.rels><?xml version="1.0" encoding="UTF-8" standalone="yes"?>
<Relationships xmlns="http://schemas.openxmlformats.org/package/2006/relationships"><Relationship Id="rId9" Type="http://schemas.openxmlformats.org/officeDocument/2006/relationships/tags" Target="../tags/tag601.xml"/><Relationship Id="rId8" Type="http://schemas.openxmlformats.org/officeDocument/2006/relationships/tags" Target="../tags/tag600.xml"/><Relationship Id="rId7" Type="http://schemas.openxmlformats.org/officeDocument/2006/relationships/tags" Target="../tags/tag599.xml"/><Relationship Id="rId69" Type="http://schemas.openxmlformats.org/officeDocument/2006/relationships/notesSlide" Target="../notesSlides/notesSlide17.xml"/><Relationship Id="rId68" Type="http://schemas.openxmlformats.org/officeDocument/2006/relationships/slideLayout" Target="../slideLayouts/slideLayout4.xml"/><Relationship Id="rId67" Type="http://schemas.openxmlformats.org/officeDocument/2006/relationships/tags" Target="../tags/tag658.xml"/><Relationship Id="rId66" Type="http://schemas.openxmlformats.org/officeDocument/2006/relationships/tags" Target="../tags/tag657.xml"/><Relationship Id="rId65" Type="http://schemas.openxmlformats.org/officeDocument/2006/relationships/tags" Target="../tags/tag656.xml"/><Relationship Id="rId64" Type="http://schemas.openxmlformats.org/officeDocument/2006/relationships/tags" Target="../tags/tag655.xml"/><Relationship Id="rId63" Type="http://schemas.openxmlformats.org/officeDocument/2006/relationships/tags" Target="../tags/tag654.xml"/><Relationship Id="rId62" Type="http://schemas.openxmlformats.org/officeDocument/2006/relationships/tags" Target="../tags/tag653.xml"/><Relationship Id="rId61" Type="http://schemas.openxmlformats.org/officeDocument/2006/relationships/tags" Target="../tags/tag652.xml"/><Relationship Id="rId60" Type="http://schemas.openxmlformats.org/officeDocument/2006/relationships/tags" Target="../tags/tag651.xml"/><Relationship Id="rId6" Type="http://schemas.openxmlformats.org/officeDocument/2006/relationships/tags" Target="../tags/tag598.xml"/><Relationship Id="rId59" Type="http://schemas.openxmlformats.org/officeDocument/2006/relationships/tags" Target="../tags/tag650.xml"/><Relationship Id="rId58" Type="http://schemas.openxmlformats.org/officeDocument/2006/relationships/tags" Target="../tags/tag649.xml"/><Relationship Id="rId57" Type="http://schemas.openxmlformats.org/officeDocument/2006/relationships/tags" Target="../tags/tag648.xml"/><Relationship Id="rId56" Type="http://schemas.openxmlformats.org/officeDocument/2006/relationships/tags" Target="../tags/tag647.xml"/><Relationship Id="rId55" Type="http://schemas.openxmlformats.org/officeDocument/2006/relationships/tags" Target="../tags/tag646.xml"/><Relationship Id="rId54" Type="http://schemas.openxmlformats.org/officeDocument/2006/relationships/tags" Target="../tags/tag645.xml"/><Relationship Id="rId53" Type="http://schemas.openxmlformats.org/officeDocument/2006/relationships/tags" Target="../tags/tag644.xml"/><Relationship Id="rId52" Type="http://schemas.openxmlformats.org/officeDocument/2006/relationships/tags" Target="../tags/tag643.xml"/><Relationship Id="rId51" Type="http://schemas.openxmlformats.org/officeDocument/2006/relationships/tags" Target="../tags/tag642.xml"/><Relationship Id="rId50" Type="http://schemas.openxmlformats.org/officeDocument/2006/relationships/tags" Target="../tags/tag641.xml"/><Relationship Id="rId5" Type="http://schemas.openxmlformats.org/officeDocument/2006/relationships/tags" Target="../tags/tag597.xml"/><Relationship Id="rId49" Type="http://schemas.openxmlformats.org/officeDocument/2006/relationships/tags" Target="../tags/tag640.xml"/><Relationship Id="rId48" Type="http://schemas.openxmlformats.org/officeDocument/2006/relationships/tags" Target="../tags/tag639.xml"/><Relationship Id="rId47" Type="http://schemas.openxmlformats.org/officeDocument/2006/relationships/tags" Target="../tags/tag638.xml"/><Relationship Id="rId46" Type="http://schemas.openxmlformats.org/officeDocument/2006/relationships/tags" Target="../tags/tag637.xml"/><Relationship Id="rId45" Type="http://schemas.openxmlformats.org/officeDocument/2006/relationships/tags" Target="../tags/tag636.xml"/><Relationship Id="rId44" Type="http://schemas.openxmlformats.org/officeDocument/2006/relationships/tags" Target="../tags/tag635.xml"/><Relationship Id="rId43" Type="http://schemas.openxmlformats.org/officeDocument/2006/relationships/tags" Target="../tags/tag634.xml"/><Relationship Id="rId42" Type="http://schemas.openxmlformats.org/officeDocument/2006/relationships/tags" Target="../tags/tag633.xml"/><Relationship Id="rId41" Type="http://schemas.openxmlformats.org/officeDocument/2006/relationships/tags" Target="../tags/tag632.xml"/><Relationship Id="rId40" Type="http://schemas.openxmlformats.org/officeDocument/2006/relationships/tags" Target="../tags/tag631.xml"/><Relationship Id="rId4" Type="http://schemas.openxmlformats.org/officeDocument/2006/relationships/tags" Target="../tags/tag596.xml"/><Relationship Id="rId39" Type="http://schemas.openxmlformats.org/officeDocument/2006/relationships/tags" Target="../tags/tag630.xml"/><Relationship Id="rId38" Type="http://schemas.openxmlformats.org/officeDocument/2006/relationships/tags" Target="../tags/tag629.xml"/><Relationship Id="rId37" Type="http://schemas.openxmlformats.org/officeDocument/2006/relationships/tags" Target="../tags/tag628.xml"/><Relationship Id="rId36" Type="http://schemas.openxmlformats.org/officeDocument/2006/relationships/tags" Target="../tags/tag627.xml"/><Relationship Id="rId35" Type="http://schemas.openxmlformats.org/officeDocument/2006/relationships/tags" Target="../tags/tag626.xml"/><Relationship Id="rId34" Type="http://schemas.openxmlformats.org/officeDocument/2006/relationships/tags" Target="../tags/tag625.xml"/><Relationship Id="rId33" Type="http://schemas.openxmlformats.org/officeDocument/2006/relationships/tags" Target="../tags/tag624.xml"/><Relationship Id="rId32" Type="http://schemas.openxmlformats.org/officeDocument/2006/relationships/tags" Target="../tags/tag623.xml"/><Relationship Id="rId31" Type="http://schemas.openxmlformats.org/officeDocument/2006/relationships/tags" Target="../tags/tag622.xml"/><Relationship Id="rId30" Type="http://schemas.openxmlformats.org/officeDocument/2006/relationships/tags" Target="../tags/tag621.xml"/><Relationship Id="rId3" Type="http://schemas.openxmlformats.org/officeDocument/2006/relationships/tags" Target="../tags/tag595.xml"/><Relationship Id="rId29" Type="http://schemas.openxmlformats.org/officeDocument/2006/relationships/image" Target="../media/image32.emf"/><Relationship Id="rId28" Type="http://schemas.openxmlformats.org/officeDocument/2006/relationships/tags" Target="../tags/tag620.xml"/><Relationship Id="rId27" Type="http://schemas.openxmlformats.org/officeDocument/2006/relationships/tags" Target="../tags/tag619.xml"/><Relationship Id="rId26" Type="http://schemas.openxmlformats.org/officeDocument/2006/relationships/tags" Target="../tags/tag618.xml"/><Relationship Id="rId25" Type="http://schemas.openxmlformats.org/officeDocument/2006/relationships/tags" Target="../tags/tag617.xml"/><Relationship Id="rId24" Type="http://schemas.openxmlformats.org/officeDocument/2006/relationships/tags" Target="../tags/tag616.xml"/><Relationship Id="rId23" Type="http://schemas.openxmlformats.org/officeDocument/2006/relationships/tags" Target="../tags/tag615.xml"/><Relationship Id="rId22" Type="http://schemas.openxmlformats.org/officeDocument/2006/relationships/tags" Target="../tags/tag614.xml"/><Relationship Id="rId21" Type="http://schemas.openxmlformats.org/officeDocument/2006/relationships/tags" Target="../tags/tag613.xml"/><Relationship Id="rId20" Type="http://schemas.openxmlformats.org/officeDocument/2006/relationships/tags" Target="../tags/tag612.xml"/><Relationship Id="rId2" Type="http://schemas.openxmlformats.org/officeDocument/2006/relationships/tags" Target="../tags/tag594.xml"/><Relationship Id="rId19" Type="http://schemas.openxmlformats.org/officeDocument/2006/relationships/tags" Target="../tags/tag611.xml"/><Relationship Id="rId18" Type="http://schemas.openxmlformats.org/officeDocument/2006/relationships/tags" Target="../tags/tag610.xml"/><Relationship Id="rId17" Type="http://schemas.openxmlformats.org/officeDocument/2006/relationships/tags" Target="../tags/tag609.xml"/><Relationship Id="rId16" Type="http://schemas.openxmlformats.org/officeDocument/2006/relationships/tags" Target="../tags/tag608.xml"/><Relationship Id="rId15" Type="http://schemas.openxmlformats.org/officeDocument/2006/relationships/tags" Target="../tags/tag607.xml"/><Relationship Id="rId14" Type="http://schemas.openxmlformats.org/officeDocument/2006/relationships/tags" Target="../tags/tag606.xml"/><Relationship Id="rId13" Type="http://schemas.openxmlformats.org/officeDocument/2006/relationships/tags" Target="../tags/tag605.xml"/><Relationship Id="rId12" Type="http://schemas.openxmlformats.org/officeDocument/2006/relationships/tags" Target="../tags/tag604.xml"/><Relationship Id="rId11" Type="http://schemas.openxmlformats.org/officeDocument/2006/relationships/tags" Target="../tags/tag603.xml"/><Relationship Id="rId10" Type="http://schemas.openxmlformats.org/officeDocument/2006/relationships/tags" Target="../tags/tag602.xml"/><Relationship Id="rId1" Type="http://schemas.openxmlformats.org/officeDocument/2006/relationships/tags" Target="../tags/tag593.xml"/></Relationships>
</file>

<file path=ppt/slides/_rels/slide33.xml.rels><?xml version="1.0" encoding="UTF-8" standalone="yes"?>
<Relationships xmlns="http://schemas.openxmlformats.org/package/2006/relationships"><Relationship Id="rId99" Type="http://schemas.openxmlformats.org/officeDocument/2006/relationships/image" Target="../media/image38.png"/><Relationship Id="rId98" Type="http://schemas.openxmlformats.org/officeDocument/2006/relationships/tags" Target="../tags/tag750.xml"/><Relationship Id="rId97" Type="http://schemas.openxmlformats.org/officeDocument/2006/relationships/image" Target="../media/image37.png"/><Relationship Id="rId96" Type="http://schemas.openxmlformats.org/officeDocument/2006/relationships/tags" Target="../tags/tag749.xml"/><Relationship Id="rId95" Type="http://schemas.openxmlformats.org/officeDocument/2006/relationships/image" Target="../media/image36.png"/><Relationship Id="rId94" Type="http://schemas.openxmlformats.org/officeDocument/2006/relationships/tags" Target="../tags/tag748.xml"/><Relationship Id="rId93" Type="http://schemas.openxmlformats.org/officeDocument/2006/relationships/image" Target="../media/image5.svg"/><Relationship Id="rId92" Type="http://schemas.openxmlformats.org/officeDocument/2006/relationships/image" Target="../media/image35.png"/><Relationship Id="rId91" Type="http://schemas.openxmlformats.org/officeDocument/2006/relationships/tags" Target="../tags/tag747.xml"/><Relationship Id="rId90" Type="http://schemas.openxmlformats.org/officeDocument/2006/relationships/image" Target="../media/image34.png"/><Relationship Id="rId9" Type="http://schemas.openxmlformats.org/officeDocument/2006/relationships/tags" Target="../tags/tag667.xml"/><Relationship Id="rId89" Type="http://schemas.openxmlformats.org/officeDocument/2006/relationships/tags" Target="../tags/tag746.xml"/><Relationship Id="rId88" Type="http://schemas.openxmlformats.org/officeDocument/2006/relationships/image" Target="../media/image33.png"/><Relationship Id="rId87" Type="http://schemas.openxmlformats.org/officeDocument/2006/relationships/tags" Target="../tags/tag745.xml"/><Relationship Id="rId86" Type="http://schemas.openxmlformats.org/officeDocument/2006/relationships/tags" Target="../tags/tag744.xml"/><Relationship Id="rId85" Type="http://schemas.openxmlformats.org/officeDocument/2006/relationships/tags" Target="../tags/tag743.xml"/><Relationship Id="rId84" Type="http://schemas.openxmlformats.org/officeDocument/2006/relationships/tags" Target="../tags/tag742.xml"/><Relationship Id="rId83" Type="http://schemas.openxmlformats.org/officeDocument/2006/relationships/tags" Target="../tags/tag741.xml"/><Relationship Id="rId82" Type="http://schemas.openxmlformats.org/officeDocument/2006/relationships/tags" Target="../tags/tag740.xml"/><Relationship Id="rId81" Type="http://schemas.openxmlformats.org/officeDocument/2006/relationships/tags" Target="../tags/tag739.xml"/><Relationship Id="rId80" Type="http://schemas.openxmlformats.org/officeDocument/2006/relationships/tags" Target="../tags/tag738.xml"/><Relationship Id="rId8" Type="http://schemas.openxmlformats.org/officeDocument/2006/relationships/tags" Target="../tags/tag666.xml"/><Relationship Id="rId79" Type="http://schemas.openxmlformats.org/officeDocument/2006/relationships/tags" Target="../tags/tag737.xml"/><Relationship Id="rId78" Type="http://schemas.openxmlformats.org/officeDocument/2006/relationships/tags" Target="../tags/tag736.xml"/><Relationship Id="rId77" Type="http://schemas.openxmlformats.org/officeDocument/2006/relationships/tags" Target="../tags/tag735.xml"/><Relationship Id="rId76" Type="http://schemas.openxmlformats.org/officeDocument/2006/relationships/tags" Target="../tags/tag734.xml"/><Relationship Id="rId75" Type="http://schemas.openxmlformats.org/officeDocument/2006/relationships/tags" Target="../tags/tag733.xml"/><Relationship Id="rId74" Type="http://schemas.openxmlformats.org/officeDocument/2006/relationships/tags" Target="../tags/tag732.xml"/><Relationship Id="rId73" Type="http://schemas.openxmlformats.org/officeDocument/2006/relationships/tags" Target="../tags/tag731.xml"/><Relationship Id="rId72" Type="http://schemas.openxmlformats.org/officeDocument/2006/relationships/tags" Target="../tags/tag730.xml"/><Relationship Id="rId71" Type="http://schemas.openxmlformats.org/officeDocument/2006/relationships/tags" Target="../tags/tag729.xml"/><Relationship Id="rId70" Type="http://schemas.openxmlformats.org/officeDocument/2006/relationships/tags" Target="../tags/tag728.xml"/><Relationship Id="rId7" Type="http://schemas.openxmlformats.org/officeDocument/2006/relationships/tags" Target="../tags/tag665.xml"/><Relationship Id="rId69" Type="http://schemas.openxmlformats.org/officeDocument/2006/relationships/tags" Target="../tags/tag727.xml"/><Relationship Id="rId68" Type="http://schemas.openxmlformats.org/officeDocument/2006/relationships/tags" Target="../tags/tag726.xml"/><Relationship Id="rId67" Type="http://schemas.openxmlformats.org/officeDocument/2006/relationships/tags" Target="../tags/tag725.xml"/><Relationship Id="rId66" Type="http://schemas.openxmlformats.org/officeDocument/2006/relationships/tags" Target="../tags/tag724.xml"/><Relationship Id="rId65" Type="http://schemas.openxmlformats.org/officeDocument/2006/relationships/tags" Target="../tags/tag723.xml"/><Relationship Id="rId64" Type="http://schemas.openxmlformats.org/officeDocument/2006/relationships/tags" Target="../tags/tag722.xml"/><Relationship Id="rId63" Type="http://schemas.openxmlformats.org/officeDocument/2006/relationships/tags" Target="../tags/tag721.xml"/><Relationship Id="rId62" Type="http://schemas.openxmlformats.org/officeDocument/2006/relationships/tags" Target="../tags/tag720.xml"/><Relationship Id="rId61" Type="http://schemas.openxmlformats.org/officeDocument/2006/relationships/tags" Target="../tags/tag719.xml"/><Relationship Id="rId60" Type="http://schemas.openxmlformats.org/officeDocument/2006/relationships/tags" Target="../tags/tag718.xml"/><Relationship Id="rId6" Type="http://schemas.openxmlformats.org/officeDocument/2006/relationships/tags" Target="../tags/tag664.xml"/><Relationship Id="rId59" Type="http://schemas.openxmlformats.org/officeDocument/2006/relationships/tags" Target="../tags/tag717.xml"/><Relationship Id="rId58" Type="http://schemas.openxmlformats.org/officeDocument/2006/relationships/tags" Target="../tags/tag716.xml"/><Relationship Id="rId57" Type="http://schemas.openxmlformats.org/officeDocument/2006/relationships/tags" Target="../tags/tag715.xml"/><Relationship Id="rId56" Type="http://schemas.openxmlformats.org/officeDocument/2006/relationships/tags" Target="../tags/tag714.xml"/><Relationship Id="rId55" Type="http://schemas.openxmlformats.org/officeDocument/2006/relationships/tags" Target="../tags/tag713.xml"/><Relationship Id="rId54" Type="http://schemas.openxmlformats.org/officeDocument/2006/relationships/tags" Target="../tags/tag712.xml"/><Relationship Id="rId53" Type="http://schemas.openxmlformats.org/officeDocument/2006/relationships/tags" Target="../tags/tag711.xml"/><Relationship Id="rId52" Type="http://schemas.openxmlformats.org/officeDocument/2006/relationships/tags" Target="../tags/tag710.xml"/><Relationship Id="rId51" Type="http://schemas.openxmlformats.org/officeDocument/2006/relationships/tags" Target="../tags/tag709.xml"/><Relationship Id="rId50" Type="http://schemas.openxmlformats.org/officeDocument/2006/relationships/tags" Target="../tags/tag708.xml"/><Relationship Id="rId5" Type="http://schemas.openxmlformats.org/officeDocument/2006/relationships/tags" Target="../tags/tag663.xml"/><Relationship Id="rId49" Type="http://schemas.openxmlformats.org/officeDocument/2006/relationships/tags" Target="../tags/tag707.xml"/><Relationship Id="rId48" Type="http://schemas.openxmlformats.org/officeDocument/2006/relationships/tags" Target="../tags/tag706.xml"/><Relationship Id="rId47" Type="http://schemas.openxmlformats.org/officeDocument/2006/relationships/tags" Target="../tags/tag705.xml"/><Relationship Id="rId46" Type="http://schemas.openxmlformats.org/officeDocument/2006/relationships/tags" Target="../tags/tag704.xml"/><Relationship Id="rId45" Type="http://schemas.openxmlformats.org/officeDocument/2006/relationships/tags" Target="../tags/tag703.xml"/><Relationship Id="rId44" Type="http://schemas.openxmlformats.org/officeDocument/2006/relationships/tags" Target="../tags/tag702.xml"/><Relationship Id="rId43" Type="http://schemas.openxmlformats.org/officeDocument/2006/relationships/tags" Target="../tags/tag701.xml"/><Relationship Id="rId42" Type="http://schemas.openxmlformats.org/officeDocument/2006/relationships/tags" Target="../tags/tag700.xml"/><Relationship Id="rId41" Type="http://schemas.openxmlformats.org/officeDocument/2006/relationships/tags" Target="../tags/tag699.xml"/><Relationship Id="rId40" Type="http://schemas.openxmlformats.org/officeDocument/2006/relationships/tags" Target="../tags/tag698.xml"/><Relationship Id="rId4" Type="http://schemas.openxmlformats.org/officeDocument/2006/relationships/tags" Target="../tags/tag662.xml"/><Relationship Id="rId39" Type="http://schemas.openxmlformats.org/officeDocument/2006/relationships/tags" Target="../tags/tag697.xml"/><Relationship Id="rId38" Type="http://schemas.openxmlformats.org/officeDocument/2006/relationships/tags" Target="../tags/tag696.xml"/><Relationship Id="rId37" Type="http://schemas.openxmlformats.org/officeDocument/2006/relationships/tags" Target="../tags/tag695.xml"/><Relationship Id="rId36" Type="http://schemas.openxmlformats.org/officeDocument/2006/relationships/tags" Target="../tags/tag694.xml"/><Relationship Id="rId35" Type="http://schemas.openxmlformats.org/officeDocument/2006/relationships/tags" Target="../tags/tag693.xml"/><Relationship Id="rId34" Type="http://schemas.openxmlformats.org/officeDocument/2006/relationships/tags" Target="../tags/tag692.xml"/><Relationship Id="rId33" Type="http://schemas.openxmlformats.org/officeDocument/2006/relationships/tags" Target="../tags/tag691.xml"/><Relationship Id="rId32" Type="http://schemas.openxmlformats.org/officeDocument/2006/relationships/tags" Target="../tags/tag690.xml"/><Relationship Id="rId31" Type="http://schemas.openxmlformats.org/officeDocument/2006/relationships/tags" Target="../tags/tag689.xml"/><Relationship Id="rId30" Type="http://schemas.openxmlformats.org/officeDocument/2006/relationships/tags" Target="../tags/tag688.xml"/><Relationship Id="rId3" Type="http://schemas.openxmlformats.org/officeDocument/2006/relationships/tags" Target="../tags/tag661.xml"/><Relationship Id="rId29" Type="http://schemas.openxmlformats.org/officeDocument/2006/relationships/tags" Target="../tags/tag687.xml"/><Relationship Id="rId28" Type="http://schemas.openxmlformats.org/officeDocument/2006/relationships/tags" Target="../tags/tag686.xml"/><Relationship Id="rId27" Type="http://schemas.openxmlformats.org/officeDocument/2006/relationships/tags" Target="../tags/tag685.xml"/><Relationship Id="rId26" Type="http://schemas.openxmlformats.org/officeDocument/2006/relationships/tags" Target="../tags/tag684.xml"/><Relationship Id="rId25" Type="http://schemas.openxmlformats.org/officeDocument/2006/relationships/tags" Target="../tags/tag683.xml"/><Relationship Id="rId24" Type="http://schemas.openxmlformats.org/officeDocument/2006/relationships/tags" Target="../tags/tag682.xml"/><Relationship Id="rId23" Type="http://schemas.openxmlformats.org/officeDocument/2006/relationships/tags" Target="../tags/tag681.xml"/><Relationship Id="rId22" Type="http://schemas.openxmlformats.org/officeDocument/2006/relationships/tags" Target="../tags/tag680.xml"/><Relationship Id="rId21" Type="http://schemas.openxmlformats.org/officeDocument/2006/relationships/tags" Target="../tags/tag679.xml"/><Relationship Id="rId20" Type="http://schemas.openxmlformats.org/officeDocument/2006/relationships/tags" Target="../tags/tag678.xml"/><Relationship Id="rId2" Type="http://schemas.openxmlformats.org/officeDocument/2006/relationships/tags" Target="../tags/tag660.xml"/><Relationship Id="rId19" Type="http://schemas.openxmlformats.org/officeDocument/2006/relationships/tags" Target="../tags/tag677.xml"/><Relationship Id="rId18" Type="http://schemas.openxmlformats.org/officeDocument/2006/relationships/tags" Target="../tags/tag676.xml"/><Relationship Id="rId17" Type="http://schemas.openxmlformats.org/officeDocument/2006/relationships/tags" Target="../tags/tag675.xml"/><Relationship Id="rId16" Type="http://schemas.openxmlformats.org/officeDocument/2006/relationships/tags" Target="../tags/tag674.xml"/><Relationship Id="rId15" Type="http://schemas.openxmlformats.org/officeDocument/2006/relationships/tags" Target="../tags/tag673.xml"/><Relationship Id="rId14" Type="http://schemas.openxmlformats.org/officeDocument/2006/relationships/tags" Target="../tags/tag672.xml"/><Relationship Id="rId13" Type="http://schemas.openxmlformats.org/officeDocument/2006/relationships/tags" Target="../tags/tag671.xml"/><Relationship Id="rId122" Type="http://schemas.openxmlformats.org/officeDocument/2006/relationships/notesSlide" Target="../notesSlides/notesSlide18.xml"/><Relationship Id="rId121" Type="http://schemas.openxmlformats.org/officeDocument/2006/relationships/slideLayout" Target="../slideLayouts/slideLayout4.xml"/><Relationship Id="rId120" Type="http://schemas.openxmlformats.org/officeDocument/2006/relationships/tags" Target="../tags/tag766.xml"/><Relationship Id="rId12" Type="http://schemas.openxmlformats.org/officeDocument/2006/relationships/tags" Target="../tags/tag670.xml"/><Relationship Id="rId119" Type="http://schemas.openxmlformats.org/officeDocument/2006/relationships/image" Target="../media/image43.png"/><Relationship Id="rId118" Type="http://schemas.openxmlformats.org/officeDocument/2006/relationships/tags" Target="../tags/tag765.xml"/><Relationship Id="rId117" Type="http://schemas.openxmlformats.org/officeDocument/2006/relationships/tags" Target="../tags/tag764.xml"/><Relationship Id="rId116" Type="http://schemas.openxmlformats.org/officeDocument/2006/relationships/tags" Target="../tags/tag763.xml"/><Relationship Id="rId115" Type="http://schemas.openxmlformats.org/officeDocument/2006/relationships/tags" Target="../tags/tag762.xml"/><Relationship Id="rId114" Type="http://schemas.openxmlformats.org/officeDocument/2006/relationships/tags" Target="../tags/tag761.xml"/><Relationship Id="rId113" Type="http://schemas.openxmlformats.org/officeDocument/2006/relationships/tags" Target="../tags/tag760.xml"/><Relationship Id="rId112" Type="http://schemas.openxmlformats.org/officeDocument/2006/relationships/tags" Target="../tags/tag759.xml"/><Relationship Id="rId111" Type="http://schemas.openxmlformats.org/officeDocument/2006/relationships/tags" Target="../tags/tag758.xml"/><Relationship Id="rId110" Type="http://schemas.openxmlformats.org/officeDocument/2006/relationships/tags" Target="../tags/tag757.xml"/><Relationship Id="rId11" Type="http://schemas.openxmlformats.org/officeDocument/2006/relationships/tags" Target="../tags/tag669.xml"/><Relationship Id="rId109" Type="http://schemas.openxmlformats.org/officeDocument/2006/relationships/image" Target="../media/image42.png"/><Relationship Id="rId108" Type="http://schemas.openxmlformats.org/officeDocument/2006/relationships/tags" Target="../tags/tag756.xml"/><Relationship Id="rId107" Type="http://schemas.openxmlformats.org/officeDocument/2006/relationships/image" Target="../media/image41.png"/><Relationship Id="rId106" Type="http://schemas.openxmlformats.org/officeDocument/2006/relationships/tags" Target="../tags/tag755.xml"/><Relationship Id="rId105" Type="http://schemas.openxmlformats.org/officeDocument/2006/relationships/image" Target="../media/image40.png"/><Relationship Id="rId104" Type="http://schemas.openxmlformats.org/officeDocument/2006/relationships/tags" Target="../tags/tag754.xml"/><Relationship Id="rId103" Type="http://schemas.openxmlformats.org/officeDocument/2006/relationships/image" Target="../media/image39.png"/><Relationship Id="rId102" Type="http://schemas.openxmlformats.org/officeDocument/2006/relationships/tags" Target="../tags/tag753.xml"/><Relationship Id="rId101" Type="http://schemas.openxmlformats.org/officeDocument/2006/relationships/tags" Target="../tags/tag752.xml"/><Relationship Id="rId100" Type="http://schemas.openxmlformats.org/officeDocument/2006/relationships/tags" Target="../tags/tag751.xml"/><Relationship Id="rId10" Type="http://schemas.openxmlformats.org/officeDocument/2006/relationships/tags" Target="../tags/tag668.xml"/><Relationship Id="rId1" Type="http://schemas.openxmlformats.org/officeDocument/2006/relationships/tags" Target="../tags/tag659.xml"/></Relationships>
</file>

<file path=ppt/slides/_rels/slide34.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tags" Target="../tags/tag774.xml"/><Relationship Id="rId7" Type="http://schemas.openxmlformats.org/officeDocument/2006/relationships/tags" Target="../tags/tag773.xml"/><Relationship Id="rId6" Type="http://schemas.openxmlformats.org/officeDocument/2006/relationships/tags" Target="../tags/tag772.xml"/><Relationship Id="rId5" Type="http://schemas.openxmlformats.org/officeDocument/2006/relationships/tags" Target="../tags/tag771.xml"/><Relationship Id="rId4" Type="http://schemas.openxmlformats.org/officeDocument/2006/relationships/tags" Target="../tags/tag770.xml"/><Relationship Id="rId3" Type="http://schemas.openxmlformats.org/officeDocument/2006/relationships/tags" Target="../tags/tag769.xml"/><Relationship Id="rId26" Type="http://schemas.openxmlformats.org/officeDocument/2006/relationships/notesSlide" Target="../notesSlides/notesSlide19.xml"/><Relationship Id="rId25" Type="http://schemas.openxmlformats.org/officeDocument/2006/relationships/slideLayout" Target="../slideLayouts/slideLayout4.xml"/><Relationship Id="rId24" Type="http://schemas.openxmlformats.org/officeDocument/2006/relationships/tags" Target="../tags/tag790.xml"/><Relationship Id="rId23" Type="http://schemas.openxmlformats.org/officeDocument/2006/relationships/tags" Target="../tags/tag789.xml"/><Relationship Id="rId22" Type="http://schemas.openxmlformats.org/officeDocument/2006/relationships/tags" Target="../tags/tag788.xml"/><Relationship Id="rId21" Type="http://schemas.openxmlformats.org/officeDocument/2006/relationships/tags" Target="../tags/tag787.xml"/><Relationship Id="rId20" Type="http://schemas.openxmlformats.org/officeDocument/2006/relationships/tags" Target="../tags/tag786.xml"/><Relationship Id="rId2" Type="http://schemas.openxmlformats.org/officeDocument/2006/relationships/tags" Target="../tags/tag768.xml"/><Relationship Id="rId19" Type="http://schemas.openxmlformats.org/officeDocument/2006/relationships/tags" Target="../tags/tag785.xml"/><Relationship Id="rId18" Type="http://schemas.openxmlformats.org/officeDocument/2006/relationships/tags" Target="../tags/tag784.xml"/><Relationship Id="rId17" Type="http://schemas.openxmlformats.org/officeDocument/2006/relationships/tags" Target="../tags/tag783.xml"/><Relationship Id="rId16" Type="http://schemas.openxmlformats.org/officeDocument/2006/relationships/tags" Target="../tags/tag782.xml"/><Relationship Id="rId15" Type="http://schemas.openxmlformats.org/officeDocument/2006/relationships/tags" Target="../tags/tag781.xml"/><Relationship Id="rId14" Type="http://schemas.openxmlformats.org/officeDocument/2006/relationships/tags" Target="../tags/tag780.xml"/><Relationship Id="rId13" Type="http://schemas.openxmlformats.org/officeDocument/2006/relationships/tags" Target="../tags/tag779.xml"/><Relationship Id="rId12" Type="http://schemas.openxmlformats.org/officeDocument/2006/relationships/tags" Target="../tags/tag778.xml"/><Relationship Id="rId11" Type="http://schemas.openxmlformats.org/officeDocument/2006/relationships/tags" Target="../tags/tag777.xml"/><Relationship Id="rId10" Type="http://schemas.openxmlformats.org/officeDocument/2006/relationships/tags" Target="../tags/tag776.xml"/><Relationship Id="rId1" Type="http://schemas.openxmlformats.org/officeDocument/2006/relationships/tags" Target="../tags/tag767.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tags" Target="../tags/tag792.xml"/><Relationship Id="rId1" Type="http://schemas.openxmlformats.org/officeDocument/2006/relationships/tags" Target="../tags/tag791.xml"/></Relationships>
</file>

<file path=ppt/slides/_rels/slide36.xml.rels><?xml version="1.0" encoding="UTF-8" standalone="yes"?>
<Relationships xmlns="http://schemas.openxmlformats.org/package/2006/relationships"><Relationship Id="rId9" Type="http://schemas.openxmlformats.org/officeDocument/2006/relationships/tags" Target="../tags/tag801.xml"/><Relationship Id="rId8" Type="http://schemas.openxmlformats.org/officeDocument/2006/relationships/tags" Target="../tags/tag800.xml"/><Relationship Id="rId7" Type="http://schemas.openxmlformats.org/officeDocument/2006/relationships/tags" Target="../tags/tag799.xml"/><Relationship Id="rId6" Type="http://schemas.openxmlformats.org/officeDocument/2006/relationships/tags" Target="../tags/tag798.xml"/><Relationship Id="rId5" Type="http://schemas.openxmlformats.org/officeDocument/2006/relationships/tags" Target="../tags/tag797.xml"/><Relationship Id="rId4" Type="http://schemas.openxmlformats.org/officeDocument/2006/relationships/tags" Target="../tags/tag796.xml"/><Relationship Id="rId3" Type="http://schemas.openxmlformats.org/officeDocument/2006/relationships/tags" Target="../tags/tag795.xml"/><Relationship Id="rId2" Type="http://schemas.openxmlformats.org/officeDocument/2006/relationships/tags" Target="../tags/tag794.xml"/><Relationship Id="rId19" Type="http://schemas.openxmlformats.org/officeDocument/2006/relationships/notesSlide" Target="../notesSlides/notesSlide21.xml"/><Relationship Id="rId18" Type="http://schemas.openxmlformats.org/officeDocument/2006/relationships/slideLayout" Target="../slideLayouts/slideLayout4.xml"/><Relationship Id="rId17" Type="http://schemas.openxmlformats.org/officeDocument/2006/relationships/tags" Target="../tags/tag809.xml"/><Relationship Id="rId16" Type="http://schemas.openxmlformats.org/officeDocument/2006/relationships/tags" Target="../tags/tag808.xml"/><Relationship Id="rId15" Type="http://schemas.openxmlformats.org/officeDocument/2006/relationships/tags" Target="../tags/tag807.xml"/><Relationship Id="rId14" Type="http://schemas.openxmlformats.org/officeDocument/2006/relationships/tags" Target="../tags/tag806.xml"/><Relationship Id="rId13" Type="http://schemas.openxmlformats.org/officeDocument/2006/relationships/tags" Target="../tags/tag805.xml"/><Relationship Id="rId12" Type="http://schemas.openxmlformats.org/officeDocument/2006/relationships/tags" Target="../tags/tag804.xml"/><Relationship Id="rId11" Type="http://schemas.openxmlformats.org/officeDocument/2006/relationships/tags" Target="../tags/tag803.xml"/><Relationship Id="rId10" Type="http://schemas.openxmlformats.org/officeDocument/2006/relationships/tags" Target="../tags/tag802.xml"/><Relationship Id="rId1" Type="http://schemas.openxmlformats.org/officeDocument/2006/relationships/tags" Target="../tags/tag793.xml"/></Relationships>
</file>

<file path=ppt/slides/_rels/slide37.xml.rels><?xml version="1.0" encoding="UTF-8" standalone="yes"?>
<Relationships xmlns="http://schemas.openxmlformats.org/package/2006/relationships"><Relationship Id="rId9" Type="http://schemas.openxmlformats.org/officeDocument/2006/relationships/tags" Target="../tags/tag818.xml"/><Relationship Id="rId8" Type="http://schemas.openxmlformats.org/officeDocument/2006/relationships/tags" Target="../tags/tag817.xml"/><Relationship Id="rId7" Type="http://schemas.openxmlformats.org/officeDocument/2006/relationships/tags" Target="../tags/tag816.xml"/><Relationship Id="rId6" Type="http://schemas.openxmlformats.org/officeDocument/2006/relationships/tags" Target="../tags/tag815.xml"/><Relationship Id="rId5" Type="http://schemas.openxmlformats.org/officeDocument/2006/relationships/tags" Target="../tags/tag814.xml"/><Relationship Id="rId4" Type="http://schemas.openxmlformats.org/officeDocument/2006/relationships/tags" Target="../tags/tag813.xml"/><Relationship Id="rId3" Type="http://schemas.openxmlformats.org/officeDocument/2006/relationships/tags" Target="../tags/tag812.xml"/><Relationship Id="rId29" Type="http://schemas.openxmlformats.org/officeDocument/2006/relationships/notesSlide" Target="../notesSlides/notesSlide22.xml"/><Relationship Id="rId28" Type="http://schemas.openxmlformats.org/officeDocument/2006/relationships/slideLayout" Target="../slideLayouts/slideLayout4.xml"/><Relationship Id="rId27" Type="http://schemas.openxmlformats.org/officeDocument/2006/relationships/image" Target="../media/image44.emf"/><Relationship Id="rId26" Type="http://schemas.openxmlformats.org/officeDocument/2006/relationships/tags" Target="../tags/tag835.xml"/><Relationship Id="rId25" Type="http://schemas.openxmlformats.org/officeDocument/2006/relationships/tags" Target="../tags/tag834.xml"/><Relationship Id="rId24" Type="http://schemas.openxmlformats.org/officeDocument/2006/relationships/tags" Target="../tags/tag833.xml"/><Relationship Id="rId23" Type="http://schemas.openxmlformats.org/officeDocument/2006/relationships/tags" Target="../tags/tag832.xml"/><Relationship Id="rId22" Type="http://schemas.openxmlformats.org/officeDocument/2006/relationships/tags" Target="../tags/tag831.xml"/><Relationship Id="rId21" Type="http://schemas.openxmlformats.org/officeDocument/2006/relationships/tags" Target="../tags/tag830.xml"/><Relationship Id="rId20" Type="http://schemas.openxmlformats.org/officeDocument/2006/relationships/tags" Target="../tags/tag829.xml"/><Relationship Id="rId2" Type="http://schemas.openxmlformats.org/officeDocument/2006/relationships/tags" Target="../tags/tag811.xml"/><Relationship Id="rId19" Type="http://schemas.openxmlformats.org/officeDocument/2006/relationships/tags" Target="../tags/tag828.xml"/><Relationship Id="rId18" Type="http://schemas.openxmlformats.org/officeDocument/2006/relationships/tags" Target="../tags/tag827.xml"/><Relationship Id="rId17" Type="http://schemas.openxmlformats.org/officeDocument/2006/relationships/tags" Target="../tags/tag826.xml"/><Relationship Id="rId16" Type="http://schemas.openxmlformats.org/officeDocument/2006/relationships/tags" Target="../tags/tag825.xml"/><Relationship Id="rId15" Type="http://schemas.openxmlformats.org/officeDocument/2006/relationships/tags" Target="../tags/tag824.xml"/><Relationship Id="rId14" Type="http://schemas.openxmlformats.org/officeDocument/2006/relationships/tags" Target="../tags/tag823.xml"/><Relationship Id="rId13" Type="http://schemas.openxmlformats.org/officeDocument/2006/relationships/tags" Target="../tags/tag822.xml"/><Relationship Id="rId12" Type="http://schemas.openxmlformats.org/officeDocument/2006/relationships/tags" Target="../tags/tag821.xml"/><Relationship Id="rId11" Type="http://schemas.openxmlformats.org/officeDocument/2006/relationships/tags" Target="../tags/tag820.xml"/><Relationship Id="rId10" Type="http://schemas.openxmlformats.org/officeDocument/2006/relationships/tags" Target="../tags/tag819.xml"/><Relationship Id="rId1" Type="http://schemas.openxmlformats.org/officeDocument/2006/relationships/tags" Target="../tags/tag8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4.xml"/><Relationship Id="rId3" Type="http://schemas.openxmlformats.org/officeDocument/2006/relationships/image" Target="../media/image63.emf"/><Relationship Id="rId2" Type="http://schemas.openxmlformats.org/officeDocument/2006/relationships/image" Target="../media/image32.emf"/><Relationship Id="rId1" Type="http://schemas.openxmlformats.org/officeDocument/2006/relationships/image" Target="../media/image62.emf"/></Relationships>
</file>

<file path=ppt/slides/_rels/slide43.xml.rels><?xml version="1.0" encoding="UTF-8" standalone="yes"?>
<Relationships xmlns="http://schemas.openxmlformats.org/package/2006/relationships"><Relationship Id="rId9" Type="http://schemas.openxmlformats.org/officeDocument/2006/relationships/image" Target="../media/image14.tiff"/><Relationship Id="rId8" Type="http://schemas.openxmlformats.org/officeDocument/2006/relationships/image" Target="../media/image13.tiff"/><Relationship Id="rId7" Type="http://schemas.openxmlformats.org/officeDocument/2006/relationships/image" Target="../media/image12.tiff"/><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36" Type="http://schemas.openxmlformats.org/officeDocument/2006/relationships/notesSlide" Target="../notesSlides/notesSlide27.xml"/><Relationship Id="rId35" Type="http://schemas.openxmlformats.org/officeDocument/2006/relationships/slideLayout" Target="../slideLayouts/slideLayout4.xml"/><Relationship Id="rId34" Type="http://schemas.openxmlformats.org/officeDocument/2006/relationships/image" Target="../media/image75.png"/><Relationship Id="rId33" Type="http://schemas.openxmlformats.org/officeDocument/2006/relationships/image" Target="../media/image74.png"/><Relationship Id="rId32" Type="http://schemas.openxmlformats.org/officeDocument/2006/relationships/image" Target="../media/image73.png"/><Relationship Id="rId31" Type="http://schemas.openxmlformats.org/officeDocument/2006/relationships/image" Target="../media/image72.png"/><Relationship Id="rId30" Type="http://schemas.openxmlformats.org/officeDocument/2006/relationships/image" Target="../media/image71.emf"/><Relationship Id="rId3" Type="http://schemas.openxmlformats.org/officeDocument/2006/relationships/image" Target="../media/image8.tiff"/><Relationship Id="rId29" Type="http://schemas.openxmlformats.org/officeDocument/2006/relationships/image" Target="../media/image58.emf"/><Relationship Id="rId28" Type="http://schemas.openxmlformats.org/officeDocument/2006/relationships/image" Target="../media/image70.emf"/><Relationship Id="rId27" Type="http://schemas.openxmlformats.org/officeDocument/2006/relationships/image" Target="../media/image69.png"/><Relationship Id="rId26" Type="http://schemas.openxmlformats.org/officeDocument/2006/relationships/image" Target="../media/image68.png"/><Relationship Id="rId25" Type="http://schemas.openxmlformats.org/officeDocument/2006/relationships/image" Target="../media/image67.png"/><Relationship Id="rId24" Type="http://schemas.openxmlformats.org/officeDocument/2006/relationships/image" Target="../media/image66.png"/><Relationship Id="rId23" Type="http://schemas.openxmlformats.org/officeDocument/2006/relationships/image" Target="../media/image65.png"/><Relationship Id="rId22" Type="http://schemas.openxmlformats.org/officeDocument/2006/relationships/image" Target="../media/image26.tiff"/><Relationship Id="rId21" Type="http://schemas.openxmlformats.org/officeDocument/2006/relationships/image" Target="../media/image25.tiff"/><Relationship Id="rId20" Type="http://schemas.openxmlformats.org/officeDocument/2006/relationships/image" Target="../media/image24.tiff"/><Relationship Id="rId2" Type="http://schemas.openxmlformats.org/officeDocument/2006/relationships/image" Target="../media/image7.tiff"/><Relationship Id="rId19" Type="http://schemas.openxmlformats.org/officeDocument/2006/relationships/image" Target="../media/image23.tiff"/><Relationship Id="rId18" Type="http://schemas.openxmlformats.org/officeDocument/2006/relationships/image" Target="../media/image22.tiff"/><Relationship Id="rId17" Type="http://schemas.openxmlformats.org/officeDocument/2006/relationships/image" Target="../media/image21.tiff"/><Relationship Id="rId16" Type="http://schemas.openxmlformats.org/officeDocument/2006/relationships/image" Target="../media/image20.tiff"/><Relationship Id="rId15" Type="http://schemas.openxmlformats.org/officeDocument/2006/relationships/image" Target="../media/image19.tiff"/><Relationship Id="rId14" Type="http://schemas.openxmlformats.org/officeDocument/2006/relationships/image" Target="../media/image18.tiff"/><Relationship Id="rId13" Type="http://schemas.openxmlformats.org/officeDocument/2006/relationships/image" Target="../media/image17.tiff"/><Relationship Id="rId12" Type="http://schemas.openxmlformats.org/officeDocument/2006/relationships/image" Target="../media/image16.tiff"/><Relationship Id="rId11" Type="http://schemas.openxmlformats.org/officeDocument/2006/relationships/image" Target="../media/image15.tiff"/><Relationship Id="rId10" Type="http://schemas.openxmlformats.org/officeDocument/2006/relationships/image" Target="../media/image64.png"/><Relationship Id="rId1" Type="http://schemas.openxmlformats.org/officeDocument/2006/relationships/image" Target="../media/image6.tiff"/></Relationships>
</file>

<file path=ppt/slides/_rels/slide44.xml.rels><?xml version="1.0" encoding="UTF-8" standalone="yes"?>
<Relationships xmlns="http://schemas.openxmlformats.org/package/2006/relationships"><Relationship Id="rId9" Type="http://schemas.openxmlformats.org/officeDocument/2006/relationships/tags" Target="../tags/tag844.xml"/><Relationship Id="rId8" Type="http://schemas.openxmlformats.org/officeDocument/2006/relationships/tags" Target="../tags/tag843.xml"/><Relationship Id="rId7" Type="http://schemas.openxmlformats.org/officeDocument/2006/relationships/tags" Target="../tags/tag842.xml"/><Relationship Id="rId6" Type="http://schemas.openxmlformats.org/officeDocument/2006/relationships/tags" Target="../tags/tag841.xml"/><Relationship Id="rId5" Type="http://schemas.openxmlformats.org/officeDocument/2006/relationships/tags" Target="../tags/tag840.xml"/><Relationship Id="rId4" Type="http://schemas.openxmlformats.org/officeDocument/2006/relationships/tags" Target="../tags/tag839.xml"/><Relationship Id="rId3" Type="http://schemas.openxmlformats.org/officeDocument/2006/relationships/tags" Target="../tags/tag838.xml"/><Relationship Id="rId2" Type="http://schemas.openxmlformats.org/officeDocument/2006/relationships/tags" Target="../tags/tag837.xml"/><Relationship Id="rId12" Type="http://schemas.openxmlformats.org/officeDocument/2006/relationships/notesSlide" Target="../notesSlides/notesSlide28.xml"/><Relationship Id="rId11" Type="http://schemas.openxmlformats.org/officeDocument/2006/relationships/slideLayout" Target="../slideLayouts/slideLayout4.xml"/><Relationship Id="rId10" Type="http://schemas.openxmlformats.org/officeDocument/2006/relationships/tags" Target="../tags/tag845.xml"/><Relationship Id="rId1" Type="http://schemas.openxmlformats.org/officeDocument/2006/relationships/tags" Target="../tags/tag836.xml"/></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6.xml.rels><?xml version="1.0" encoding="UTF-8" standalone="yes"?>
<Relationships xmlns="http://schemas.openxmlformats.org/package/2006/relationships"><Relationship Id="rId9" Type="http://schemas.openxmlformats.org/officeDocument/2006/relationships/tags" Target="../tags/tag853.xml"/><Relationship Id="rId84" Type="http://schemas.openxmlformats.org/officeDocument/2006/relationships/notesSlide" Target="../notesSlides/notesSlide30.xml"/><Relationship Id="rId83" Type="http://schemas.openxmlformats.org/officeDocument/2006/relationships/slideLayout" Target="../slideLayouts/slideLayout4.xml"/><Relationship Id="rId82" Type="http://schemas.openxmlformats.org/officeDocument/2006/relationships/tags" Target="../tags/tag926.xml"/><Relationship Id="rId81" Type="http://schemas.openxmlformats.org/officeDocument/2006/relationships/tags" Target="../tags/tag925.xml"/><Relationship Id="rId80" Type="http://schemas.openxmlformats.org/officeDocument/2006/relationships/tags" Target="../tags/tag924.xml"/><Relationship Id="rId8" Type="http://schemas.openxmlformats.org/officeDocument/2006/relationships/tags" Target="../tags/tag852.xml"/><Relationship Id="rId79" Type="http://schemas.openxmlformats.org/officeDocument/2006/relationships/tags" Target="../tags/tag923.xml"/><Relationship Id="rId78" Type="http://schemas.openxmlformats.org/officeDocument/2006/relationships/tags" Target="../tags/tag922.xml"/><Relationship Id="rId77" Type="http://schemas.openxmlformats.org/officeDocument/2006/relationships/tags" Target="../tags/tag921.xml"/><Relationship Id="rId76" Type="http://schemas.openxmlformats.org/officeDocument/2006/relationships/tags" Target="../tags/tag920.xml"/><Relationship Id="rId75" Type="http://schemas.openxmlformats.org/officeDocument/2006/relationships/tags" Target="../tags/tag919.xml"/><Relationship Id="rId74" Type="http://schemas.openxmlformats.org/officeDocument/2006/relationships/tags" Target="../tags/tag918.xml"/><Relationship Id="rId73" Type="http://schemas.openxmlformats.org/officeDocument/2006/relationships/tags" Target="../tags/tag917.xml"/><Relationship Id="rId72" Type="http://schemas.openxmlformats.org/officeDocument/2006/relationships/tags" Target="../tags/tag916.xml"/><Relationship Id="rId71" Type="http://schemas.openxmlformats.org/officeDocument/2006/relationships/tags" Target="../tags/tag915.xml"/><Relationship Id="rId70" Type="http://schemas.openxmlformats.org/officeDocument/2006/relationships/tags" Target="../tags/tag914.xml"/><Relationship Id="rId7" Type="http://schemas.openxmlformats.org/officeDocument/2006/relationships/tags" Target="../tags/tag851.xml"/><Relationship Id="rId69" Type="http://schemas.openxmlformats.org/officeDocument/2006/relationships/tags" Target="../tags/tag913.xml"/><Relationship Id="rId68" Type="http://schemas.openxmlformats.org/officeDocument/2006/relationships/tags" Target="../tags/tag912.xml"/><Relationship Id="rId67" Type="http://schemas.openxmlformats.org/officeDocument/2006/relationships/tags" Target="../tags/tag911.xml"/><Relationship Id="rId66" Type="http://schemas.openxmlformats.org/officeDocument/2006/relationships/tags" Target="../tags/tag910.xml"/><Relationship Id="rId65" Type="http://schemas.openxmlformats.org/officeDocument/2006/relationships/tags" Target="../tags/tag909.xml"/><Relationship Id="rId64" Type="http://schemas.openxmlformats.org/officeDocument/2006/relationships/tags" Target="../tags/tag908.xml"/><Relationship Id="rId63" Type="http://schemas.openxmlformats.org/officeDocument/2006/relationships/tags" Target="../tags/tag907.xml"/><Relationship Id="rId62" Type="http://schemas.openxmlformats.org/officeDocument/2006/relationships/tags" Target="../tags/tag906.xml"/><Relationship Id="rId61" Type="http://schemas.openxmlformats.org/officeDocument/2006/relationships/tags" Target="../tags/tag905.xml"/><Relationship Id="rId60" Type="http://schemas.openxmlformats.org/officeDocument/2006/relationships/tags" Target="../tags/tag904.xml"/><Relationship Id="rId6" Type="http://schemas.openxmlformats.org/officeDocument/2006/relationships/tags" Target="../tags/tag850.xml"/><Relationship Id="rId59" Type="http://schemas.openxmlformats.org/officeDocument/2006/relationships/tags" Target="../tags/tag903.xml"/><Relationship Id="rId58" Type="http://schemas.openxmlformats.org/officeDocument/2006/relationships/tags" Target="../tags/tag902.xml"/><Relationship Id="rId57" Type="http://schemas.openxmlformats.org/officeDocument/2006/relationships/tags" Target="../tags/tag901.xml"/><Relationship Id="rId56" Type="http://schemas.openxmlformats.org/officeDocument/2006/relationships/tags" Target="../tags/tag900.xml"/><Relationship Id="rId55" Type="http://schemas.openxmlformats.org/officeDocument/2006/relationships/tags" Target="../tags/tag899.xml"/><Relationship Id="rId54" Type="http://schemas.openxmlformats.org/officeDocument/2006/relationships/tags" Target="../tags/tag898.xml"/><Relationship Id="rId53" Type="http://schemas.openxmlformats.org/officeDocument/2006/relationships/tags" Target="../tags/tag897.xml"/><Relationship Id="rId52" Type="http://schemas.openxmlformats.org/officeDocument/2006/relationships/tags" Target="../tags/tag896.xml"/><Relationship Id="rId51" Type="http://schemas.openxmlformats.org/officeDocument/2006/relationships/tags" Target="../tags/tag895.xml"/><Relationship Id="rId50" Type="http://schemas.openxmlformats.org/officeDocument/2006/relationships/tags" Target="../tags/tag894.xml"/><Relationship Id="rId5" Type="http://schemas.openxmlformats.org/officeDocument/2006/relationships/tags" Target="../tags/tag849.xml"/><Relationship Id="rId49" Type="http://schemas.openxmlformats.org/officeDocument/2006/relationships/tags" Target="../tags/tag893.xml"/><Relationship Id="rId48" Type="http://schemas.openxmlformats.org/officeDocument/2006/relationships/tags" Target="../tags/tag892.xml"/><Relationship Id="rId47" Type="http://schemas.openxmlformats.org/officeDocument/2006/relationships/tags" Target="../tags/tag891.xml"/><Relationship Id="rId46" Type="http://schemas.openxmlformats.org/officeDocument/2006/relationships/tags" Target="../tags/tag890.xml"/><Relationship Id="rId45" Type="http://schemas.openxmlformats.org/officeDocument/2006/relationships/tags" Target="../tags/tag889.xml"/><Relationship Id="rId44" Type="http://schemas.openxmlformats.org/officeDocument/2006/relationships/tags" Target="../tags/tag888.xml"/><Relationship Id="rId43" Type="http://schemas.openxmlformats.org/officeDocument/2006/relationships/tags" Target="../tags/tag887.xml"/><Relationship Id="rId42" Type="http://schemas.openxmlformats.org/officeDocument/2006/relationships/tags" Target="../tags/tag886.xml"/><Relationship Id="rId41" Type="http://schemas.openxmlformats.org/officeDocument/2006/relationships/tags" Target="../tags/tag885.xml"/><Relationship Id="rId40" Type="http://schemas.openxmlformats.org/officeDocument/2006/relationships/tags" Target="../tags/tag884.xml"/><Relationship Id="rId4" Type="http://schemas.openxmlformats.org/officeDocument/2006/relationships/tags" Target="../tags/tag848.xml"/><Relationship Id="rId39" Type="http://schemas.openxmlformats.org/officeDocument/2006/relationships/tags" Target="../tags/tag883.xml"/><Relationship Id="rId38" Type="http://schemas.openxmlformats.org/officeDocument/2006/relationships/tags" Target="../tags/tag882.xml"/><Relationship Id="rId37" Type="http://schemas.openxmlformats.org/officeDocument/2006/relationships/tags" Target="../tags/tag881.xml"/><Relationship Id="rId36" Type="http://schemas.openxmlformats.org/officeDocument/2006/relationships/tags" Target="../tags/tag880.xml"/><Relationship Id="rId35" Type="http://schemas.openxmlformats.org/officeDocument/2006/relationships/tags" Target="../tags/tag879.xml"/><Relationship Id="rId34" Type="http://schemas.openxmlformats.org/officeDocument/2006/relationships/tags" Target="../tags/tag878.xml"/><Relationship Id="rId33" Type="http://schemas.openxmlformats.org/officeDocument/2006/relationships/tags" Target="../tags/tag877.xml"/><Relationship Id="rId32" Type="http://schemas.openxmlformats.org/officeDocument/2006/relationships/tags" Target="../tags/tag876.xml"/><Relationship Id="rId31" Type="http://schemas.openxmlformats.org/officeDocument/2006/relationships/tags" Target="../tags/tag875.xml"/><Relationship Id="rId30" Type="http://schemas.openxmlformats.org/officeDocument/2006/relationships/tags" Target="../tags/tag874.xml"/><Relationship Id="rId3" Type="http://schemas.openxmlformats.org/officeDocument/2006/relationships/tags" Target="../tags/tag847.xml"/><Relationship Id="rId29" Type="http://schemas.openxmlformats.org/officeDocument/2006/relationships/tags" Target="../tags/tag873.xml"/><Relationship Id="rId28" Type="http://schemas.openxmlformats.org/officeDocument/2006/relationships/tags" Target="../tags/tag872.xml"/><Relationship Id="rId27" Type="http://schemas.openxmlformats.org/officeDocument/2006/relationships/tags" Target="../tags/tag871.xml"/><Relationship Id="rId26" Type="http://schemas.openxmlformats.org/officeDocument/2006/relationships/tags" Target="../tags/tag870.xml"/><Relationship Id="rId25" Type="http://schemas.openxmlformats.org/officeDocument/2006/relationships/tags" Target="../tags/tag869.xml"/><Relationship Id="rId24" Type="http://schemas.openxmlformats.org/officeDocument/2006/relationships/tags" Target="../tags/tag868.xml"/><Relationship Id="rId23" Type="http://schemas.openxmlformats.org/officeDocument/2006/relationships/tags" Target="../tags/tag867.xml"/><Relationship Id="rId22" Type="http://schemas.openxmlformats.org/officeDocument/2006/relationships/tags" Target="../tags/tag866.xml"/><Relationship Id="rId21" Type="http://schemas.openxmlformats.org/officeDocument/2006/relationships/tags" Target="../tags/tag865.xml"/><Relationship Id="rId20" Type="http://schemas.openxmlformats.org/officeDocument/2006/relationships/tags" Target="../tags/tag864.xml"/><Relationship Id="rId2" Type="http://schemas.openxmlformats.org/officeDocument/2006/relationships/tags" Target="../tags/tag846.xml"/><Relationship Id="rId19" Type="http://schemas.openxmlformats.org/officeDocument/2006/relationships/tags" Target="../tags/tag863.xml"/><Relationship Id="rId18" Type="http://schemas.openxmlformats.org/officeDocument/2006/relationships/tags" Target="../tags/tag862.xml"/><Relationship Id="rId17" Type="http://schemas.openxmlformats.org/officeDocument/2006/relationships/tags" Target="../tags/tag861.xml"/><Relationship Id="rId16" Type="http://schemas.openxmlformats.org/officeDocument/2006/relationships/tags" Target="../tags/tag860.xml"/><Relationship Id="rId15" Type="http://schemas.openxmlformats.org/officeDocument/2006/relationships/tags" Target="../tags/tag859.xml"/><Relationship Id="rId14" Type="http://schemas.openxmlformats.org/officeDocument/2006/relationships/tags" Target="../tags/tag858.xml"/><Relationship Id="rId13" Type="http://schemas.openxmlformats.org/officeDocument/2006/relationships/tags" Target="../tags/tag857.xml"/><Relationship Id="rId12" Type="http://schemas.openxmlformats.org/officeDocument/2006/relationships/tags" Target="../tags/tag856.xml"/><Relationship Id="rId11" Type="http://schemas.openxmlformats.org/officeDocument/2006/relationships/tags" Target="../tags/tag855.xml"/><Relationship Id="rId10" Type="http://schemas.openxmlformats.org/officeDocument/2006/relationships/tags" Target="../tags/tag854.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2.png"/><Relationship Id="rId1" Type="http://schemas.openxmlformats.org/officeDocument/2006/relationships/image" Target="../media/image81.pn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9" Type="http://schemas.openxmlformats.org/officeDocument/2006/relationships/notesSlide" Target="../notesSlides/notesSlide2.xml"/><Relationship Id="rId38" Type="http://schemas.openxmlformats.org/officeDocument/2006/relationships/slideLayout" Target="../slideLayouts/slideLayout4.xml"/><Relationship Id="rId37" Type="http://schemas.openxmlformats.org/officeDocument/2006/relationships/tags" Target="../tags/tag35.xml"/><Relationship Id="rId36" Type="http://schemas.openxmlformats.org/officeDocument/2006/relationships/tags" Target="../tags/tag34.xml"/><Relationship Id="rId35" Type="http://schemas.openxmlformats.org/officeDocument/2006/relationships/tags" Target="../tags/tag33.xml"/><Relationship Id="rId34" Type="http://schemas.openxmlformats.org/officeDocument/2006/relationships/tags" Target="../tags/tag32.xml"/><Relationship Id="rId33" Type="http://schemas.openxmlformats.org/officeDocument/2006/relationships/tags" Target="../tags/tag31.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3.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2.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microsoft.com/office/2007/relationships/hdphoto" Target="../media/image19.wdp"/><Relationship Id="rId15" Type="http://schemas.openxmlformats.org/officeDocument/2006/relationships/image" Target="../media/image18.png"/><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5" Type="http://schemas.openxmlformats.org/officeDocument/2006/relationships/notesSlide" Target="../notesSlides/notesSlide3.xml"/><Relationship Id="rId54" Type="http://schemas.openxmlformats.org/officeDocument/2006/relationships/slideLayout" Target="../slideLayouts/slideLayout4.xml"/><Relationship Id="rId53" Type="http://schemas.openxmlformats.org/officeDocument/2006/relationships/tags" Target="../tags/tag89.xml"/><Relationship Id="rId52" Type="http://schemas.openxmlformats.org/officeDocument/2006/relationships/tags" Target="../tags/tag88.xml"/><Relationship Id="rId51" Type="http://schemas.openxmlformats.org/officeDocument/2006/relationships/tags" Target="../tags/tag87.xml"/><Relationship Id="rId50" Type="http://schemas.openxmlformats.org/officeDocument/2006/relationships/tags" Target="../tags/tag86.xml"/><Relationship Id="rId5" Type="http://schemas.openxmlformats.org/officeDocument/2006/relationships/tags" Target="../tags/tag41.xml"/><Relationship Id="rId49" Type="http://schemas.openxmlformats.org/officeDocument/2006/relationships/tags" Target="../tags/tag85.xml"/><Relationship Id="rId48" Type="http://schemas.openxmlformats.org/officeDocument/2006/relationships/tags" Target="../tags/tag84.xml"/><Relationship Id="rId47" Type="http://schemas.openxmlformats.org/officeDocument/2006/relationships/tags" Target="../tags/tag83.xml"/><Relationship Id="rId46" Type="http://schemas.openxmlformats.org/officeDocument/2006/relationships/tags" Target="../tags/tag82.xml"/><Relationship Id="rId45" Type="http://schemas.openxmlformats.org/officeDocument/2006/relationships/tags" Target="../tags/tag81.xml"/><Relationship Id="rId44" Type="http://schemas.openxmlformats.org/officeDocument/2006/relationships/tags" Target="../tags/tag80.xml"/><Relationship Id="rId43" Type="http://schemas.openxmlformats.org/officeDocument/2006/relationships/tags" Target="../tags/tag79.xml"/><Relationship Id="rId42" Type="http://schemas.openxmlformats.org/officeDocument/2006/relationships/tags" Target="../tags/tag78.xml"/><Relationship Id="rId41" Type="http://schemas.openxmlformats.org/officeDocument/2006/relationships/tags" Target="../tags/tag77.xml"/><Relationship Id="rId40" Type="http://schemas.openxmlformats.org/officeDocument/2006/relationships/tags" Target="../tags/tag76.xml"/><Relationship Id="rId4" Type="http://schemas.openxmlformats.org/officeDocument/2006/relationships/tags" Target="../tags/tag40.xml"/><Relationship Id="rId39" Type="http://schemas.openxmlformats.org/officeDocument/2006/relationships/tags" Target="../tags/tag75.xml"/><Relationship Id="rId38" Type="http://schemas.openxmlformats.org/officeDocument/2006/relationships/tags" Target="../tags/tag74.xml"/><Relationship Id="rId37" Type="http://schemas.openxmlformats.org/officeDocument/2006/relationships/tags" Target="../tags/tag73.xml"/><Relationship Id="rId36" Type="http://schemas.openxmlformats.org/officeDocument/2006/relationships/tags" Target="../tags/tag72.xml"/><Relationship Id="rId35" Type="http://schemas.openxmlformats.org/officeDocument/2006/relationships/tags" Target="../tags/tag71.xml"/><Relationship Id="rId34" Type="http://schemas.openxmlformats.org/officeDocument/2006/relationships/tags" Target="../tags/tag70.xml"/><Relationship Id="rId33" Type="http://schemas.openxmlformats.org/officeDocument/2006/relationships/tags" Target="../tags/tag69.xml"/><Relationship Id="rId32" Type="http://schemas.openxmlformats.org/officeDocument/2006/relationships/tags" Target="../tags/tag68.xml"/><Relationship Id="rId31" Type="http://schemas.openxmlformats.org/officeDocument/2006/relationships/tags" Target="../tags/tag67.xml"/><Relationship Id="rId30" Type="http://schemas.openxmlformats.org/officeDocument/2006/relationships/tags" Target="../tags/tag66.xml"/><Relationship Id="rId3" Type="http://schemas.openxmlformats.org/officeDocument/2006/relationships/tags" Target="../tags/tag39.xml"/><Relationship Id="rId29" Type="http://schemas.openxmlformats.org/officeDocument/2006/relationships/tags" Target="../tags/tag65.xml"/><Relationship Id="rId28" Type="http://schemas.openxmlformats.org/officeDocument/2006/relationships/tags" Target="../tags/tag64.xml"/><Relationship Id="rId27" Type="http://schemas.openxmlformats.org/officeDocument/2006/relationships/tags" Target="../tags/tag63.xml"/><Relationship Id="rId26" Type="http://schemas.openxmlformats.org/officeDocument/2006/relationships/tags" Target="../tags/tag62.xml"/><Relationship Id="rId25" Type="http://schemas.openxmlformats.org/officeDocument/2006/relationships/tags" Target="../tags/tag61.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8.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0" y="2496432"/>
            <a:ext cx="12192000" cy="645160"/>
          </a:xfrm>
          <a:prstGeom prst="rect">
            <a:avLst/>
          </a:prstGeom>
        </p:spPr>
        <p:txBody>
          <a:bodyPr/>
          <a:lstStyle/>
          <a:p>
            <a:r>
              <a:rPr dirty="0">
                <a:sym typeface="+mn-ea"/>
              </a:rPr>
              <a:t>从一维到多维，让数据安全治理有章可循</a:t>
            </a:r>
            <a:endParaRPr dirty="0">
              <a:sym typeface="+mn-ea"/>
            </a:endParaRPr>
          </a:p>
        </p:txBody>
      </p:sp>
      <p:sp>
        <p:nvSpPr>
          <p:cNvPr id="4" name="文本占位符 3"/>
          <p:cNvSpPr>
            <a:spLocks noGrp="1"/>
          </p:cNvSpPr>
          <p:nvPr>
            <p:ph type="body" sz="quarter" idx="12"/>
          </p:nvPr>
        </p:nvSpPr>
        <p:spPr/>
        <p:txBody>
          <a:bodyPr/>
          <a:lstStyle/>
          <a:p>
            <a:r>
              <a:rPr lang="zh-CN" altLang="en-US" b="1" dirty="0">
                <a:latin typeface="Source Han Sans CN Bold" panose="020B0500000000000000" pitchFamily="34" charset="-128"/>
                <a:ea typeface="Source Han Sans CN Bold" panose="020B0500000000000000" pitchFamily="34" charset="-128"/>
              </a:rPr>
              <a:t>以数据为中心的安全治理体系</a:t>
            </a:r>
            <a:endParaRPr lang="zh-CN" altLang="en-US" b="1" dirty="0">
              <a:latin typeface="Source Han Sans CN Bold" panose="020B0500000000000000" pitchFamily="34" charset="-128"/>
              <a:ea typeface="Source Han Sans CN Bold" panose="020B0500000000000000" pitchFamily="34" charset="-128"/>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数据安全相关基础规标陆续出台</a:t>
            </a:r>
            <a:r>
              <a:rPr lang="en-US" altLang="zh-CN" dirty="0">
                <a:latin typeface="+mn-lt"/>
                <a:ea typeface="+mn-ea"/>
                <a:cs typeface="+mn-ea"/>
                <a:sym typeface="+mn-lt"/>
              </a:rPr>
              <a:t>——</a:t>
            </a:r>
            <a:r>
              <a:rPr lang="zh-CN" altLang="en-US" dirty="0">
                <a:latin typeface="+mn-lt"/>
                <a:ea typeface="+mn-ea"/>
                <a:cs typeface="+mn-ea"/>
                <a:sym typeface="+mn-lt"/>
              </a:rPr>
              <a:t>行政法规</a:t>
            </a:r>
            <a:endParaRPr lang="zh-CN" altLang="en-US" dirty="0"/>
          </a:p>
        </p:txBody>
      </p:sp>
      <p:graphicFrame>
        <p:nvGraphicFramePr>
          <p:cNvPr id="5" name="表格 4"/>
          <p:cNvGraphicFramePr>
            <a:graphicFrameLocks noGrp="1"/>
          </p:cNvGraphicFramePr>
          <p:nvPr>
            <p:custDataLst>
              <p:tags r:id="rId1"/>
            </p:custDataLst>
          </p:nvPr>
        </p:nvGraphicFramePr>
        <p:xfrm>
          <a:off x="698496" y="1523002"/>
          <a:ext cx="10593960" cy="4080456"/>
        </p:xfrm>
        <a:graphic>
          <a:graphicData uri="http://schemas.openxmlformats.org/drawingml/2006/table">
            <a:tbl>
              <a:tblPr/>
              <a:tblGrid>
                <a:gridCol w="1938120"/>
                <a:gridCol w="147822"/>
                <a:gridCol w="2053094"/>
                <a:gridCol w="147822"/>
                <a:gridCol w="1905270"/>
                <a:gridCol w="147822"/>
                <a:gridCol w="2053094"/>
                <a:gridCol w="147822"/>
                <a:gridCol w="2053094"/>
              </a:tblGrid>
              <a:tr h="680076">
                <a:tc>
                  <a:txBody>
                    <a:bodyPr/>
                    <a:lstStyle/>
                    <a:p>
                      <a:pPr algn="ctr" fontAlgn="ctr"/>
                      <a:r>
                        <a:rPr lang="zh-CN" altLang="en-US" sz="1200" b="1" i="0" u="none" strike="noStrike" dirty="0">
                          <a:solidFill>
                            <a:schemeClr val="bg1"/>
                          </a:solidFill>
                          <a:effectLst/>
                          <a:latin typeface="+mn-lt"/>
                          <a:ea typeface="+mn-ea"/>
                          <a:cs typeface="+mn-ea"/>
                          <a:sym typeface="+mn-lt"/>
                        </a:rPr>
                        <a:t>数字中国建设整体布局规划</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关于构建数据基础制度更好发挥数据要素作用意见</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全国一体化政务大数据体系建设指南</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中央企业合规管理办法</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关于加强数字政府建设的指导意见</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2023/2/27</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2022/12/29</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2022/10/28</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2022/9/16</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2022/6/23</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680076">
                <a:tc>
                  <a:txBody>
                    <a:bodyPr/>
                    <a:lstStyle/>
                    <a:p>
                      <a:pPr algn="ctr" fontAlgn="ctr"/>
                      <a:r>
                        <a:rPr lang="zh-CN" altLang="en-US" sz="1200" b="1" i="0" u="none" strike="noStrike">
                          <a:solidFill>
                            <a:schemeClr val="bg1"/>
                          </a:solidFill>
                          <a:effectLst/>
                          <a:latin typeface="+mn-lt"/>
                          <a:ea typeface="+mn-ea"/>
                          <a:cs typeface="+mn-ea"/>
                          <a:sym typeface="+mn-lt"/>
                        </a:rPr>
                        <a:t>关于加快建设全国统一大市场的意见</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关于加快推进政务服务标准化规范化便利化的意见</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关于加快电子证照扩大应用领域和全国互通互认的意见</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“十四五”市场监督现代化规划</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“十四五”数字经济发展规划</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2022/4/16</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2022/3/1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2022/2/22</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2022/1/27</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2022/1/12</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680076">
                <a:tc>
                  <a:txBody>
                    <a:bodyPr/>
                    <a:lstStyle/>
                    <a:p>
                      <a:pPr algn="ctr" fontAlgn="ctr"/>
                      <a:r>
                        <a:rPr lang="zh-CN" altLang="en-US" sz="1200" b="1" i="0" u="none" strike="noStrike">
                          <a:solidFill>
                            <a:schemeClr val="bg1"/>
                          </a:solidFill>
                          <a:effectLst/>
                          <a:latin typeface="+mn-lt"/>
                          <a:ea typeface="+mn-ea"/>
                          <a:cs typeface="+mn-ea"/>
                          <a:sym typeface="+mn-lt"/>
                        </a:rPr>
                        <a:t>要素市场化配置综合改革试点总体方案</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全国一体化政务服务平台移动端建设指南</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关于构建更加完善的市场要素市场化配置体制机制意见</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国家政务信息化项目建设管理办法</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关于加快推进全国一体化在线政务服务平台建设的指导意见</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2022/1/6</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2021/9/29</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2020/3/30</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2020/2/1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2018/7/31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680076">
                <a:tc>
                  <a:txBody>
                    <a:bodyPr/>
                    <a:lstStyle/>
                    <a:p>
                      <a:pPr algn="ctr" fontAlgn="ctr"/>
                      <a:r>
                        <a:rPr lang="zh-CN" altLang="en-US" sz="1200" b="1" i="0" u="none" strike="noStrike">
                          <a:solidFill>
                            <a:schemeClr val="bg1"/>
                          </a:solidFill>
                          <a:effectLst/>
                          <a:latin typeface="+mn-lt"/>
                          <a:ea typeface="+mn-ea"/>
                          <a:cs typeface="+mn-ea"/>
                          <a:sym typeface="+mn-lt"/>
                        </a:rPr>
                        <a:t>“一网、一门、一次”改革实施方案的通知</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关于印发政府网站发展指引的通知</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政务信息资源共享管理暂行办法</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促进大数据发展行动纲要</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C97CA"/>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a:solidFill>
                            <a:schemeClr val="bg1"/>
                          </a:solidFill>
                          <a:effectLst/>
                          <a:latin typeface="+mn-lt"/>
                          <a:ea typeface="+mn-ea"/>
                          <a:cs typeface="+mn-ea"/>
                          <a:sym typeface="+mn-lt"/>
                        </a:rPr>
                        <a:t>关于运用大数据加强对市场主体服务和监管的若干意见</a:t>
                      </a: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2F75B5"/>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2018/6/22</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2017/6/8</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2016/9/19</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2015/8/23</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dirty="0">
                          <a:solidFill>
                            <a:schemeClr val="bg1"/>
                          </a:solidFill>
                          <a:effectLst/>
                          <a:latin typeface="+mn-lt"/>
                          <a:ea typeface="+mn-ea"/>
                          <a:cs typeface="+mn-ea"/>
                          <a:sym typeface="+mn-lt"/>
                        </a:rPr>
                        <a:t>2015/7/1</a:t>
                      </a:r>
                      <a:endParaRPr lang="en-US" altLang="zh-CN"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数据安全相关基础规标陆续出台</a:t>
            </a:r>
            <a:r>
              <a:rPr lang="en-US" altLang="zh-CN" dirty="0">
                <a:latin typeface="+mn-lt"/>
                <a:ea typeface="+mn-ea"/>
                <a:cs typeface="+mn-ea"/>
                <a:sym typeface="+mn-lt"/>
              </a:rPr>
              <a:t>——</a:t>
            </a:r>
            <a:r>
              <a:rPr lang="zh-CN" altLang="en-US" dirty="0">
                <a:latin typeface="+mn-lt"/>
                <a:ea typeface="+mn-ea"/>
                <a:cs typeface="+mn-ea"/>
                <a:sym typeface="+mn-lt"/>
              </a:rPr>
              <a:t>部门规章</a:t>
            </a:r>
            <a:endParaRPr lang="zh-CN" altLang="en-US" dirty="0"/>
          </a:p>
        </p:txBody>
      </p:sp>
      <p:graphicFrame>
        <p:nvGraphicFramePr>
          <p:cNvPr id="5" name="表格 4"/>
          <p:cNvGraphicFramePr>
            <a:graphicFrameLocks noGrp="1"/>
          </p:cNvGraphicFramePr>
          <p:nvPr>
            <p:custDataLst>
              <p:tags r:id="rId1"/>
            </p:custDataLst>
          </p:nvPr>
        </p:nvGraphicFramePr>
        <p:xfrm>
          <a:off x="698496" y="1462713"/>
          <a:ext cx="10593960" cy="4138174"/>
        </p:xfrm>
        <a:graphic>
          <a:graphicData uri="http://schemas.openxmlformats.org/drawingml/2006/table">
            <a:tbl>
              <a:tblPr/>
              <a:tblGrid>
                <a:gridCol w="1938120"/>
                <a:gridCol w="147822"/>
                <a:gridCol w="2053094"/>
                <a:gridCol w="147822"/>
                <a:gridCol w="1905270"/>
                <a:gridCol w="147822"/>
                <a:gridCol w="2053094"/>
                <a:gridCol w="147822"/>
                <a:gridCol w="2053094"/>
              </a:tblGrid>
              <a:tr h="680076">
                <a:tc>
                  <a:txBody>
                    <a:bodyPr/>
                    <a:lstStyle/>
                    <a:p>
                      <a:pPr algn="ctr" fontAlgn="ctr"/>
                      <a:r>
                        <a:rPr lang="zh-CN" altLang="en-US" sz="1200" b="1" i="0" u="none" strike="noStrike" dirty="0">
                          <a:solidFill>
                            <a:schemeClr val="bg1"/>
                          </a:solidFill>
                          <a:effectLst/>
                          <a:latin typeface="+mn-lt"/>
                          <a:ea typeface="+mn-ea"/>
                          <a:cs typeface="+mn-ea"/>
                          <a:sym typeface="+mn-lt"/>
                        </a:rPr>
                        <a:t>关于加强新时代检察机关网络法治工作的意见</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生成式人工智能服务管理办法（征求意见稿）</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关于规范和加强人工智能司法应用的意见</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a:solidFill>
                            <a:schemeClr val="bg1"/>
                          </a:solidFill>
                          <a:effectLst/>
                          <a:latin typeface="+mn-lt"/>
                          <a:ea typeface="+mn-ea"/>
                          <a:cs typeface="+mn-ea"/>
                          <a:sym typeface="+mn-lt"/>
                        </a:rPr>
                        <a:t>关于印发</a:t>
                      </a:r>
                      <a:r>
                        <a:rPr lang="en-US" altLang="zh-CN" sz="1200" b="1" i="0" u="none" strike="noStrike">
                          <a:solidFill>
                            <a:schemeClr val="bg1"/>
                          </a:solidFill>
                          <a:effectLst/>
                          <a:latin typeface="+mn-lt"/>
                          <a:ea typeface="+mn-ea"/>
                          <a:cs typeface="+mn-ea"/>
                          <a:sym typeface="+mn-lt"/>
                        </a:rPr>
                        <a:t>《</a:t>
                      </a:r>
                      <a:r>
                        <a:rPr lang="zh-CN" altLang="en-US" sz="1200" b="1" i="0" u="none" strike="noStrike">
                          <a:solidFill>
                            <a:schemeClr val="bg1"/>
                          </a:solidFill>
                          <a:effectLst/>
                          <a:latin typeface="+mn-lt"/>
                          <a:ea typeface="+mn-ea"/>
                          <a:cs typeface="+mn-ea"/>
                          <a:sym typeface="+mn-lt"/>
                        </a:rPr>
                        <a:t>民政部贯彻落实</a:t>
                      </a:r>
                      <a:r>
                        <a:rPr lang="en-US" altLang="zh-CN" sz="1200" b="1" i="0" u="none" strike="noStrike">
                          <a:solidFill>
                            <a:schemeClr val="bg1"/>
                          </a:solidFill>
                          <a:effectLst/>
                          <a:latin typeface="+mn-lt"/>
                          <a:ea typeface="+mn-ea"/>
                          <a:cs typeface="+mn-ea"/>
                          <a:sym typeface="+mn-lt"/>
                        </a:rPr>
                        <a:t>〈</a:t>
                      </a:r>
                      <a:r>
                        <a:rPr lang="zh-CN" altLang="en-US" sz="1200" b="1" i="0" u="none" strike="noStrike">
                          <a:solidFill>
                            <a:schemeClr val="bg1"/>
                          </a:solidFill>
                          <a:effectLst/>
                          <a:latin typeface="+mn-lt"/>
                          <a:ea typeface="+mn-ea"/>
                          <a:cs typeface="+mn-ea"/>
                          <a:sym typeface="+mn-lt"/>
                        </a:rPr>
                        <a:t>国务院关于加强数字政府建设的指导意见</a:t>
                      </a:r>
                      <a:r>
                        <a:rPr lang="en-US" altLang="zh-CN" sz="1200" b="1" i="0" u="none" strike="noStrike">
                          <a:solidFill>
                            <a:schemeClr val="bg1"/>
                          </a:solidFill>
                          <a:effectLst/>
                          <a:latin typeface="+mn-lt"/>
                          <a:ea typeface="+mn-ea"/>
                          <a:cs typeface="+mn-ea"/>
                          <a:sym typeface="+mn-lt"/>
                        </a:rPr>
                        <a:t>〉</a:t>
                      </a:r>
                      <a:r>
                        <a:rPr lang="zh-CN" altLang="en-US" sz="1200" b="1" i="0" u="none" strike="noStrike">
                          <a:solidFill>
                            <a:schemeClr val="bg1"/>
                          </a:solidFill>
                          <a:effectLst/>
                          <a:latin typeface="+mn-lt"/>
                          <a:ea typeface="+mn-ea"/>
                          <a:cs typeface="+mn-ea"/>
                          <a:sym typeface="+mn-lt"/>
                        </a:rPr>
                        <a:t>的实施方案</a:t>
                      </a:r>
                      <a:r>
                        <a:rPr lang="en-US" altLang="zh-CN" sz="1200" b="1" i="0" u="none" strike="noStrike">
                          <a:solidFill>
                            <a:schemeClr val="bg1"/>
                          </a:solidFill>
                          <a:effectLst/>
                          <a:latin typeface="+mn-lt"/>
                          <a:ea typeface="+mn-ea"/>
                          <a:cs typeface="+mn-ea"/>
                          <a:sym typeface="+mn-lt"/>
                        </a:rPr>
                        <a:t>》</a:t>
                      </a:r>
                      <a:r>
                        <a:rPr lang="zh-CN" altLang="en-US" sz="1200" b="1" i="0" u="none" strike="noStrike">
                          <a:solidFill>
                            <a:schemeClr val="bg1"/>
                          </a:solidFill>
                          <a:effectLst/>
                          <a:latin typeface="+mn-lt"/>
                          <a:ea typeface="+mn-ea"/>
                          <a:cs typeface="+mn-ea"/>
                          <a:sym typeface="+mn-lt"/>
                        </a:rPr>
                        <a:t>的通知</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气象数据开放共享实施细则（试行）</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2023/4/13</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2023/4/11</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2022/12/8</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2022/9/28</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2022/9/19</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r>
              <a:tr h="680076">
                <a:tc>
                  <a:txBody>
                    <a:bodyPr/>
                    <a:lstStyle/>
                    <a:p>
                      <a:pPr algn="ctr" fontAlgn="ctr"/>
                      <a:r>
                        <a:rPr lang="zh-CN" altLang="en-US" sz="1200" b="1" i="0" u="none" strike="noStrike" dirty="0">
                          <a:solidFill>
                            <a:schemeClr val="bg1"/>
                          </a:solidFill>
                          <a:effectLst/>
                          <a:latin typeface="+mn-lt"/>
                          <a:ea typeface="+mn-ea"/>
                          <a:cs typeface="+mn-ea"/>
                          <a:sym typeface="+mn-lt"/>
                        </a:rPr>
                        <a:t>人类遗传资源管理条例实施细则（征求意见稿）</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a:t>
                      </a:r>
                      <a:r>
                        <a:rPr lang="zh-CN" altLang="en-US" sz="1200" b="1" i="0" u="none" strike="noStrike">
                          <a:solidFill>
                            <a:schemeClr val="bg1"/>
                          </a:solidFill>
                          <a:effectLst/>
                          <a:latin typeface="+mn-lt"/>
                          <a:ea typeface="+mn-ea"/>
                          <a:cs typeface="+mn-ea"/>
                          <a:sym typeface="+mn-lt"/>
                        </a:rPr>
                        <a:t>年能源工作指导意见</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dirty="0">
                          <a:solidFill>
                            <a:schemeClr val="bg1"/>
                          </a:solidFill>
                          <a:effectLst/>
                          <a:latin typeface="+mn-lt"/>
                          <a:ea typeface="+mn-ea"/>
                          <a:cs typeface="+mn-ea"/>
                          <a:sym typeface="+mn-lt"/>
                        </a:rPr>
                        <a:t>2022</a:t>
                      </a:r>
                      <a:r>
                        <a:rPr lang="zh-CN" altLang="en-US" sz="1200" b="1" i="0" u="none" strike="noStrike" dirty="0">
                          <a:solidFill>
                            <a:schemeClr val="bg1"/>
                          </a:solidFill>
                          <a:effectLst/>
                          <a:latin typeface="+mn-lt"/>
                          <a:ea typeface="+mn-ea"/>
                          <a:cs typeface="+mn-ea"/>
                          <a:sym typeface="+mn-lt"/>
                        </a:rPr>
                        <a:t>年提升全民数字素养与技能工作要点</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a:solidFill>
                            <a:schemeClr val="bg1"/>
                          </a:solidFill>
                          <a:effectLst/>
                          <a:latin typeface="+mn-lt"/>
                          <a:ea typeface="+mn-ea"/>
                          <a:cs typeface="+mn-ea"/>
                          <a:sym typeface="+mn-lt"/>
                        </a:rPr>
                        <a:t>人民法院在线运行规则</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关于推动平台经济规范健康持续发展的若干意见</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2022/3/21</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2022/3/17</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2022/3/2</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2022/3/1</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2022/1/18</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r>
              <a:tr h="680076">
                <a:tc>
                  <a:txBody>
                    <a:bodyPr/>
                    <a:lstStyle/>
                    <a:p>
                      <a:pPr algn="ctr" fontAlgn="ctr"/>
                      <a:r>
                        <a:rPr lang="zh-CN" altLang="en-US" sz="1200" b="1" i="0" u="none" strike="noStrike" dirty="0">
                          <a:solidFill>
                            <a:schemeClr val="bg1"/>
                          </a:solidFill>
                          <a:effectLst/>
                          <a:latin typeface="+mn-lt"/>
                          <a:ea typeface="+mn-ea"/>
                          <a:cs typeface="+mn-ea"/>
                          <a:sym typeface="+mn-lt"/>
                        </a:rPr>
                        <a:t>提升全民数字素养与技能行动纲要</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a:solidFill>
                            <a:schemeClr val="bg1"/>
                          </a:solidFill>
                          <a:effectLst/>
                          <a:latin typeface="+mn-lt"/>
                          <a:ea typeface="+mn-ea"/>
                          <a:cs typeface="+mn-ea"/>
                          <a:sym typeface="+mn-lt"/>
                        </a:rPr>
                        <a:t>关于审理使用人脸识别技术处理个人信息相关民事案件适用法律若干问题的规定</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全国一体化大数据中心协同创新体系算力枢纽实施方案</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a:solidFill>
                            <a:schemeClr val="bg1"/>
                          </a:solidFill>
                          <a:effectLst/>
                          <a:latin typeface="+mn-lt"/>
                          <a:ea typeface="+mn-ea"/>
                          <a:cs typeface="+mn-ea"/>
                          <a:sym typeface="+mn-lt"/>
                        </a:rPr>
                        <a:t>反间谍安全防范工作规定</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人民检察院办理网络犯罪案件规定</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2021/11/5</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2021/8/1</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2021/5/24</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2021/4/26</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2021/1/22</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r>
              <a:tr h="680076">
                <a:tc>
                  <a:txBody>
                    <a:bodyPr/>
                    <a:lstStyle/>
                    <a:p>
                      <a:pPr algn="ctr" fontAlgn="ctr"/>
                      <a:r>
                        <a:rPr lang="zh-CN" altLang="en-US" sz="1200" b="1" i="0" u="none" strike="noStrike" dirty="0">
                          <a:solidFill>
                            <a:schemeClr val="bg1"/>
                          </a:solidFill>
                          <a:effectLst/>
                          <a:latin typeface="+mn-lt"/>
                          <a:ea typeface="+mn-ea"/>
                          <a:cs typeface="+mn-ea"/>
                          <a:sym typeface="+mn-lt"/>
                        </a:rPr>
                        <a:t>贯彻落实网络安全等级保护制度和关键信息基础设施安全保护制度的指导意见</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a:solidFill>
                            <a:schemeClr val="bg1"/>
                          </a:solidFill>
                          <a:effectLst/>
                          <a:latin typeface="+mn-lt"/>
                          <a:ea typeface="+mn-ea"/>
                          <a:cs typeface="+mn-ea"/>
                          <a:sym typeface="+mn-lt"/>
                        </a:rPr>
                        <a:t>关于档案部门使用政务云平台过程中加强档案信息安全管理的意见</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网络信息内容生态治理规定</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a:solidFill>
                            <a:schemeClr val="bg1"/>
                          </a:solidFill>
                          <a:effectLst/>
                          <a:latin typeface="+mn-lt"/>
                          <a:ea typeface="+mn-ea"/>
                          <a:cs typeface="+mn-ea"/>
                          <a:sym typeface="+mn-lt"/>
                        </a:rPr>
                        <a:t>儿童个人信息网络保护规定</a:t>
                      </a: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chemeClr val="accent2"/>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zh-CN" altLang="en-US" sz="1200" b="1" i="0" u="none" strike="noStrike" dirty="0">
                          <a:solidFill>
                            <a:schemeClr val="bg1"/>
                          </a:solidFill>
                          <a:effectLst/>
                          <a:latin typeface="+mn-lt"/>
                          <a:ea typeface="+mn-ea"/>
                          <a:cs typeface="+mn-ea"/>
                          <a:sym typeface="+mn-lt"/>
                        </a:rPr>
                        <a:t>互联网个人信息安全保护指南</a:t>
                      </a:r>
                      <a:endParaRPr lang="zh-CN" altLang="en-US"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solidFill>
                      <a:srgbClr val="D05029"/>
                    </a:solidFill>
                  </a:tcPr>
                </a:tc>
              </a:tr>
              <a:tr h="340038">
                <a:tc>
                  <a:txBody>
                    <a:bodyPr/>
                    <a:lstStyle/>
                    <a:p>
                      <a:pPr algn="ctr" fontAlgn="ctr"/>
                      <a:r>
                        <a:rPr lang="en-US" altLang="zh-CN" sz="1200" b="1" i="0" u="none" strike="noStrike">
                          <a:solidFill>
                            <a:schemeClr val="bg1"/>
                          </a:solidFill>
                          <a:effectLst/>
                          <a:latin typeface="+mn-lt"/>
                          <a:ea typeface="+mn-ea"/>
                          <a:cs typeface="+mn-ea"/>
                          <a:sym typeface="+mn-lt"/>
                        </a:rPr>
                        <a:t>2020/7/22</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2020/5/6</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2020/3/1</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a:solidFill>
                            <a:schemeClr val="bg1"/>
                          </a:solidFill>
                          <a:effectLst/>
                          <a:latin typeface="+mn-lt"/>
                          <a:ea typeface="+mn-ea"/>
                          <a:cs typeface="+mn-ea"/>
                          <a:sym typeface="+mn-lt"/>
                        </a:rPr>
                        <a:t>2019/10/1</a:t>
                      </a:r>
                      <a:endParaRPr lang="en-US" altLang="zh-CN"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c>
                  <a:txBody>
                    <a:bodyPr/>
                    <a:lstStyle/>
                    <a:p>
                      <a:pPr algn="ctr" fontAlgn="ctr"/>
                      <a:r>
                        <a:rPr lang="en-US" altLang="zh-CN" sz="1200" b="1" i="0" u="none" strike="noStrike" dirty="0">
                          <a:solidFill>
                            <a:schemeClr val="bg1"/>
                          </a:solidFill>
                          <a:effectLst/>
                          <a:latin typeface="+mn-lt"/>
                          <a:ea typeface="+mn-ea"/>
                          <a:cs typeface="+mn-ea"/>
                          <a:sym typeface="+mn-lt"/>
                        </a:rPr>
                        <a:t>2019/4/22</a:t>
                      </a:r>
                      <a:endParaRPr lang="en-US" altLang="zh-CN" sz="1200" b="1" i="0" u="none" strike="noStrike" dirty="0">
                        <a:solidFill>
                          <a:schemeClr val="bg1"/>
                        </a:solidFill>
                        <a:effectLst/>
                        <a:latin typeface="+mn-lt"/>
                        <a:ea typeface="+mn-ea"/>
                        <a:cs typeface="+mn-ea"/>
                        <a:sym typeface="+mn-lt"/>
                      </a:endParaRPr>
                    </a:p>
                  </a:txBody>
                  <a:tcPr marL="6274" marR="6274" marT="6274" marB="0" anchor="ctr">
                    <a:lnL>
                      <a:noFill/>
                    </a:lnL>
                    <a:lnR>
                      <a:noFill/>
                    </a:lnR>
                    <a:lnT>
                      <a:noFill/>
                    </a:lnT>
                    <a:lnB>
                      <a:noFill/>
                    </a:lnB>
                    <a:noFill/>
                  </a:tcPr>
                </a:tc>
              </a:tr>
            </a:tbl>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数据安全相关基础规标陆续出台</a:t>
            </a:r>
            <a:r>
              <a:rPr lang="en-US" altLang="zh-CN" dirty="0">
                <a:latin typeface="+mn-lt"/>
                <a:ea typeface="+mn-ea"/>
                <a:cs typeface="+mn-ea"/>
                <a:sym typeface="+mn-lt"/>
              </a:rPr>
              <a:t>——</a:t>
            </a:r>
            <a:r>
              <a:rPr lang="zh-CN" altLang="en-US" dirty="0">
                <a:latin typeface="+mn-lt"/>
                <a:ea typeface="+mn-ea"/>
                <a:cs typeface="+mn-ea"/>
                <a:sym typeface="+mn-lt"/>
              </a:rPr>
              <a:t>地方法规</a:t>
            </a:r>
            <a:endParaRPr lang="zh-CN" altLang="en-US" dirty="0"/>
          </a:p>
        </p:txBody>
      </p:sp>
      <p:graphicFrame>
        <p:nvGraphicFramePr>
          <p:cNvPr id="2" name="表格 1"/>
          <p:cNvGraphicFramePr>
            <a:graphicFrameLocks noGrp="1"/>
          </p:cNvGraphicFramePr>
          <p:nvPr>
            <p:custDataLst>
              <p:tags r:id="rId1"/>
            </p:custDataLst>
          </p:nvPr>
        </p:nvGraphicFramePr>
        <p:xfrm>
          <a:off x="176155" y="1143736"/>
          <a:ext cx="11839690" cy="4522070"/>
        </p:xfrm>
        <a:graphic>
          <a:graphicData uri="http://schemas.openxmlformats.org/drawingml/2006/table">
            <a:tbl>
              <a:tblPr/>
              <a:tblGrid>
                <a:gridCol w="1849435"/>
                <a:gridCol w="148616"/>
                <a:gridCol w="1849435"/>
                <a:gridCol w="148616"/>
                <a:gridCol w="1849435"/>
                <a:gridCol w="148616"/>
                <a:gridCol w="1849435"/>
                <a:gridCol w="148616"/>
                <a:gridCol w="1849435"/>
                <a:gridCol w="148616"/>
                <a:gridCol w="1849435"/>
              </a:tblGrid>
              <a:tr h="512694">
                <a:tc>
                  <a:txBody>
                    <a:bodyPr/>
                    <a:lstStyle/>
                    <a:p>
                      <a:pPr algn="ctr" fontAlgn="ctr"/>
                      <a:r>
                        <a:rPr lang="zh-CN" altLang="en-US" sz="1200" b="1" i="0" u="none" strike="noStrike" dirty="0">
                          <a:solidFill>
                            <a:schemeClr val="bg1"/>
                          </a:solidFill>
                          <a:effectLst/>
                          <a:latin typeface="+mn-lt"/>
                          <a:ea typeface="+mn-ea"/>
                          <a:cs typeface="+mn-ea"/>
                          <a:sym typeface="+mn-lt"/>
                        </a:rPr>
                        <a:t>苏州市数据条例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厦门经济特区数据条例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西藏自治区网络信息安全</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管理条例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山西省数字经济促进条例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四川省数据条例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江西省数据应用条例</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（草案）</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r>
              <a:tr h="233042">
                <a:tc>
                  <a:txBody>
                    <a:bodyPr/>
                    <a:lstStyle/>
                    <a:p>
                      <a:pPr algn="ctr" fontAlgn="ctr"/>
                      <a:r>
                        <a:rPr lang="en-US" altLang="zh-CN" sz="1200" b="1" i="0" u="none" strike="noStrike">
                          <a:solidFill>
                            <a:schemeClr val="bg1"/>
                          </a:solidFill>
                          <a:effectLst/>
                          <a:latin typeface="+mn-lt"/>
                          <a:ea typeface="+mn-ea"/>
                          <a:cs typeface="+mn-ea"/>
                          <a:sym typeface="+mn-lt"/>
                        </a:rPr>
                        <a:t>2022/3/31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2023/3/1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2023/2/1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2022/12/9</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2022/12/2</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2022/11/28</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512694">
                <a:tc>
                  <a:txBody>
                    <a:bodyPr/>
                    <a:lstStyle/>
                    <a:p>
                      <a:pPr algn="ctr" fontAlgn="ctr"/>
                      <a:r>
                        <a:rPr lang="zh-CN" altLang="en-US" sz="1200" b="1" i="0" u="none" strike="noStrike" dirty="0">
                          <a:solidFill>
                            <a:schemeClr val="bg1"/>
                          </a:solidFill>
                          <a:effectLst/>
                          <a:latin typeface="+mn-lt"/>
                          <a:ea typeface="+mn-ea"/>
                          <a:cs typeface="+mn-ea"/>
                          <a:sym typeface="+mn-lt"/>
                        </a:rPr>
                        <a:t>北京市数字经济促进条例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深圳经济特区数字经济产业促进条例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陕西省大数据条例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湖南省社会信用条例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江苏省数字经济促进条例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辽宁省大数据发展条例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r>
              <a:tr h="233042">
                <a:tc>
                  <a:txBody>
                    <a:bodyPr/>
                    <a:lstStyle/>
                    <a:p>
                      <a:pPr algn="ctr" fontAlgn="ctr"/>
                      <a:r>
                        <a:rPr lang="en-US" altLang="zh-CN" sz="1200" b="1" i="0" u="none" strike="noStrike">
                          <a:solidFill>
                            <a:schemeClr val="bg1"/>
                          </a:solidFill>
                          <a:effectLst/>
                          <a:latin typeface="+mn-lt"/>
                          <a:ea typeface="+mn-ea"/>
                          <a:cs typeface="+mn-ea"/>
                          <a:sym typeface="+mn-lt"/>
                        </a:rPr>
                        <a:t>2022/11/25</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dirty="0">
                          <a:solidFill>
                            <a:schemeClr val="bg1"/>
                          </a:solidFill>
                          <a:effectLst/>
                          <a:latin typeface="+mn-lt"/>
                          <a:ea typeface="+mn-ea"/>
                          <a:cs typeface="+mn-ea"/>
                          <a:sym typeface="+mn-lt"/>
                        </a:rPr>
                        <a:t>2022/11/1</a:t>
                      </a:r>
                      <a:endParaRPr lang="en-US" altLang="zh-CN"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2022/9/29</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2022/9/1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2022/8/1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2022/8/1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560348">
                <a:tc>
                  <a:txBody>
                    <a:bodyPr/>
                    <a:lstStyle/>
                    <a:p>
                      <a:pPr algn="ctr" fontAlgn="ctr"/>
                      <a:r>
                        <a:rPr lang="zh-CN" altLang="en-US" sz="1200" b="1" i="0" u="none" strike="noStrike" dirty="0">
                          <a:solidFill>
                            <a:schemeClr val="bg1"/>
                          </a:solidFill>
                          <a:effectLst/>
                          <a:latin typeface="+mn-lt"/>
                          <a:ea typeface="+mn-ea"/>
                          <a:cs typeface="+mn-ea"/>
                          <a:sym typeface="+mn-lt"/>
                        </a:rPr>
                        <a:t>黑龙江省促进大数据发展应用条例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重庆市数据条例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河北省数字经济促进条例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新疆维吾尔自治区关键信息基础设施安全保护条例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广州市数字经济促进条例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关于进一步促进和保障城市运行“一网统管”建设的决定</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r>
              <a:tr h="233042">
                <a:tc>
                  <a:txBody>
                    <a:bodyPr/>
                    <a:lstStyle/>
                    <a:p>
                      <a:pPr algn="ctr" fontAlgn="ctr"/>
                      <a:r>
                        <a:rPr lang="en-US" altLang="zh-CN" sz="1200" b="1" i="0" u="none" strike="noStrike">
                          <a:solidFill>
                            <a:schemeClr val="bg1"/>
                          </a:solidFill>
                          <a:effectLst/>
                          <a:latin typeface="+mn-lt"/>
                          <a:ea typeface="+mn-ea"/>
                          <a:cs typeface="+mn-ea"/>
                          <a:sym typeface="+mn-lt"/>
                        </a:rPr>
                        <a:t>2022/7/1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2022/7/1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2022/7/1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2022/6/15</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2022/6/1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2022/5/24</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512694">
                <a:tc>
                  <a:txBody>
                    <a:bodyPr/>
                    <a:lstStyle/>
                    <a:p>
                      <a:pPr algn="ctr" fontAlgn="ctr"/>
                      <a:r>
                        <a:rPr lang="zh-CN" altLang="en-US" sz="1200" b="1" i="0" u="none" strike="noStrike" dirty="0">
                          <a:solidFill>
                            <a:schemeClr val="bg1"/>
                          </a:solidFill>
                          <a:effectLst/>
                          <a:latin typeface="+mn-lt"/>
                          <a:ea typeface="+mn-ea"/>
                          <a:cs typeface="+mn-ea"/>
                          <a:sym typeface="+mn-lt"/>
                        </a:rPr>
                        <a:t>浙江省公共数据条例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福建省大数据发展条例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山东省大数据发展促进</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上海市数据条例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湖南省网络安全和信息化条例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深圳经济特区数据条例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r>
              <a:tr h="233042">
                <a:tc>
                  <a:txBody>
                    <a:bodyPr/>
                    <a:lstStyle/>
                    <a:p>
                      <a:pPr algn="ctr" fontAlgn="ctr"/>
                      <a:r>
                        <a:rPr lang="en-US" altLang="zh-CN" sz="1200" b="1" i="0" u="none" strike="noStrike">
                          <a:solidFill>
                            <a:schemeClr val="bg1"/>
                          </a:solidFill>
                          <a:effectLst/>
                          <a:latin typeface="+mn-lt"/>
                          <a:ea typeface="+mn-ea"/>
                          <a:cs typeface="+mn-ea"/>
                          <a:sym typeface="+mn-lt"/>
                        </a:rPr>
                        <a:t>2022/3/1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2022/2/1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2022/1/1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512694">
                <a:tc>
                  <a:txBody>
                    <a:bodyPr/>
                    <a:lstStyle/>
                    <a:p>
                      <a:pPr algn="ctr" fontAlgn="ctr"/>
                      <a:r>
                        <a:rPr lang="zh-CN" altLang="en-US" sz="1200" b="1" i="0" u="none" strike="noStrike" dirty="0">
                          <a:solidFill>
                            <a:schemeClr val="bg1"/>
                          </a:solidFill>
                          <a:effectLst/>
                          <a:latin typeface="+mn-lt"/>
                          <a:ea typeface="+mn-ea"/>
                          <a:cs typeface="+mn-ea"/>
                          <a:sym typeface="+mn-lt"/>
                        </a:rPr>
                        <a:t>广东省社会信用条例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安徽省大数据发展条例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浙江省数字经济促进条例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吉林省促进大数据发展应用条例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天津市社会信用条例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山西省政务数据管理与</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应用办法</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r>
              <a:tr h="233042">
                <a:tc>
                  <a:txBody>
                    <a:bodyPr/>
                    <a:lstStyle/>
                    <a:p>
                      <a:pPr algn="ctr" fontAlgn="ctr"/>
                      <a:r>
                        <a:rPr lang="en-US" altLang="zh-CN" sz="1200" b="1" i="0" u="none" strike="noStrike">
                          <a:solidFill>
                            <a:schemeClr val="bg1"/>
                          </a:solidFill>
                          <a:effectLst/>
                          <a:latin typeface="+mn-lt"/>
                          <a:ea typeface="+mn-ea"/>
                          <a:cs typeface="+mn-ea"/>
                          <a:sym typeface="+mn-lt"/>
                        </a:rPr>
                        <a:t>2021/6/1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2021/5/1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2021/3/1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2021/1/1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2021/1/1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2021/1/1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r h="512694">
                <a:tc>
                  <a:txBody>
                    <a:bodyPr/>
                    <a:lstStyle/>
                    <a:p>
                      <a:pPr algn="ctr" fontAlgn="ctr"/>
                      <a:r>
                        <a:rPr lang="zh-CN" altLang="en-US" sz="1200" b="1" i="0" u="none" strike="noStrike" dirty="0">
                          <a:solidFill>
                            <a:schemeClr val="bg1"/>
                          </a:solidFill>
                          <a:effectLst/>
                          <a:latin typeface="+mn-lt"/>
                          <a:ea typeface="+mn-ea"/>
                          <a:cs typeface="+mn-ea"/>
                          <a:sym typeface="+mn-lt"/>
                        </a:rPr>
                        <a:t>沈阳市政务数据资源共享开放条例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山西省大数据发展应用促进条例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河南省社会信用条例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海南省大数据开发应用</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贵州省大数据安全保障</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32889C"/>
                    </a:solidFill>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zh-CN" altLang="en-US" sz="1200" b="1" i="0" u="none" strike="noStrike" dirty="0">
                          <a:solidFill>
                            <a:schemeClr val="bg1"/>
                          </a:solidFill>
                          <a:effectLst/>
                          <a:latin typeface="+mn-lt"/>
                          <a:ea typeface="+mn-ea"/>
                          <a:cs typeface="+mn-ea"/>
                          <a:sym typeface="+mn-lt"/>
                        </a:rPr>
                        <a:t>天津市促进大数据发展</a:t>
                      </a:r>
                      <a:endParaRPr lang="en-US" altLang="zh-CN" sz="1200" b="1" i="0" u="none" strike="noStrike" dirty="0">
                        <a:solidFill>
                          <a:schemeClr val="bg1"/>
                        </a:solidFill>
                        <a:effectLst/>
                        <a:latin typeface="+mn-lt"/>
                        <a:ea typeface="+mn-ea"/>
                        <a:cs typeface="+mn-ea"/>
                        <a:sym typeface="+mn-lt"/>
                      </a:endParaRPr>
                    </a:p>
                    <a:p>
                      <a:pPr algn="ctr" fontAlgn="ctr"/>
                      <a:r>
                        <a:rPr lang="zh-CN" altLang="en-US" sz="1200" b="1" i="0" u="none" strike="noStrike" dirty="0">
                          <a:solidFill>
                            <a:schemeClr val="bg1"/>
                          </a:solidFill>
                          <a:effectLst/>
                          <a:latin typeface="+mn-lt"/>
                          <a:ea typeface="+mn-ea"/>
                          <a:cs typeface="+mn-ea"/>
                          <a:sym typeface="+mn-lt"/>
                        </a:rPr>
                        <a:t>应用条例</a:t>
                      </a:r>
                      <a:endParaRPr lang="zh-CN" altLang="en-US"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solidFill>
                      <a:srgbClr val="00BCBD"/>
                    </a:solidFill>
                  </a:tcPr>
                </a:tc>
              </a:tr>
              <a:tr h="233042">
                <a:tc>
                  <a:txBody>
                    <a:bodyPr/>
                    <a:lstStyle/>
                    <a:p>
                      <a:pPr algn="ctr" fontAlgn="ctr"/>
                      <a:r>
                        <a:rPr lang="en-US" altLang="zh-CN" sz="1200" b="1" i="0" u="none" strike="noStrike">
                          <a:solidFill>
                            <a:schemeClr val="bg1"/>
                          </a:solidFill>
                          <a:effectLst/>
                          <a:latin typeface="+mn-lt"/>
                          <a:ea typeface="+mn-ea"/>
                          <a:cs typeface="+mn-ea"/>
                          <a:sym typeface="+mn-lt"/>
                        </a:rPr>
                        <a:t>2020/10/1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2020/7/1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2020/5/1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2019/11/1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a:solidFill>
                            <a:schemeClr val="bg1"/>
                          </a:solidFill>
                          <a:effectLst/>
                          <a:latin typeface="+mn-lt"/>
                          <a:ea typeface="+mn-ea"/>
                          <a:cs typeface="+mn-ea"/>
                          <a:sym typeface="+mn-lt"/>
                        </a:rPr>
                        <a:t>2019/10/1</a:t>
                      </a:r>
                      <a:endParaRPr lang="en-US" altLang="zh-CN"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endParaRPr lang="zh-CN" altLang="en-US" sz="1200" b="1" i="0" u="none" strike="noStrike">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c>
                  <a:txBody>
                    <a:bodyPr/>
                    <a:lstStyle/>
                    <a:p>
                      <a:pPr algn="ctr" fontAlgn="ctr"/>
                      <a:r>
                        <a:rPr lang="en-US" altLang="zh-CN" sz="1200" b="1" i="0" u="none" strike="noStrike" dirty="0">
                          <a:solidFill>
                            <a:schemeClr val="bg1"/>
                          </a:solidFill>
                          <a:effectLst/>
                          <a:latin typeface="+mn-lt"/>
                          <a:ea typeface="+mn-ea"/>
                          <a:cs typeface="+mn-ea"/>
                          <a:sym typeface="+mn-lt"/>
                        </a:rPr>
                        <a:t>2019/1/1</a:t>
                      </a:r>
                      <a:endParaRPr lang="en-US" altLang="zh-CN" sz="1200" b="1" i="0" u="none" strike="noStrike" dirty="0">
                        <a:solidFill>
                          <a:schemeClr val="bg1"/>
                        </a:solidFill>
                        <a:effectLst/>
                        <a:latin typeface="+mn-lt"/>
                        <a:ea typeface="+mn-ea"/>
                        <a:cs typeface="+mn-ea"/>
                        <a:sym typeface="+mn-lt"/>
                      </a:endParaRPr>
                    </a:p>
                  </a:txBody>
                  <a:tcPr marL="6350" marR="6350" marT="6350" marB="0" anchor="ctr">
                    <a:lnL>
                      <a:noFill/>
                    </a:lnL>
                    <a:lnR>
                      <a:noFill/>
                    </a:lnR>
                    <a:lnT>
                      <a:noFill/>
                    </a:lnT>
                    <a:lnB>
                      <a:noFill/>
                    </a:lnB>
                  </a:tcPr>
                </a:tc>
              </a:tr>
            </a:tbl>
          </a:graphicData>
        </a:graphic>
      </p:graphicFrame>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数据安全相关基础规标陆续出台</a:t>
            </a:r>
            <a:r>
              <a:rPr lang="en-US" altLang="zh-CN" dirty="0">
                <a:latin typeface="+mn-lt"/>
                <a:ea typeface="+mn-ea"/>
                <a:cs typeface="+mn-ea"/>
                <a:sym typeface="+mn-lt"/>
              </a:rPr>
              <a:t>——</a:t>
            </a:r>
            <a:r>
              <a:rPr lang="zh-CN" altLang="en-US" dirty="0">
                <a:latin typeface="+mn-lt"/>
                <a:ea typeface="+mn-ea"/>
                <a:cs typeface="+mn-ea"/>
                <a:sym typeface="+mn-lt"/>
              </a:rPr>
              <a:t>地方规章</a:t>
            </a:r>
            <a:endParaRPr lang="zh-CN" altLang="en-US" dirty="0"/>
          </a:p>
        </p:txBody>
      </p:sp>
      <p:graphicFrame>
        <p:nvGraphicFramePr>
          <p:cNvPr id="6" name="表格 5"/>
          <p:cNvGraphicFramePr>
            <a:graphicFrameLocks noGrp="1"/>
          </p:cNvGraphicFramePr>
          <p:nvPr>
            <p:custDataLst>
              <p:tags r:id="rId1"/>
            </p:custDataLst>
          </p:nvPr>
        </p:nvGraphicFramePr>
        <p:xfrm>
          <a:off x="302588" y="1260403"/>
          <a:ext cx="11489533" cy="4793056"/>
        </p:xfrm>
        <a:graphic>
          <a:graphicData uri="http://schemas.openxmlformats.org/drawingml/2006/table">
            <a:tbl>
              <a:tblPr/>
              <a:tblGrid>
                <a:gridCol w="1537429"/>
                <a:gridCol w="123543"/>
                <a:gridCol w="1537429"/>
                <a:gridCol w="123543"/>
                <a:gridCol w="1537429"/>
                <a:gridCol w="123543"/>
                <a:gridCol w="1537429"/>
                <a:gridCol w="123543"/>
                <a:gridCol w="1537429"/>
                <a:gridCol w="123543"/>
                <a:gridCol w="1537429"/>
                <a:gridCol w="109815"/>
                <a:gridCol w="1537429"/>
              </a:tblGrid>
              <a:tr h="548588">
                <a:tc>
                  <a:txBody>
                    <a:bodyPr/>
                    <a:lstStyle/>
                    <a:p>
                      <a:pPr algn="ctr" fontAlgn="ctr"/>
                      <a:r>
                        <a:rPr lang="zh-CN" altLang="en-US" sz="1100" b="1" i="0" u="none" strike="noStrike" dirty="0">
                          <a:solidFill>
                            <a:schemeClr val="bg1"/>
                          </a:solidFill>
                          <a:effectLst/>
                          <a:latin typeface="+mn-lt"/>
                          <a:ea typeface="+mn-ea"/>
                          <a:cs typeface="+mn-ea"/>
                          <a:sym typeface="+mn-lt"/>
                        </a:rPr>
                        <a:t>黑龙江省政务信息化项目建设管理办法（试行）</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山西省政务数据安全管理办法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河南省加强数字政府建设实施方案</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江苏省数字政府建设</a:t>
                      </a:r>
                      <a:r>
                        <a:rPr lang="en-US" altLang="zh-CN" sz="1100" b="1" i="0" u="none" strike="noStrike">
                          <a:solidFill>
                            <a:schemeClr val="bg1"/>
                          </a:solidFill>
                          <a:effectLst/>
                          <a:latin typeface="+mn-lt"/>
                          <a:ea typeface="+mn-ea"/>
                          <a:cs typeface="+mn-ea"/>
                          <a:sym typeface="+mn-lt"/>
                        </a:rPr>
                        <a:t>2023</a:t>
                      </a:r>
                      <a:r>
                        <a:rPr lang="zh-CN" altLang="en-US" sz="1100" b="1" i="0" u="none" strike="noStrike">
                          <a:solidFill>
                            <a:schemeClr val="bg1"/>
                          </a:solidFill>
                          <a:effectLst/>
                          <a:latin typeface="+mn-lt"/>
                          <a:ea typeface="+mn-ea"/>
                          <a:cs typeface="+mn-ea"/>
                          <a:sym typeface="+mn-lt"/>
                        </a:rPr>
                        <a:t>年工作要点</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全区一体化政务大数据体系建设工作方案</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江西省</a:t>
                      </a:r>
                      <a:r>
                        <a:rPr lang="en-US" altLang="zh-CN" sz="1100" b="1" i="0" u="none" strike="noStrike">
                          <a:solidFill>
                            <a:schemeClr val="bg1"/>
                          </a:solidFill>
                          <a:effectLst/>
                          <a:latin typeface="+mn-lt"/>
                          <a:ea typeface="+mn-ea"/>
                          <a:cs typeface="+mn-ea"/>
                          <a:sym typeface="+mn-lt"/>
                        </a:rPr>
                        <a:t>2023</a:t>
                      </a:r>
                      <a:r>
                        <a:rPr lang="zh-CN" altLang="en-US" sz="1100" b="1" i="0" u="none" strike="noStrike">
                          <a:solidFill>
                            <a:schemeClr val="bg1"/>
                          </a:solidFill>
                          <a:effectLst/>
                          <a:latin typeface="+mn-lt"/>
                          <a:ea typeface="+mn-ea"/>
                          <a:cs typeface="+mn-ea"/>
                          <a:sym typeface="+mn-lt"/>
                        </a:rPr>
                        <a:t>年数字政府建设工作要点</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郑州市政务数据安全管理实施细则</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r>
              <a:tr h="192910">
                <a:tc>
                  <a:txBody>
                    <a:bodyPr/>
                    <a:lstStyle/>
                    <a:p>
                      <a:pPr algn="ctr" fontAlgn="b"/>
                      <a:r>
                        <a:rPr lang="en-US" altLang="zh-CN" sz="1100" b="1" i="0" u="none" strike="noStrike">
                          <a:solidFill>
                            <a:schemeClr val="bg1"/>
                          </a:solidFill>
                          <a:effectLst/>
                          <a:latin typeface="+mn-lt"/>
                          <a:ea typeface="+mn-ea"/>
                          <a:cs typeface="+mn-ea"/>
                          <a:sym typeface="+mn-lt"/>
                        </a:rPr>
                        <a:t>2023/7/26</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2023/5/25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2023/5/9</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2023/4/27</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2023/4/14</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2023/4/13</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2023/3/2</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r>
              <a:tr h="720622">
                <a:tc>
                  <a:txBody>
                    <a:bodyPr/>
                    <a:lstStyle/>
                    <a:p>
                      <a:pPr algn="ctr" fontAlgn="ctr"/>
                      <a:r>
                        <a:rPr lang="zh-CN" altLang="en-US" sz="1100" b="1" i="0" u="none" strike="noStrike" dirty="0">
                          <a:solidFill>
                            <a:schemeClr val="bg1"/>
                          </a:solidFill>
                          <a:effectLst/>
                          <a:latin typeface="+mn-lt"/>
                          <a:ea typeface="+mn-ea"/>
                          <a:cs typeface="+mn-ea"/>
                          <a:sym typeface="+mn-lt"/>
                        </a:rPr>
                        <a:t>深圳市数据交易管理暂行办法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江西省人民政府办公厅关于印发全省一体化政务大数据体系建设工作方案的通知</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山东省数字政府建设实施方案</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河北省一体化政务大数据体系建设若干措施</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杭州市深化数字政府建设实施方案</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河北省政务数据共享应用管理办法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新疆维吾尔自治区网络安全管理行政处罚（征求意见稿）</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r>
              <a:tr h="192910">
                <a:tc>
                  <a:txBody>
                    <a:bodyPr/>
                    <a:lstStyle/>
                    <a:p>
                      <a:pPr algn="ctr" fontAlgn="b"/>
                      <a:r>
                        <a:rPr lang="en-US" altLang="zh-CN" sz="1100" b="1" i="0" u="none" strike="noStrike">
                          <a:solidFill>
                            <a:schemeClr val="bg1"/>
                          </a:solidFill>
                          <a:effectLst/>
                          <a:latin typeface="+mn-lt"/>
                          <a:ea typeface="+mn-ea"/>
                          <a:cs typeface="+mn-ea"/>
                          <a:sym typeface="+mn-lt"/>
                        </a:rPr>
                        <a:t>2023/2/21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2023/2/9</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2023/2/3</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2023/2/1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2022/11/1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2022/10/25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2022/9/25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r>
              <a:tr h="548588">
                <a:tc>
                  <a:txBody>
                    <a:bodyPr/>
                    <a:lstStyle/>
                    <a:p>
                      <a:pPr algn="ctr" fontAlgn="ctr"/>
                      <a:r>
                        <a:rPr lang="zh-CN" altLang="en-US" sz="1100" b="1" i="0" u="none" strike="noStrike" dirty="0">
                          <a:solidFill>
                            <a:schemeClr val="bg1"/>
                          </a:solidFill>
                          <a:effectLst/>
                          <a:latin typeface="+mn-lt"/>
                          <a:ea typeface="+mn-ea"/>
                          <a:cs typeface="+mn-ea"/>
                          <a:sym typeface="+mn-lt"/>
                        </a:rPr>
                        <a:t>海南省政府数字化转型总体方案</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西安市政务数据开放管理办法（征求意见稿）</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深圳市数字政府和智慧城市“十四五”发展规划</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上海市政务云管理暂行办法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河南省政务数据安全管理暂行办法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甘肃省数字政府建设总体规划（</a:t>
                      </a:r>
                      <a:r>
                        <a:rPr lang="en-US" altLang="zh-CN" sz="1100" b="1" i="0" u="none" strike="noStrike">
                          <a:solidFill>
                            <a:schemeClr val="bg1"/>
                          </a:solidFill>
                          <a:effectLst/>
                          <a:latin typeface="+mn-lt"/>
                          <a:ea typeface="+mn-ea"/>
                          <a:cs typeface="+mn-ea"/>
                          <a:sym typeface="+mn-lt"/>
                        </a:rPr>
                        <a:t>2021—2025</a:t>
                      </a:r>
                      <a:r>
                        <a:rPr lang="zh-CN" altLang="en-US" sz="1100" b="1" i="0" u="none" strike="noStrike">
                          <a:solidFill>
                            <a:schemeClr val="bg1"/>
                          </a:solidFill>
                          <a:effectLst/>
                          <a:latin typeface="+mn-lt"/>
                          <a:ea typeface="+mn-ea"/>
                          <a:cs typeface="+mn-ea"/>
                          <a:sym typeface="+mn-lt"/>
                        </a:rPr>
                        <a:t>）</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江苏省公共数据管理办法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r>
              <a:tr h="192910">
                <a:tc>
                  <a:txBody>
                    <a:bodyPr/>
                    <a:lstStyle/>
                    <a:p>
                      <a:pPr algn="ctr" fontAlgn="b"/>
                      <a:r>
                        <a:rPr lang="en-US" altLang="zh-CN" sz="1100" b="1" i="0" u="none" strike="noStrike">
                          <a:solidFill>
                            <a:schemeClr val="bg1"/>
                          </a:solidFill>
                          <a:effectLst/>
                          <a:latin typeface="+mn-lt"/>
                          <a:ea typeface="+mn-ea"/>
                          <a:cs typeface="+mn-ea"/>
                          <a:sym typeface="+mn-lt"/>
                        </a:rPr>
                        <a:t>2022/7/15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2022/6/25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2022/5/24</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2022/5/1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2022/4/21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2021/12/22</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2021/12/18</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r>
              <a:tr h="720622">
                <a:tc>
                  <a:txBody>
                    <a:bodyPr/>
                    <a:lstStyle/>
                    <a:p>
                      <a:pPr algn="ctr" fontAlgn="ctr"/>
                      <a:r>
                        <a:rPr lang="zh-CN" altLang="en-US" sz="1100" b="1" i="0" u="none" strike="noStrike" dirty="0">
                          <a:solidFill>
                            <a:schemeClr val="bg1"/>
                          </a:solidFill>
                          <a:effectLst/>
                          <a:latin typeface="+mn-lt"/>
                          <a:ea typeface="+mn-ea"/>
                          <a:cs typeface="+mn-ea"/>
                          <a:sym typeface="+mn-lt"/>
                        </a:rPr>
                        <a:t>吉林省文化和旅游厅关于建立健全政务数据共享协调机制加快推进数据有序共享的实施意见</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广东省公共数据管理办法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内蒙古自治区政务数据资源管理办法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上海市普陀区公共数据安全管理暂行办法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云南省政务数据共享开放管理暂行办法（征求意见稿）</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广东省人民政府办公厅关于印发广东省数字政府改革建设</a:t>
                      </a:r>
                      <a:r>
                        <a:rPr lang="en-US" altLang="zh-CN" sz="1100" b="1" i="0" u="none" strike="noStrike">
                          <a:solidFill>
                            <a:schemeClr val="bg1"/>
                          </a:solidFill>
                          <a:effectLst/>
                          <a:latin typeface="+mn-lt"/>
                          <a:ea typeface="+mn-ea"/>
                          <a:cs typeface="+mn-ea"/>
                          <a:sym typeface="+mn-lt"/>
                        </a:rPr>
                        <a:t>2021</a:t>
                      </a:r>
                      <a:r>
                        <a:rPr lang="zh-CN" altLang="en-US" sz="1100" b="1" i="0" u="none" strike="noStrike">
                          <a:solidFill>
                            <a:schemeClr val="bg1"/>
                          </a:solidFill>
                          <a:effectLst/>
                          <a:latin typeface="+mn-lt"/>
                          <a:ea typeface="+mn-ea"/>
                          <a:cs typeface="+mn-ea"/>
                          <a:sym typeface="+mn-lt"/>
                        </a:rPr>
                        <a:t>年工作要点的通知</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湖北省政务数据资源应用与管理办法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r>
              <a:tr h="192910">
                <a:tc>
                  <a:txBody>
                    <a:bodyPr/>
                    <a:lstStyle/>
                    <a:p>
                      <a:pPr algn="ctr" fontAlgn="b"/>
                      <a:r>
                        <a:rPr lang="en-US" altLang="zh-CN" sz="1100" b="1" i="0" u="none" strike="noStrike">
                          <a:solidFill>
                            <a:schemeClr val="bg1"/>
                          </a:solidFill>
                          <a:effectLst/>
                          <a:latin typeface="+mn-lt"/>
                          <a:ea typeface="+mn-ea"/>
                          <a:cs typeface="+mn-ea"/>
                          <a:sym typeface="+mn-lt"/>
                        </a:rPr>
                        <a:t>2021/11/12</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2021/10/25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2021/9/11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2021/8/24</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2021/5/18</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2021/4/21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2021/4/1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r>
              <a:tr h="548588">
                <a:tc>
                  <a:txBody>
                    <a:bodyPr/>
                    <a:lstStyle/>
                    <a:p>
                      <a:pPr algn="ctr" fontAlgn="ctr"/>
                      <a:r>
                        <a:rPr lang="zh-CN" altLang="en-US" sz="1100" b="1" i="0" u="none" strike="noStrike" dirty="0">
                          <a:solidFill>
                            <a:schemeClr val="bg1"/>
                          </a:solidFill>
                          <a:effectLst/>
                          <a:latin typeface="+mn-lt"/>
                          <a:ea typeface="+mn-ea"/>
                          <a:cs typeface="+mn-ea"/>
                          <a:sym typeface="+mn-lt"/>
                        </a:rPr>
                        <a:t>安徽省政务数据资源管理办法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宁波市公共数据安全管理暂行规定</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贵州省政府数据共享开放条例</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湖南省政务信息资源共享管理办法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山西省政务数据管理与应用办法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郑州市政务数据安全管理暂行办法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江西省政务信息化项目建设管理办法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r>
              <a:tr h="192910">
                <a:tc>
                  <a:txBody>
                    <a:bodyPr/>
                    <a:lstStyle/>
                    <a:p>
                      <a:pPr algn="ctr" fontAlgn="b"/>
                      <a:r>
                        <a:rPr lang="en-US" altLang="zh-CN" sz="1100" b="1" i="0" u="none" strike="noStrike">
                          <a:solidFill>
                            <a:schemeClr val="bg1"/>
                          </a:solidFill>
                          <a:effectLst/>
                          <a:latin typeface="+mn-lt"/>
                          <a:ea typeface="+mn-ea"/>
                          <a:cs typeface="+mn-ea"/>
                          <a:sym typeface="+mn-lt"/>
                        </a:rPr>
                        <a:t>2021/3/1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2020/12/1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2020/12/1</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2020/11/28</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2020/11/27</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2020/11/25</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2020/10/29</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r>
              <a:tr h="548588">
                <a:tc>
                  <a:txBody>
                    <a:bodyPr/>
                    <a:lstStyle/>
                    <a:p>
                      <a:pPr algn="ctr" fontAlgn="ctr"/>
                      <a:r>
                        <a:rPr lang="zh-CN" altLang="en-US" sz="1100" b="1" i="0" u="none" strike="noStrike" dirty="0">
                          <a:solidFill>
                            <a:schemeClr val="bg1"/>
                          </a:solidFill>
                          <a:effectLst/>
                          <a:latin typeface="+mn-lt"/>
                          <a:ea typeface="+mn-ea"/>
                          <a:cs typeface="+mn-ea"/>
                          <a:sym typeface="+mn-lt"/>
                        </a:rPr>
                        <a:t>北京市政务数据开放服务指南 </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东莞市政务数据资源共享管理办法（试行）</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广西政务数据安全管理办法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湖南省电子政务外网安全管理暂行办法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dirty="0">
                          <a:solidFill>
                            <a:schemeClr val="bg1"/>
                          </a:solidFill>
                          <a:effectLst/>
                          <a:latin typeface="+mn-lt"/>
                          <a:ea typeface="+mn-ea"/>
                          <a:cs typeface="+mn-ea"/>
                          <a:sym typeface="+mn-lt"/>
                        </a:rPr>
                        <a:t>天津市公共数据资源开放管理暂行办法</a:t>
                      </a:r>
                      <a:endParaRPr lang="zh-CN" altLang="en-US"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zh-CN" altLang="en-US" sz="1100" b="1" i="0" u="none" strike="noStrike">
                          <a:solidFill>
                            <a:schemeClr val="bg1"/>
                          </a:solidFill>
                          <a:effectLst/>
                          <a:latin typeface="+mn-lt"/>
                          <a:ea typeface="+mn-ea"/>
                          <a:cs typeface="+mn-ea"/>
                          <a:sym typeface="+mn-lt"/>
                        </a:rPr>
                        <a:t>浙江省公共数据开放与安全管理暂行办法</a:t>
                      </a: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0B050"/>
                    </a:solidFill>
                  </a:tcPr>
                </a:tc>
                <a:tc>
                  <a:txBody>
                    <a:bodyPr/>
                    <a:lstStyle/>
                    <a:p>
                      <a:pPr algn="ctr" fontAlgn="ctr"/>
                      <a:endParaRPr lang="zh-CN" altLang="en-US" sz="1100" b="1" i="0" u="none" strike="noStrike">
                        <a:solidFill>
                          <a:schemeClr val="bg1"/>
                        </a:solidFill>
                        <a:effectLst/>
                        <a:latin typeface="+mn-lt"/>
                        <a:ea typeface="+mn-ea"/>
                        <a:cs typeface="+mn-ea"/>
                        <a:sym typeface="+mn-lt"/>
                      </a:endParaRPr>
                    </a:p>
                  </a:txBody>
                  <a:tcPr marL="5657" marR="5657" marT="5657" marB="0" anchor="ctr">
                    <a:lnL>
                      <a:noFill/>
                    </a:lnL>
                    <a:lnR>
                      <a:noFill/>
                    </a:lnR>
                    <a:lnT>
                      <a:noFill/>
                    </a:lnT>
                    <a:lnB>
                      <a:noFill/>
                    </a:lnB>
                  </a:tcPr>
                </a:tc>
                <a:tc>
                  <a:txBody>
                    <a:bodyPr/>
                    <a:lstStyle/>
                    <a:p>
                      <a:pPr algn="ctr" fontAlgn="ctr"/>
                      <a:r>
                        <a:rPr lang="en-US" altLang="zh-CN" sz="1100" b="1" i="0" u="none" strike="noStrike" dirty="0">
                          <a:solidFill>
                            <a:schemeClr val="bg1"/>
                          </a:solidFill>
                          <a:effectLst/>
                          <a:latin typeface="+mn-lt"/>
                          <a:ea typeface="+mn-ea"/>
                          <a:cs typeface="+mn-ea"/>
                          <a:sym typeface="+mn-lt"/>
                        </a:rPr>
                        <a:t>……</a:t>
                      </a:r>
                      <a:endParaRPr lang="en-US" altLang="zh-CN" sz="1100" b="1" i="0" u="none" strike="noStrike" dirty="0">
                        <a:solidFill>
                          <a:schemeClr val="bg1"/>
                        </a:solidFill>
                        <a:effectLst/>
                        <a:latin typeface="+mn-lt"/>
                        <a:ea typeface="+mn-ea"/>
                        <a:cs typeface="+mn-ea"/>
                        <a:sym typeface="+mn-lt"/>
                      </a:endParaRPr>
                    </a:p>
                  </a:txBody>
                  <a:tcPr marL="5657" marR="5657" marT="5657" marB="0" anchor="ctr">
                    <a:lnL>
                      <a:noFill/>
                    </a:lnL>
                    <a:lnR>
                      <a:noFill/>
                    </a:lnR>
                    <a:lnT>
                      <a:noFill/>
                    </a:lnT>
                    <a:lnB>
                      <a:noFill/>
                    </a:lnB>
                    <a:solidFill>
                      <a:srgbClr val="0F783C"/>
                    </a:solidFill>
                  </a:tcPr>
                </a:tc>
              </a:tr>
              <a:tr h="192910">
                <a:tc>
                  <a:txBody>
                    <a:bodyPr/>
                    <a:lstStyle/>
                    <a:p>
                      <a:pPr algn="ctr" fontAlgn="b"/>
                      <a:r>
                        <a:rPr lang="en-US" altLang="zh-CN" sz="1100" b="1" i="0" u="none" strike="noStrike">
                          <a:solidFill>
                            <a:schemeClr val="bg1"/>
                          </a:solidFill>
                          <a:effectLst/>
                          <a:latin typeface="+mn-lt"/>
                          <a:ea typeface="+mn-ea"/>
                          <a:cs typeface="+mn-ea"/>
                          <a:sym typeface="+mn-lt"/>
                        </a:rPr>
                        <a:t>2020/9/16</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2020/8/24</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2020/8/19</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2020/8/18</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2020/7/22</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r>
                        <a:rPr lang="en-US" altLang="zh-CN" sz="1100" b="1" i="0" u="none" strike="noStrike">
                          <a:solidFill>
                            <a:schemeClr val="bg1"/>
                          </a:solidFill>
                          <a:effectLst/>
                          <a:latin typeface="+mn-lt"/>
                          <a:ea typeface="+mn-ea"/>
                          <a:cs typeface="+mn-ea"/>
                          <a:sym typeface="+mn-lt"/>
                        </a:rPr>
                        <a:t>2020/6/12</a:t>
                      </a:r>
                      <a:endParaRPr lang="en-US" altLang="zh-CN"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a:solidFill>
                          <a:schemeClr val="bg1"/>
                        </a:solidFill>
                        <a:effectLst/>
                        <a:latin typeface="+mn-lt"/>
                        <a:ea typeface="+mn-ea"/>
                        <a:cs typeface="+mn-ea"/>
                        <a:sym typeface="+mn-lt"/>
                      </a:endParaRPr>
                    </a:p>
                  </a:txBody>
                  <a:tcPr marL="5657" marR="5657" marT="5657" marB="0" anchor="b">
                    <a:lnL>
                      <a:noFill/>
                    </a:lnL>
                    <a:lnR>
                      <a:noFill/>
                    </a:lnR>
                    <a:lnT>
                      <a:noFill/>
                    </a:lnT>
                    <a:lnB>
                      <a:noFill/>
                    </a:lnB>
                  </a:tcPr>
                </a:tc>
                <a:tc>
                  <a:txBody>
                    <a:bodyPr/>
                    <a:lstStyle/>
                    <a:p>
                      <a:pPr algn="ctr" fontAlgn="b"/>
                      <a:endParaRPr lang="zh-CN" altLang="en-US" sz="1100" b="1" i="0" u="none" strike="noStrike" dirty="0">
                        <a:solidFill>
                          <a:schemeClr val="bg1"/>
                        </a:solidFill>
                        <a:effectLst/>
                        <a:latin typeface="+mn-lt"/>
                        <a:ea typeface="+mn-ea"/>
                        <a:cs typeface="+mn-ea"/>
                        <a:sym typeface="+mn-lt"/>
                      </a:endParaRPr>
                    </a:p>
                  </a:txBody>
                  <a:tcPr marL="5657" marR="5657" marT="5657" marB="0" anchor="b">
                    <a:lnL>
                      <a:noFill/>
                    </a:lnL>
                    <a:lnR>
                      <a:noFill/>
                    </a:lnR>
                    <a:lnT>
                      <a:noFill/>
                    </a:lnT>
                    <a:lnB>
                      <a:noFill/>
                    </a:lnB>
                  </a:tcPr>
                </a:tc>
              </a:tr>
            </a:tbl>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custDataLst>
              <p:tags r:id="rId1"/>
            </p:custDataLst>
          </p:nvPr>
        </p:nvSpPr>
        <p:spPr>
          <a:xfrm>
            <a:off x="6744557" y="1186537"/>
            <a:ext cx="4730661" cy="4484926"/>
          </a:xfrm>
          <a:prstGeom prst="rect">
            <a:avLst/>
          </a:prstGeom>
          <a:solidFill>
            <a:srgbClr val="24B9CB">
              <a:alpha val="23347"/>
            </a:srgbClr>
          </a:solidFill>
          <a:ln>
            <a:solidFill>
              <a:srgbClr val="5FFF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bg1"/>
              </a:solidFill>
              <a:cs typeface="思源黑体 CN Normal" panose="020B0400000000000000" pitchFamily="34" charset="-122"/>
            </a:endParaRPr>
          </a:p>
        </p:txBody>
      </p:sp>
      <p:sp>
        <p:nvSpPr>
          <p:cNvPr id="19" name="矩形 18"/>
          <p:cNvSpPr/>
          <p:nvPr>
            <p:custDataLst>
              <p:tags r:id="rId2"/>
            </p:custDataLst>
          </p:nvPr>
        </p:nvSpPr>
        <p:spPr>
          <a:xfrm>
            <a:off x="708585" y="1186537"/>
            <a:ext cx="5520728" cy="4484926"/>
          </a:xfrm>
          <a:prstGeom prst="rect">
            <a:avLst/>
          </a:prstGeom>
          <a:solidFill>
            <a:srgbClr val="24B9CB">
              <a:alpha val="23347"/>
            </a:srgbClr>
          </a:solidFill>
          <a:ln>
            <a:solidFill>
              <a:srgbClr val="5FFF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bg1"/>
              </a:solidFill>
              <a:cs typeface="思源黑体 CN Normal" panose="020B0400000000000000" pitchFamily="34" charset="-122"/>
            </a:endParaRPr>
          </a:p>
        </p:txBody>
      </p:sp>
      <p:sp>
        <p:nvSpPr>
          <p:cNvPr id="23" name="ïṣlîďe"/>
          <p:cNvSpPr/>
          <p:nvPr>
            <p:custDataLst>
              <p:tags r:id="rId3"/>
            </p:custDataLst>
          </p:nvPr>
        </p:nvSpPr>
        <p:spPr>
          <a:xfrm>
            <a:off x="955599" y="1648513"/>
            <a:ext cx="542925" cy="558800"/>
          </a:xfrm>
          <a:prstGeom prst="roundRect">
            <a:avLst/>
          </a:prstGeom>
          <a:solidFill>
            <a:srgbClr val="002060">
              <a:alpha val="60000"/>
            </a:srgbClr>
          </a:solidFill>
          <a:ln w="12700" cmpd="sng">
            <a:solidFill>
              <a:srgbClr val="FFC70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2" name="文本框 1"/>
          <p:cNvSpPr txBox="1"/>
          <p:nvPr>
            <p:custDataLst>
              <p:tags r:id="rId4"/>
            </p:custDataLst>
          </p:nvPr>
        </p:nvSpPr>
        <p:spPr>
          <a:xfrm>
            <a:off x="708584" y="1745033"/>
            <a:ext cx="1049020" cy="338455"/>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交通</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3" name="标题 2"/>
          <p:cNvSpPr>
            <a:spLocks noGrp="1"/>
          </p:cNvSpPr>
          <p:nvPr>
            <p:ph type="title"/>
          </p:nvPr>
        </p:nvSpPr>
        <p:spPr/>
        <p:txBody>
          <a:bodyPr/>
          <a:lstStyle/>
          <a:p>
            <a:r>
              <a:rPr lang="zh-CN" altLang="en-US" dirty="0">
                <a:sym typeface="+mn-ea"/>
              </a:rPr>
              <a:t>数据安全相关基础规标陆续出台</a:t>
            </a:r>
            <a:r>
              <a:rPr lang="en-US" altLang="zh-CN" dirty="0">
                <a:sym typeface="+mn-ea"/>
              </a:rPr>
              <a:t>——</a:t>
            </a:r>
            <a:r>
              <a:rPr lang="zh-CN" altLang="en-US" dirty="0">
                <a:sym typeface="+mn-ea"/>
              </a:rPr>
              <a:t>行业维度</a:t>
            </a:r>
            <a:endParaRPr lang="zh-CN" altLang="en-US" dirty="0">
              <a:sym typeface="+mn-ea"/>
            </a:endParaRPr>
          </a:p>
        </p:txBody>
      </p:sp>
      <p:sp>
        <p:nvSpPr>
          <p:cNvPr id="41" name="文本框 40"/>
          <p:cNvSpPr txBox="1"/>
          <p:nvPr>
            <p:custDataLst>
              <p:tags r:id="rId5"/>
            </p:custDataLst>
          </p:nvPr>
        </p:nvSpPr>
        <p:spPr>
          <a:xfrm>
            <a:off x="1535079" y="1540264"/>
            <a:ext cx="3840480" cy="829945"/>
          </a:xfrm>
          <a:prstGeom prst="rect">
            <a:avLst/>
          </a:prstGeom>
          <a:noFill/>
        </p:spPr>
        <p:txBody>
          <a:bodyPr wrap="none" rtlCol="0">
            <a:spAutoFit/>
          </a:bodyPr>
          <a:lstStyle/>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车联网网络安全和数据安全标准体系建设指南</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rPr>
              <a:t>《公路水路交通运输数据分类分级指南》</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en-US" altLang="zh-CN" sz="1200" dirty="0">
                <a:solidFill>
                  <a:schemeClr val="bg1"/>
                </a:solidFill>
                <a:cs typeface="思源黑体 CN Normal" panose="020B0400000000000000" pitchFamily="34" charset="-122"/>
              </a:rPr>
              <a:t>智慧民航数据治理规范</a:t>
            </a:r>
            <a:r>
              <a:rPr lang="en-US" altLang="zh-CN" sz="1200" dirty="0">
                <a:solidFill>
                  <a:schemeClr val="bg1"/>
                </a:solidFill>
                <a:cs typeface="思源黑体 CN Normal" panose="020B0400000000000000" pitchFamily="34" charset="-122"/>
                <a:sym typeface="+mn-ea"/>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rPr>
              <a:t>《城市轨道交通大数据平台技术规范》（征求意见稿）</a:t>
            </a:r>
            <a:endParaRPr lang="en-US" altLang="zh-CN" sz="1200" dirty="0">
              <a:solidFill>
                <a:schemeClr val="bg1"/>
              </a:solidFill>
              <a:cs typeface="思源黑体 CN Normal" panose="020B0400000000000000" pitchFamily="34" charset="-122"/>
            </a:endParaRPr>
          </a:p>
        </p:txBody>
      </p:sp>
      <p:sp>
        <p:nvSpPr>
          <p:cNvPr id="42" name="文本框 41"/>
          <p:cNvSpPr txBox="1"/>
          <p:nvPr>
            <p:custDataLst>
              <p:tags r:id="rId6"/>
            </p:custDataLst>
          </p:nvPr>
        </p:nvSpPr>
        <p:spPr>
          <a:xfrm>
            <a:off x="1535079" y="2638340"/>
            <a:ext cx="3648075" cy="829945"/>
          </a:xfrm>
          <a:prstGeom prst="rect">
            <a:avLst/>
          </a:prstGeom>
          <a:noFill/>
        </p:spPr>
        <p:txBody>
          <a:bodyPr wrap="none" rtlCol="0">
            <a:spAutoFit/>
          </a:bodyPr>
          <a:lstStyle/>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YD/T 3865-2021  工业互联网数据安全保护要求</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en-US" altLang="zh-CN" sz="1200" dirty="0">
                <a:solidFill>
                  <a:schemeClr val="bg1"/>
                </a:solidFill>
                <a:cs typeface="思源黑体 CN Normal" panose="020B0400000000000000" pitchFamily="34" charset="-122"/>
              </a:rPr>
              <a:t>GB/T 42128-2022  智能制造 工业数据 分类原则</a:t>
            </a:r>
            <a:r>
              <a:rPr lang="en-US" altLang="zh-CN" sz="1200" dirty="0">
                <a:solidFill>
                  <a:schemeClr val="bg1"/>
                </a:solidFill>
                <a:cs typeface="思源黑体 CN Normal" panose="020B0400000000000000" pitchFamily="34" charset="-122"/>
                <a:sym typeface="+mn-ea"/>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工业和信息化领域数据安全管理办法（试行）</a:t>
            </a:r>
            <a:r>
              <a:rPr lang="en-US" altLang="zh-CN" sz="1200" dirty="0">
                <a:solidFill>
                  <a:schemeClr val="bg1"/>
                </a:solidFill>
                <a:cs typeface="思源黑体 CN Normal" panose="020B0400000000000000" pitchFamily="34" charset="-122"/>
              </a:rPr>
              <a:t> 》</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en-US" altLang="zh-CN" sz="1200" dirty="0">
                <a:solidFill>
                  <a:schemeClr val="bg1"/>
                </a:solidFill>
                <a:cs typeface="思源黑体 CN Normal" panose="020B0400000000000000" pitchFamily="34" charset="-122"/>
              </a:rPr>
              <a:t>工业数据分类分级指南（试行）</a:t>
            </a:r>
            <a:r>
              <a:rPr lang="en-US" altLang="zh-CN" sz="1200" dirty="0">
                <a:solidFill>
                  <a:schemeClr val="bg1"/>
                </a:solidFill>
                <a:cs typeface="思源黑体 CN Normal" panose="020B0400000000000000" pitchFamily="34" charset="-122"/>
                <a:sym typeface="+mn-ea"/>
              </a:rPr>
              <a:t> 》</a:t>
            </a:r>
            <a:endParaRPr lang="en-US" altLang="zh-CN" sz="1200" dirty="0">
              <a:solidFill>
                <a:schemeClr val="bg1"/>
              </a:solidFill>
              <a:cs typeface="思源黑体 CN Normal" panose="020B0400000000000000" pitchFamily="34" charset="-122"/>
            </a:endParaRPr>
          </a:p>
        </p:txBody>
      </p:sp>
      <p:sp>
        <p:nvSpPr>
          <p:cNvPr id="8" name="文本框 7"/>
          <p:cNvSpPr txBox="1"/>
          <p:nvPr>
            <p:custDataLst>
              <p:tags r:id="rId7"/>
            </p:custDataLst>
          </p:nvPr>
        </p:nvSpPr>
        <p:spPr>
          <a:xfrm>
            <a:off x="1493169" y="3695769"/>
            <a:ext cx="4651375" cy="460375"/>
          </a:xfrm>
          <a:prstGeom prst="rect">
            <a:avLst/>
          </a:prstGeom>
          <a:noFill/>
        </p:spPr>
        <p:txBody>
          <a:bodyPr wrap="none" rtlCol="0">
            <a:spAutoFit/>
          </a:bodyPr>
          <a:lstStyle/>
          <a:p>
            <a:pPr algn="l"/>
            <a:r>
              <a:rPr lang="en-US" altLang="zh-CN" sz="1200" dirty="0">
                <a:solidFill>
                  <a:schemeClr val="bg1"/>
                </a:solidFill>
                <a:cs typeface="思源黑体 CN Normal" panose="020B0400000000000000" pitchFamily="34" charset="-122"/>
              </a:rPr>
              <a:t>《GB/T 41241-2022  核电厂工业控制系统网络安全管理要求》</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rPr>
              <a:t>《NB/T 11083-2023  风电信息管理数据质量评估及治理技术规范》</a:t>
            </a:r>
            <a:endParaRPr lang="en-US" altLang="zh-CN" sz="1200" dirty="0">
              <a:solidFill>
                <a:schemeClr val="bg1"/>
              </a:solidFill>
              <a:cs typeface="思源黑体 CN Normal" panose="020B0400000000000000" pitchFamily="34" charset="-122"/>
            </a:endParaRPr>
          </a:p>
        </p:txBody>
      </p:sp>
      <p:sp>
        <p:nvSpPr>
          <p:cNvPr id="11" name="文本框 10"/>
          <p:cNvSpPr txBox="1"/>
          <p:nvPr>
            <p:custDataLst>
              <p:tags r:id="rId8"/>
            </p:custDataLst>
          </p:nvPr>
        </p:nvSpPr>
        <p:spPr>
          <a:xfrm>
            <a:off x="1534885" y="4544512"/>
            <a:ext cx="4803140" cy="1014730"/>
          </a:xfrm>
          <a:prstGeom prst="rect">
            <a:avLst/>
          </a:prstGeom>
          <a:noFill/>
        </p:spPr>
        <p:txBody>
          <a:bodyPr wrap="square" rtlCol="0">
            <a:spAutoFit/>
          </a:bodyPr>
          <a:lstStyle/>
          <a:p>
            <a:pPr algn="l">
              <a:buClrTx/>
              <a:buSzTx/>
              <a:buNone/>
            </a:pPr>
            <a:r>
              <a:rPr lang="zh-CN" altLang="en-US"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sym typeface="+mn-ea"/>
              </a:rPr>
              <a:t>教育部机关及直属事业单位教育数据管理办法</a:t>
            </a:r>
            <a:r>
              <a:rPr lang="zh-CN" altLang="en-US" sz="1200" dirty="0">
                <a:solidFill>
                  <a:schemeClr val="bg1"/>
                </a:solidFill>
                <a:cs typeface="思源黑体 CN Normal" panose="020B0400000000000000" pitchFamily="34" charset="-122"/>
              </a:rPr>
              <a:t>》</a:t>
            </a:r>
            <a:endParaRPr lang="zh-CN" altLang="en-US" sz="1200" dirty="0">
              <a:solidFill>
                <a:schemeClr val="bg1"/>
              </a:solidFill>
              <a:cs typeface="思源黑体 CN Normal" panose="020B0400000000000000" pitchFamily="34" charset="-122"/>
            </a:endParaRPr>
          </a:p>
          <a:p>
            <a:pPr algn="l">
              <a:buClrTx/>
              <a:buSzTx/>
              <a:buNone/>
            </a:pPr>
            <a:r>
              <a:rPr lang="zh-CN" altLang="en-US" sz="1200" dirty="0">
                <a:solidFill>
                  <a:schemeClr val="bg1"/>
                </a:solidFill>
                <a:cs typeface="思源黑体 CN Normal" panose="020B0400000000000000" pitchFamily="34" charset="-122"/>
                <a:sym typeface="+mn-lt"/>
              </a:rPr>
              <a:t>《教育部等七部门关于加强教育系统数据安全工作的通知》</a:t>
            </a:r>
            <a:endParaRPr lang="zh-CN" altLang="en-US" sz="1200" dirty="0">
              <a:solidFill>
                <a:schemeClr val="bg1"/>
              </a:solidFill>
              <a:cs typeface="思源黑体 CN Normal" panose="020B0400000000000000" pitchFamily="34" charset="-122"/>
              <a:sym typeface="+mn-lt"/>
            </a:endParaRPr>
          </a:p>
          <a:p>
            <a:pPr algn="l">
              <a:buClrTx/>
              <a:buSzTx/>
              <a:buNone/>
            </a:pPr>
            <a:r>
              <a:rPr lang="zh-CN" altLang="en-US" sz="1200" dirty="0">
                <a:solidFill>
                  <a:schemeClr val="bg1"/>
                </a:solidFill>
                <a:cs typeface="思源黑体 CN Normal" panose="020B0400000000000000" pitchFamily="34" charset="-122"/>
                <a:sym typeface="+mn-lt"/>
              </a:rPr>
              <a:t>《教育系统核心数据和重要数据识别认定工作指南（试行）的通知》</a:t>
            </a:r>
            <a:endParaRPr lang="zh-CN" altLang="en-US" sz="1200" dirty="0">
              <a:solidFill>
                <a:schemeClr val="bg1"/>
              </a:solidFill>
              <a:latin typeface="+mn-lt"/>
              <a:ea typeface="+mn-ea"/>
              <a:cs typeface="思源黑体 CN Normal" panose="020B0400000000000000" pitchFamily="34" charset="-122"/>
              <a:sym typeface="+mn-lt"/>
            </a:endParaRPr>
          </a:p>
          <a:p>
            <a:pPr algn="l">
              <a:buClrTx/>
              <a:buSzTx/>
              <a:buNone/>
            </a:pPr>
            <a:endParaRPr lang="zh-CN" altLang="en-US" sz="1200" dirty="0">
              <a:solidFill>
                <a:schemeClr val="bg1"/>
              </a:solidFill>
              <a:latin typeface="+mn-lt"/>
              <a:ea typeface="+mn-ea"/>
              <a:cs typeface="思源黑体 CN Normal" panose="020B0400000000000000" pitchFamily="34" charset="-122"/>
              <a:sym typeface="+mn-lt"/>
            </a:endParaRPr>
          </a:p>
          <a:p>
            <a:pPr algn="l"/>
            <a:endParaRPr lang="en-US" altLang="zh-CN" sz="1200" dirty="0">
              <a:solidFill>
                <a:schemeClr val="bg1"/>
              </a:solidFill>
              <a:cs typeface="思源黑体 CN Normal" panose="020B0400000000000000" pitchFamily="34" charset="-122"/>
            </a:endParaRPr>
          </a:p>
        </p:txBody>
      </p:sp>
      <p:sp>
        <p:nvSpPr>
          <p:cNvPr id="29" name="文本框 28"/>
          <p:cNvSpPr txBox="1"/>
          <p:nvPr>
            <p:custDataLst>
              <p:tags r:id="rId9"/>
            </p:custDataLst>
          </p:nvPr>
        </p:nvSpPr>
        <p:spPr>
          <a:xfrm>
            <a:off x="7620557" y="1540630"/>
            <a:ext cx="2960370" cy="829945"/>
          </a:xfrm>
          <a:prstGeom prst="rect">
            <a:avLst/>
          </a:prstGeom>
          <a:noFill/>
        </p:spPr>
        <p:txBody>
          <a:bodyPr wrap="none" rtlCol="0">
            <a:spAutoFit/>
          </a:bodyPr>
          <a:lstStyle/>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金融数据安全 数据安全分级指南</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金融数据安全 数据生命周期安全规范</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en-US" altLang="zh-CN" sz="1200" dirty="0">
                <a:solidFill>
                  <a:schemeClr val="bg1"/>
                </a:solidFill>
                <a:cs typeface="思源黑体 CN Normal" panose="020B0400000000000000" pitchFamily="34" charset="-122"/>
              </a:rPr>
              <a:t>证券期货业数据分类分级指引</a:t>
            </a:r>
            <a:r>
              <a:rPr lang="en-US" altLang="zh-CN" sz="1200" dirty="0">
                <a:solidFill>
                  <a:schemeClr val="bg1"/>
                </a:solidFill>
                <a:cs typeface="思源黑体 CN Normal" panose="020B0400000000000000" pitchFamily="34" charset="-122"/>
                <a:sym typeface="+mn-ea"/>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en-US" altLang="zh-CN" sz="1200" dirty="0">
                <a:solidFill>
                  <a:schemeClr val="bg1"/>
                </a:solidFill>
                <a:cs typeface="思源黑体 CN Normal" panose="020B0400000000000000" pitchFamily="34" charset="-122"/>
              </a:rPr>
              <a:t>金融业数据能力建设指引</a:t>
            </a:r>
            <a:r>
              <a:rPr lang="en-US" altLang="zh-CN" sz="1200" dirty="0">
                <a:solidFill>
                  <a:schemeClr val="bg1"/>
                </a:solidFill>
                <a:cs typeface="思源黑体 CN Normal" panose="020B0400000000000000" pitchFamily="34" charset="-122"/>
                <a:sym typeface="+mn-ea"/>
              </a:rPr>
              <a:t>》</a:t>
            </a:r>
            <a:endParaRPr lang="en-US" altLang="zh-CN" sz="1200" dirty="0">
              <a:solidFill>
                <a:schemeClr val="bg1"/>
              </a:solidFill>
              <a:cs typeface="思源黑体 CN Normal" panose="020B0400000000000000" pitchFamily="34" charset="-122"/>
            </a:endParaRPr>
          </a:p>
        </p:txBody>
      </p:sp>
      <p:sp>
        <p:nvSpPr>
          <p:cNvPr id="31" name="文本框 30"/>
          <p:cNvSpPr txBox="1"/>
          <p:nvPr>
            <p:custDataLst>
              <p:tags r:id="rId10"/>
            </p:custDataLst>
          </p:nvPr>
        </p:nvSpPr>
        <p:spPr>
          <a:xfrm>
            <a:off x="7620613" y="2736781"/>
            <a:ext cx="3688080" cy="460375"/>
          </a:xfrm>
          <a:prstGeom prst="rect">
            <a:avLst/>
          </a:prstGeom>
          <a:noFill/>
        </p:spPr>
        <p:txBody>
          <a:bodyPr wrap="none" rtlCol="0">
            <a:spAutoFit/>
          </a:bodyPr>
          <a:lstStyle/>
          <a:p>
            <a:pPr algn="l">
              <a:buClrTx/>
              <a:buSzTx/>
              <a:buNone/>
            </a:pPr>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信息安全技术 健康医疗数据安全指南》</a:t>
            </a:r>
            <a:endParaRPr lang="zh-CN" altLang="en-US" sz="1200" dirty="0">
              <a:solidFill>
                <a:schemeClr val="bg1"/>
              </a:solidFill>
              <a:cs typeface="思源黑体 CN Normal" panose="020B0400000000000000" pitchFamily="34" charset="-122"/>
            </a:endParaRPr>
          </a:p>
          <a:p>
            <a:pPr algn="l">
              <a:lnSpc>
                <a:spcPct val="100000"/>
              </a:lnSpc>
              <a:buClrTx/>
              <a:buSzTx/>
              <a:buNone/>
            </a:pPr>
            <a:r>
              <a:rPr lang="zh-CN" altLang="en-US" sz="1200" dirty="0">
                <a:solidFill>
                  <a:schemeClr val="bg1"/>
                </a:solidFill>
                <a:cs typeface="思源黑体 CN Normal" panose="020B0400000000000000" pitchFamily="34" charset="-122"/>
                <a:sym typeface="+mn-ea"/>
              </a:rPr>
              <a:t>《关于印发医疗卫生机构网络安全管理办法的通知》</a:t>
            </a:r>
            <a:endParaRPr lang="zh-CN" altLang="en-US" sz="1200" dirty="0">
              <a:solidFill>
                <a:schemeClr val="bg1"/>
              </a:solidFill>
              <a:cs typeface="思源黑体 CN Normal" panose="020B0400000000000000" pitchFamily="34" charset="-122"/>
            </a:endParaRPr>
          </a:p>
        </p:txBody>
      </p:sp>
      <p:sp>
        <p:nvSpPr>
          <p:cNvPr id="33" name="文本框 32"/>
          <p:cNvSpPr txBox="1"/>
          <p:nvPr>
            <p:custDataLst>
              <p:tags r:id="rId11"/>
            </p:custDataLst>
          </p:nvPr>
        </p:nvSpPr>
        <p:spPr>
          <a:xfrm>
            <a:off x="7649146" y="3628508"/>
            <a:ext cx="3535680" cy="645160"/>
          </a:xfrm>
          <a:prstGeom prst="rect">
            <a:avLst/>
          </a:prstGeom>
          <a:noFill/>
        </p:spPr>
        <p:txBody>
          <a:bodyPr wrap="none" rtlCol="0">
            <a:spAutoFit/>
          </a:bodyPr>
          <a:lstStyle/>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基础电信企业数据分类分级方法</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en-US" altLang="zh-CN" sz="1200" dirty="0">
                <a:solidFill>
                  <a:schemeClr val="bg1"/>
                </a:solidFill>
                <a:cs typeface="思源黑体 CN Normal" panose="020B0400000000000000" pitchFamily="34" charset="-122"/>
              </a:rPr>
              <a:t>电信网和互联网数据安全风险评估实施方法</a:t>
            </a:r>
            <a:r>
              <a:rPr lang="en-US" altLang="zh-CN" sz="1200" dirty="0">
                <a:solidFill>
                  <a:schemeClr val="bg1"/>
                </a:solidFill>
                <a:cs typeface="思源黑体 CN Normal" panose="020B0400000000000000" pitchFamily="34" charset="-122"/>
                <a:sym typeface="+mn-ea"/>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rPr>
              <a:t>《</a:t>
            </a:r>
            <a:r>
              <a:rPr lang="zh-CN" altLang="en-US" sz="1200" dirty="0">
                <a:solidFill>
                  <a:schemeClr val="bg1"/>
                </a:solidFill>
                <a:cs typeface="思源黑体 CN Normal" panose="020B0400000000000000" pitchFamily="34" charset="-122"/>
              </a:rPr>
              <a:t>电信和互联网行业数据安全标准体系建设指南</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p:txBody>
      </p:sp>
      <p:sp>
        <p:nvSpPr>
          <p:cNvPr id="35" name="文本框 34"/>
          <p:cNvSpPr txBox="1"/>
          <p:nvPr>
            <p:custDataLst>
              <p:tags r:id="rId12"/>
            </p:custDataLst>
          </p:nvPr>
        </p:nvSpPr>
        <p:spPr>
          <a:xfrm>
            <a:off x="7648938" y="4619043"/>
            <a:ext cx="4190365" cy="645160"/>
          </a:xfrm>
          <a:prstGeom prst="rect">
            <a:avLst/>
          </a:prstGeom>
          <a:noFill/>
        </p:spPr>
        <p:txBody>
          <a:bodyPr wrap="square" rtlCol="0">
            <a:spAutoFit/>
          </a:bodyPr>
          <a:lstStyle/>
          <a:p>
            <a:pPr algn="l"/>
            <a:r>
              <a:rPr lang="en-US" altLang="zh-CN" sz="1200" dirty="0">
                <a:solidFill>
                  <a:schemeClr val="bg1"/>
                </a:solidFill>
                <a:cs typeface="思源黑体 CN Normal" panose="020B0400000000000000" pitchFamily="34" charset="-122"/>
              </a:rPr>
              <a:t>《</a:t>
            </a:r>
            <a:r>
              <a:rPr lang="zh-CN" altLang="en-US" sz="1200" b="1" dirty="0">
                <a:solidFill>
                  <a:schemeClr val="bg1"/>
                </a:solidFill>
                <a:effectLst/>
                <a:cs typeface="+mn-ea"/>
                <a:sym typeface="+mn-lt"/>
              </a:rPr>
              <a:t>信息安全技术 政务信息共享数据安全技术要求</a:t>
            </a:r>
            <a:r>
              <a:rPr lang="en-US" altLang="zh-CN" sz="1200" dirty="0">
                <a:solidFill>
                  <a:schemeClr val="bg1"/>
                </a:solidFill>
                <a:cs typeface="思源黑体 CN Normal" panose="020B0400000000000000" pitchFamily="34" charset="-122"/>
              </a:rPr>
              <a:t>》</a:t>
            </a:r>
            <a:endParaRPr lang="en-US" altLang="zh-CN" sz="1200" dirty="0">
              <a:solidFill>
                <a:schemeClr val="bg1"/>
              </a:solidFill>
              <a:cs typeface="思源黑体 CN Normal" panose="020B0400000000000000" pitchFamily="34" charset="-122"/>
            </a:endParaRPr>
          </a:p>
          <a:p>
            <a:pPr algn="l"/>
            <a:r>
              <a:rPr lang="en-US" altLang="zh-CN" sz="1200" dirty="0">
                <a:solidFill>
                  <a:schemeClr val="bg1"/>
                </a:solidFill>
                <a:cs typeface="思源黑体 CN Normal" panose="020B0400000000000000" pitchFamily="34" charset="-122"/>
                <a:sym typeface="+mn-ea"/>
              </a:rPr>
              <a:t>《</a:t>
            </a:r>
            <a:r>
              <a:rPr lang="zh-CN" altLang="en-US" sz="1200" b="1">
                <a:solidFill>
                  <a:schemeClr val="bg1"/>
                </a:solidFill>
                <a:effectLst/>
                <a:cs typeface="+mn-ea"/>
                <a:sym typeface="+mn-lt"/>
              </a:rPr>
              <a:t>信息安全技术 政务网站系统安全指南</a:t>
            </a:r>
            <a:r>
              <a:rPr lang="en-US" altLang="zh-CN" sz="1200" dirty="0">
                <a:solidFill>
                  <a:schemeClr val="bg1"/>
                </a:solidFill>
                <a:cs typeface="思源黑体 CN Normal" panose="020B0400000000000000" pitchFamily="34" charset="-122"/>
                <a:sym typeface="+mn-ea"/>
              </a:rPr>
              <a:t>》</a:t>
            </a:r>
            <a:endParaRPr lang="zh-CN" altLang="en-US" sz="1200" b="1" i="0" u="none" strike="noStrike">
              <a:solidFill>
                <a:schemeClr val="bg1"/>
              </a:solidFill>
              <a:effectLst/>
              <a:latin typeface="+mn-lt"/>
              <a:ea typeface="+mn-ea"/>
              <a:cs typeface="+mn-ea"/>
              <a:sym typeface="+mn-lt"/>
            </a:endParaRPr>
          </a:p>
          <a:p>
            <a:pPr algn="l"/>
            <a:r>
              <a:rPr lang="en-US" altLang="zh-CN" sz="1200" dirty="0">
                <a:solidFill>
                  <a:schemeClr val="bg1"/>
                </a:solidFill>
                <a:cs typeface="思源黑体 CN Normal" panose="020B0400000000000000" pitchFamily="34" charset="-122"/>
                <a:sym typeface="+mn-ea"/>
              </a:rPr>
              <a:t>《</a:t>
            </a:r>
            <a:r>
              <a:rPr lang="zh-CN" altLang="en-US" sz="1200" b="1">
                <a:solidFill>
                  <a:schemeClr val="bg1"/>
                </a:solidFill>
                <a:effectLst/>
                <a:cs typeface="+mn-ea"/>
                <a:sym typeface="+mn-lt"/>
              </a:rPr>
              <a:t>信息安全技术 智慧城市建设信息安全保障指南</a:t>
            </a:r>
            <a:r>
              <a:rPr lang="en-US" altLang="zh-CN" sz="1200" dirty="0">
                <a:solidFill>
                  <a:schemeClr val="bg1"/>
                </a:solidFill>
                <a:cs typeface="思源黑体 CN Normal" panose="020B0400000000000000" pitchFamily="34" charset="-122"/>
                <a:sym typeface="+mn-ea"/>
              </a:rPr>
              <a:t>》</a:t>
            </a:r>
            <a:endParaRPr lang="en-US" altLang="zh-CN" sz="1200" dirty="0">
              <a:solidFill>
                <a:schemeClr val="bg1"/>
              </a:solidFill>
              <a:cs typeface="思源黑体 CN Normal" panose="020B0400000000000000" pitchFamily="34" charset="-122"/>
            </a:endParaRPr>
          </a:p>
        </p:txBody>
      </p:sp>
      <p:sp>
        <p:nvSpPr>
          <p:cNvPr id="32" name="ïṣlîďe"/>
          <p:cNvSpPr/>
          <p:nvPr>
            <p:custDataLst>
              <p:tags r:id="rId13"/>
            </p:custDataLst>
          </p:nvPr>
        </p:nvSpPr>
        <p:spPr>
          <a:xfrm>
            <a:off x="955599" y="2783977"/>
            <a:ext cx="542925" cy="558800"/>
          </a:xfrm>
          <a:prstGeom prst="roundRect">
            <a:avLst/>
          </a:prstGeom>
          <a:solidFill>
            <a:srgbClr val="002060">
              <a:alpha val="60000"/>
            </a:srgbClr>
          </a:solidFill>
          <a:ln w="12700" cmpd="sng">
            <a:solidFill>
              <a:srgbClr val="FFC70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34" name="文本框 33"/>
          <p:cNvSpPr txBox="1"/>
          <p:nvPr>
            <p:custDataLst>
              <p:tags r:id="rId14"/>
            </p:custDataLst>
          </p:nvPr>
        </p:nvSpPr>
        <p:spPr>
          <a:xfrm>
            <a:off x="708584" y="2880497"/>
            <a:ext cx="1049020" cy="338455"/>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工业</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38" name="ïṣlîďe"/>
          <p:cNvSpPr/>
          <p:nvPr>
            <p:custDataLst>
              <p:tags r:id="rId15"/>
            </p:custDataLst>
          </p:nvPr>
        </p:nvSpPr>
        <p:spPr>
          <a:xfrm>
            <a:off x="955599" y="3648135"/>
            <a:ext cx="542925" cy="558800"/>
          </a:xfrm>
          <a:prstGeom prst="roundRect">
            <a:avLst/>
          </a:prstGeom>
          <a:solidFill>
            <a:srgbClr val="002060">
              <a:alpha val="60000"/>
            </a:srgbClr>
          </a:solidFill>
          <a:ln w="12700" cmpd="sng">
            <a:solidFill>
              <a:srgbClr val="FF993E"/>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39" name="文本框 38"/>
          <p:cNvSpPr txBox="1"/>
          <p:nvPr>
            <p:custDataLst>
              <p:tags r:id="rId16"/>
            </p:custDataLst>
          </p:nvPr>
        </p:nvSpPr>
        <p:spPr>
          <a:xfrm>
            <a:off x="708584" y="3744655"/>
            <a:ext cx="1049020" cy="338554"/>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能源</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43" name="ïṣlîďe"/>
          <p:cNvSpPr/>
          <p:nvPr>
            <p:custDataLst>
              <p:tags r:id="rId17"/>
            </p:custDataLst>
          </p:nvPr>
        </p:nvSpPr>
        <p:spPr>
          <a:xfrm>
            <a:off x="955599" y="4573882"/>
            <a:ext cx="542925" cy="558800"/>
          </a:xfrm>
          <a:prstGeom prst="roundRect">
            <a:avLst/>
          </a:prstGeom>
          <a:solidFill>
            <a:srgbClr val="002060">
              <a:alpha val="60000"/>
            </a:srgbClr>
          </a:solidFill>
          <a:ln w="12700" cmpd="sng">
            <a:solidFill>
              <a:srgbClr val="FF5E0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rgbClr val="FF5E0F"/>
              </a:solidFill>
              <a:cs typeface="思源黑体 CN Normal" panose="020B0400000000000000" pitchFamily="34" charset="-122"/>
            </a:endParaRPr>
          </a:p>
        </p:txBody>
      </p:sp>
      <p:sp>
        <p:nvSpPr>
          <p:cNvPr id="44" name="文本框 43"/>
          <p:cNvSpPr txBox="1"/>
          <p:nvPr>
            <p:custDataLst>
              <p:tags r:id="rId18"/>
            </p:custDataLst>
          </p:nvPr>
        </p:nvSpPr>
        <p:spPr>
          <a:xfrm>
            <a:off x="708584" y="4670402"/>
            <a:ext cx="1049020" cy="338554"/>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教育</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46" name="ïṣlîďe"/>
          <p:cNvSpPr/>
          <p:nvPr>
            <p:custDataLst>
              <p:tags r:id="rId19"/>
            </p:custDataLst>
          </p:nvPr>
        </p:nvSpPr>
        <p:spPr>
          <a:xfrm>
            <a:off x="6994376" y="1648513"/>
            <a:ext cx="542925" cy="558800"/>
          </a:xfrm>
          <a:prstGeom prst="roundRect">
            <a:avLst/>
          </a:prstGeom>
          <a:solidFill>
            <a:srgbClr val="002060">
              <a:alpha val="60000"/>
            </a:srgbClr>
          </a:solidFill>
          <a:ln w="12700" cmpd="sng">
            <a:solidFill>
              <a:srgbClr val="8D53A4"/>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47" name="文本框 46"/>
          <p:cNvSpPr txBox="1"/>
          <p:nvPr>
            <p:custDataLst>
              <p:tags r:id="rId20"/>
            </p:custDataLst>
          </p:nvPr>
        </p:nvSpPr>
        <p:spPr>
          <a:xfrm>
            <a:off x="6747361" y="1745033"/>
            <a:ext cx="1049020" cy="338455"/>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金融</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64" name="ïṣlîďe"/>
          <p:cNvSpPr/>
          <p:nvPr>
            <p:custDataLst>
              <p:tags r:id="rId21"/>
            </p:custDataLst>
          </p:nvPr>
        </p:nvSpPr>
        <p:spPr>
          <a:xfrm>
            <a:off x="6994376" y="2693541"/>
            <a:ext cx="542925" cy="558800"/>
          </a:xfrm>
          <a:prstGeom prst="roundRect">
            <a:avLst/>
          </a:prstGeom>
          <a:solidFill>
            <a:srgbClr val="002060">
              <a:alpha val="60000"/>
            </a:srgbClr>
          </a:solidFill>
          <a:ln w="12700" cmpd="sng">
            <a:solidFill>
              <a:srgbClr val="34BEAD"/>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65" name="文本框 64"/>
          <p:cNvSpPr txBox="1"/>
          <p:nvPr>
            <p:custDataLst>
              <p:tags r:id="rId22"/>
            </p:custDataLst>
          </p:nvPr>
        </p:nvSpPr>
        <p:spPr>
          <a:xfrm>
            <a:off x="6747361" y="2790061"/>
            <a:ext cx="1049020" cy="338455"/>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医疗</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66" name="ïṣlîďe"/>
          <p:cNvSpPr/>
          <p:nvPr>
            <p:custDataLst>
              <p:tags r:id="rId23"/>
            </p:custDataLst>
          </p:nvPr>
        </p:nvSpPr>
        <p:spPr>
          <a:xfrm>
            <a:off x="6994376" y="3698376"/>
            <a:ext cx="542925" cy="558800"/>
          </a:xfrm>
          <a:prstGeom prst="roundRect">
            <a:avLst/>
          </a:prstGeom>
          <a:solidFill>
            <a:srgbClr val="002060">
              <a:alpha val="60000"/>
            </a:srgbClr>
          </a:solidFill>
          <a:ln w="12700" cmpd="sng">
            <a:solidFill>
              <a:srgbClr val="95D9EB"/>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67" name="文本框 66"/>
          <p:cNvSpPr txBox="1"/>
          <p:nvPr>
            <p:custDataLst>
              <p:tags r:id="rId24"/>
            </p:custDataLst>
          </p:nvPr>
        </p:nvSpPr>
        <p:spPr>
          <a:xfrm>
            <a:off x="6747361" y="3794896"/>
            <a:ext cx="1049020" cy="338455"/>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电信</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
        <p:nvSpPr>
          <p:cNvPr id="68" name="ïṣlîďe"/>
          <p:cNvSpPr/>
          <p:nvPr>
            <p:custDataLst>
              <p:tags r:id="rId25"/>
            </p:custDataLst>
          </p:nvPr>
        </p:nvSpPr>
        <p:spPr>
          <a:xfrm>
            <a:off x="6994376" y="4652969"/>
            <a:ext cx="542925" cy="558800"/>
          </a:xfrm>
          <a:prstGeom prst="roundRect">
            <a:avLst/>
          </a:prstGeom>
          <a:solidFill>
            <a:srgbClr val="002060">
              <a:alpha val="60000"/>
            </a:srgbClr>
          </a:solidFill>
          <a:ln w="12700" cmpd="sng">
            <a:solidFill>
              <a:srgbClr val="0082D4"/>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en-US" altLang="zh-CN" sz="1600" b="1" dirty="0">
              <a:solidFill>
                <a:schemeClr val="bg1"/>
              </a:solidFill>
              <a:cs typeface="思源黑体 CN Normal" panose="020B0400000000000000" pitchFamily="34" charset="-122"/>
            </a:endParaRPr>
          </a:p>
        </p:txBody>
      </p:sp>
      <p:sp>
        <p:nvSpPr>
          <p:cNvPr id="69" name="文本框 68"/>
          <p:cNvSpPr txBox="1"/>
          <p:nvPr>
            <p:custDataLst>
              <p:tags r:id="rId26"/>
            </p:custDataLst>
          </p:nvPr>
        </p:nvSpPr>
        <p:spPr>
          <a:xfrm>
            <a:off x="6747361" y="4749489"/>
            <a:ext cx="1049020" cy="338554"/>
          </a:xfrm>
          <a:prstGeom prst="rect">
            <a:avLst/>
          </a:prstGeom>
          <a:noFill/>
        </p:spPr>
        <p:txBody>
          <a:bodyPr wrap="square" rtlCol="0">
            <a:spAutoFit/>
          </a:bodyPr>
          <a:lstStyle/>
          <a:p>
            <a:pPr algn="ctr"/>
            <a:r>
              <a:rPr lang="zh-CN" altLang="en-US" sz="1600" b="1" dirty="0">
                <a:solidFill>
                  <a:schemeClr val="bg1"/>
                </a:solidFill>
                <a:cs typeface="思源黑体 CN Normal" panose="020B0400000000000000" pitchFamily="34" charset="-122"/>
              </a:rPr>
              <a:t>政务</a:t>
            </a:r>
            <a:r>
              <a:rPr lang="zh-CN" altLang="en-US" sz="1600" dirty="0">
                <a:solidFill>
                  <a:schemeClr val="bg1"/>
                </a:solidFill>
                <a:cs typeface="思源黑体 CN Normal" panose="020B0400000000000000" pitchFamily="34" charset="-122"/>
              </a:rPr>
              <a:t>     </a:t>
            </a:r>
            <a:endParaRPr lang="zh-CN" altLang="en-US" sz="1600" dirty="0">
              <a:solidFill>
                <a:schemeClr val="bg1"/>
              </a:solidFill>
              <a:cs typeface="思源黑体 CN Normal" panose="020B0400000000000000" pitchFamily="34"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数据安全违法处罚持续增多</a:t>
            </a:r>
            <a:endParaRPr lang="zh-CN" altLang="en-US"/>
          </a:p>
        </p:txBody>
      </p:sp>
      <p:graphicFrame>
        <p:nvGraphicFramePr>
          <p:cNvPr id="3" name="图表 2"/>
          <p:cNvGraphicFramePr/>
          <p:nvPr/>
        </p:nvGraphicFramePr>
        <p:xfrm>
          <a:off x="134921" y="730165"/>
          <a:ext cx="3761702" cy="2654709"/>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 name="图表 3"/>
          <p:cNvGraphicFramePr/>
          <p:nvPr/>
        </p:nvGraphicFramePr>
        <p:xfrm>
          <a:off x="-186813" y="3656256"/>
          <a:ext cx="4404851" cy="29152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p:cNvGraphicFramePr>
            <a:graphicFrameLocks noGrp="1"/>
          </p:cNvGraphicFramePr>
          <p:nvPr/>
        </p:nvGraphicFramePr>
        <p:xfrm>
          <a:off x="3999483" y="730165"/>
          <a:ext cx="7948962" cy="5139476"/>
        </p:xfrm>
        <a:graphic>
          <a:graphicData uri="http://schemas.openxmlformats.org/drawingml/2006/table">
            <a:tbl>
              <a:tblPr firstRow="1" bandRow="1">
                <a:tableStyleId>{B301B821-A1FF-4177-AEE7-76D212191A09}</a:tableStyleId>
              </a:tblPr>
              <a:tblGrid>
                <a:gridCol w="673146"/>
                <a:gridCol w="820271"/>
                <a:gridCol w="3276645"/>
                <a:gridCol w="1760235"/>
                <a:gridCol w="1418665"/>
              </a:tblGrid>
              <a:tr h="277729">
                <a:tc>
                  <a:txBody>
                    <a:bodyPr/>
                    <a:lstStyle/>
                    <a:p>
                      <a:pPr algn="ctr"/>
                      <a:r>
                        <a:rPr lang="zh-CN" altLang="en-US" sz="1200"/>
                        <a:t>被处罚单位</a:t>
                      </a:r>
                      <a:endParaRPr lang="zh-CN" altLang="en-US" sz="1200">
                        <a:latin typeface="+mn-ea"/>
                        <a:ea typeface="+mn-ea"/>
                      </a:endParaRPr>
                    </a:p>
                  </a:txBody>
                  <a:tcPr anchor="ctr">
                    <a:solidFill>
                      <a:srgbClr val="0070C0"/>
                    </a:solidFill>
                  </a:tcPr>
                </a:tc>
                <a:tc>
                  <a:txBody>
                    <a:bodyPr/>
                    <a:lstStyle/>
                    <a:p>
                      <a:pPr algn="ctr"/>
                      <a:r>
                        <a:rPr lang="zh-CN" altLang="en-US" sz="1200" dirty="0"/>
                        <a:t>执法单位</a:t>
                      </a:r>
                      <a:endParaRPr lang="zh-CN" altLang="en-US" sz="1200" dirty="0">
                        <a:latin typeface="+mn-ea"/>
                        <a:ea typeface="+mn-ea"/>
                      </a:endParaRPr>
                    </a:p>
                  </a:txBody>
                  <a:tcPr anchor="ctr">
                    <a:solidFill>
                      <a:srgbClr val="0070C0"/>
                    </a:solidFill>
                  </a:tcPr>
                </a:tc>
                <a:tc>
                  <a:txBody>
                    <a:bodyPr/>
                    <a:lstStyle/>
                    <a:p>
                      <a:pPr algn="ctr"/>
                      <a:r>
                        <a:rPr lang="zh-CN" altLang="en-US" sz="1200" dirty="0"/>
                        <a:t>违法行为简述</a:t>
                      </a:r>
                      <a:endParaRPr lang="zh-CN" altLang="en-US" sz="1200" dirty="0">
                        <a:latin typeface="+mn-ea"/>
                        <a:ea typeface="+mn-ea"/>
                      </a:endParaRPr>
                    </a:p>
                  </a:txBody>
                  <a:tcPr anchor="ctr">
                    <a:solidFill>
                      <a:srgbClr val="0070C0"/>
                    </a:solidFill>
                  </a:tcPr>
                </a:tc>
                <a:tc>
                  <a:txBody>
                    <a:bodyPr/>
                    <a:lstStyle/>
                    <a:p>
                      <a:pPr algn="ctr"/>
                      <a:r>
                        <a:rPr lang="zh-CN" altLang="en-US" sz="1200"/>
                        <a:t>处罚依据</a:t>
                      </a:r>
                      <a:endParaRPr lang="zh-CN" altLang="en-US" sz="1200">
                        <a:latin typeface="+mn-ea"/>
                        <a:ea typeface="+mn-ea"/>
                      </a:endParaRPr>
                    </a:p>
                  </a:txBody>
                  <a:tcPr anchor="ctr">
                    <a:solidFill>
                      <a:srgbClr val="0070C0"/>
                    </a:solidFill>
                  </a:tcPr>
                </a:tc>
                <a:tc>
                  <a:txBody>
                    <a:bodyPr/>
                    <a:lstStyle/>
                    <a:p>
                      <a:pPr algn="ctr"/>
                      <a:r>
                        <a:rPr lang="zh-CN" altLang="en-US" sz="1200" dirty="0"/>
                        <a:t>处罚结果</a:t>
                      </a:r>
                      <a:endParaRPr lang="zh-CN" altLang="en-US" sz="1200" dirty="0">
                        <a:latin typeface="+mn-ea"/>
                        <a:ea typeface="+mn-ea"/>
                      </a:endParaRPr>
                    </a:p>
                  </a:txBody>
                  <a:tcPr anchor="ctr">
                    <a:solidFill>
                      <a:srgbClr val="0070C0"/>
                    </a:solidFill>
                  </a:tcPr>
                </a:tc>
              </a:tr>
              <a:tr h="1004506">
                <a:tc>
                  <a:txBody>
                    <a:bodyPr/>
                    <a:lstStyle/>
                    <a:p>
                      <a:pPr algn="ctr"/>
                      <a:r>
                        <a:rPr lang="zh-CN" altLang="en-US" sz="1100" dirty="0"/>
                        <a:t>重庆某科技公司</a:t>
                      </a:r>
                      <a:endParaRPr lang="zh-CN" altLang="en-US" sz="1100" dirty="0">
                        <a:latin typeface="+mn-ea"/>
                        <a:ea typeface="+mn-ea"/>
                      </a:endParaRPr>
                    </a:p>
                  </a:txBody>
                  <a:tcPr anchor="ctr"/>
                </a:tc>
                <a:tc>
                  <a:txBody>
                    <a:bodyPr/>
                    <a:lstStyle/>
                    <a:p>
                      <a:pPr algn="ctr"/>
                      <a:r>
                        <a:rPr lang="zh-CN" altLang="en-US" sz="1100" dirty="0"/>
                        <a:t>重庆市网信办</a:t>
                      </a:r>
                      <a:endParaRPr lang="zh-CN" altLang="en-US" sz="1100" dirty="0">
                        <a:latin typeface="+mn-ea"/>
                        <a:ea typeface="+mn-ea"/>
                      </a:endParaRPr>
                    </a:p>
                  </a:txBody>
                  <a:tcPr anchor="ctr"/>
                </a:tc>
                <a:tc>
                  <a:txBody>
                    <a:bodyPr/>
                    <a:lstStyle/>
                    <a:p>
                      <a:r>
                        <a:rPr lang="zh-CN" altLang="en-US" sz="1100" dirty="0"/>
                        <a:t>收集、存储、处理的网络数据量较大，但未按法律法规要求建立健全全流程网络数据安全管理制度，未组织开展网络数据安全教育培训，未采取相应的技术措施和其他必要措施，保障网络数据安全等数据安全保护义务，且存在数据库数据泄露的情形。</a:t>
                      </a:r>
                      <a:endParaRPr lang="zh-CN" altLang="en-US" sz="1100" dirty="0">
                        <a:latin typeface="+mn-ea"/>
                        <a:ea typeface="+mn-ea"/>
                      </a:endParaRPr>
                    </a:p>
                  </a:txBody>
                  <a:tcPr anchor="ctr"/>
                </a:tc>
                <a:tc>
                  <a:txBody>
                    <a:bodyPr/>
                    <a:lstStyle/>
                    <a:p>
                      <a:r>
                        <a:rPr lang="en-US" altLang="zh-CN" sz="1100"/>
                        <a:t>《</a:t>
                      </a:r>
                      <a:r>
                        <a:rPr lang="zh-CN" altLang="en-US" sz="1100"/>
                        <a:t>中华人民共和国数据安全法</a:t>
                      </a:r>
                      <a:r>
                        <a:rPr lang="en-US" altLang="zh-CN" sz="1100"/>
                        <a:t>》</a:t>
                      </a:r>
                      <a:r>
                        <a:rPr lang="zh-CN" altLang="en-US" sz="1100"/>
                        <a:t>第二十七条、第二十九条、第四十五条</a:t>
                      </a:r>
                      <a:endParaRPr lang="zh-CN" altLang="en-US" sz="1100">
                        <a:latin typeface="+mn-ea"/>
                        <a:ea typeface="+mn-ea"/>
                      </a:endParaRPr>
                    </a:p>
                  </a:txBody>
                  <a:tcPr anchor="ctr"/>
                </a:tc>
                <a:tc>
                  <a:txBody>
                    <a:bodyPr/>
                    <a:lstStyle/>
                    <a:p>
                      <a:r>
                        <a:rPr lang="zh-CN" altLang="en-US" sz="1100"/>
                        <a:t>作出责令限期改正，给予行政警告，并处</a:t>
                      </a:r>
                      <a:r>
                        <a:rPr lang="en-US" altLang="zh-CN" sz="1100"/>
                        <a:t>10</a:t>
                      </a:r>
                      <a:r>
                        <a:rPr lang="zh-CN" altLang="en-US" sz="1100"/>
                        <a:t>万元罚款的行政处罚。</a:t>
                      </a:r>
                      <a:endParaRPr lang="zh-CN" altLang="en-US" sz="1100">
                        <a:latin typeface="+mn-ea"/>
                        <a:ea typeface="+mn-ea"/>
                      </a:endParaRPr>
                    </a:p>
                  </a:txBody>
                  <a:tcPr anchor="ctr"/>
                </a:tc>
              </a:tr>
              <a:tr h="685800">
                <a:tc>
                  <a:txBody>
                    <a:bodyPr/>
                    <a:lstStyle/>
                    <a:p>
                      <a:pPr algn="ctr"/>
                      <a:r>
                        <a:rPr lang="zh-CN" altLang="en-US" sz="1100" dirty="0"/>
                        <a:t>浙江某科技有限公司</a:t>
                      </a:r>
                      <a:endParaRPr lang="zh-CN" altLang="en-US" sz="1100" dirty="0">
                        <a:latin typeface="+mn-ea"/>
                        <a:ea typeface="+mn-ea"/>
                      </a:endParaRPr>
                    </a:p>
                  </a:txBody>
                  <a:tcPr anchor="ctr"/>
                </a:tc>
                <a:tc>
                  <a:txBody>
                    <a:bodyPr/>
                    <a:lstStyle/>
                    <a:p>
                      <a:pPr algn="ctr"/>
                      <a:r>
                        <a:rPr lang="zh-CN" altLang="en-US" sz="1100" dirty="0"/>
                        <a:t>浙江温州公安网安部门</a:t>
                      </a:r>
                      <a:endParaRPr lang="zh-CN" altLang="en-US" sz="1100" dirty="0">
                        <a:latin typeface="+mn-ea"/>
                        <a:ea typeface="+mn-ea"/>
                      </a:endParaRPr>
                    </a:p>
                  </a:txBody>
                  <a:tcPr anchor="ctr"/>
                </a:tc>
                <a:tc>
                  <a:txBody>
                    <a:bodyPr/>
                    <a:lstStyle/>
                    <a:p>
                      <a:r>
                        <a:rPr lang="zh-CN" altLang="en-US" sz="1100" dirty="0"/>
                        <a:t>在未经建设单位同意的情况下，将建设单位采集的敏感业务数据擅自上传至租用的公有云服务器上，且未采取安全保护措施，造成了严重的数据泄露。</a:t>
                      </a:r>
                      <a:endParaRPr lang="zh-CN" altLang="en-US" sz="1100" dirty="0">
                        <a:latin typeface="+mn-ea"/>
                        <a:ea typeface="+mn-ea"/>
                      </a:endParaRPr>
                    </a:p>
                  </a:txBody>
                  <a:tcPr anchor="ctr"/>
                </a:tc>
                <a:tc>
                  <a:txBody>
                    <a:bodyPr/>
                    <a:lstStyle/>
                    <a:p>
                      <a:r>
                        <a:rPr lang="en-US" altLang="zh-CN" sz="1100" dirty="0"/>
                        <a:t>《</a:t>
                      </a:r>
                      <a:r>
                        <a:rPr lang="zh-CN" altLang="en-US" sz="1100" dirty="0"/>
                        <a:t>中华人民共和国数据安全法</a:t>
                      </a:r>
                      <a:r>
                        <a:rPr lang="en-US" altLang="zh-CN" sz="1100" dirty="0"/>
                        <a:t>》</a:t>
                      </a:r>
                      <a:r>
                        <a:rPr lang="zh-CN" altLang="en-US" sz="1100" dirty="0"/>
                        <a:t>第四十五条</a:t>
                      </a:r>
                      <a:endParaRPr lang="zh-CN" altLang="en-US" sz="1100" dirty="0">
                        <a:latin typeface="+mn-ea"/>
                        <a:ea typeface="+mn-ea"/>
                      </a:endParaRPr>
                    </a:p>
                  </a:txBody>
                  <a:tcPr anchor="ctr"/>
                </a:tc>
                <a:tc>
                  <a:txBody>
                    <a:bodyPr/>
                    <a:lstStyle/>
                    <a:p>
                      <a:r>
                        <a:rPr lang="zh-CN" altLang="en-US" sz="1100" dirty="0"/>
                        <a:t>对公司及项目主管人员、直接责任人员分别作出罚款</a:t>
                      </a:r>
                      <a:r>
                        <a:rPr lang="en-US" altLang="zh-CN" sz="1100" dirty="0"/>
                        <a:t>100</a:t>
                      </a:r>
                      <a:r>
                        <a:rPr lang="zh-CN" altLang="en-US" sz="1100" dirty="0"/>
                        <a:t>万元、</a:t>
                      </a:r>
                      <a:r>
                        <a:rPr lang="en-US" altLang="zh-CN" sz="1100" dirty="0"/>
                        <a:t>8</a:t>
                      </a:r>
                      <a:r>
                        <a:rPr lang="zh-CN" altLang="en-US" sz="1100" dirty="0"/>
                        <a:t>万元、</a:t>
                      </a:r>
                      <a:r>
                        <a:rPr lang="en-US" altLang="zh-CN" sz="1100" dirty="0"/>
                        <a:t>6</a:t>
                      </a:r>
                      <a:r>
                        <a:rPr lang="zh-CN" altLang="en-US" sz="1100" dirty="0"/>
                        <a:t>万元的行政处罚。</a:t>
                      </a:r>
                      <a:endParaRPr lang="zh-CN" altLang="en-US" sz="1100" dirty="0">
                        <a:latin typeface="+mn-ea"/>
                        <a:ea typeface="+mn-ea"/>
                      </a:endParaRPr>
                    </a:p>
                  </a:txBody>
                  <a:tcPr anchor="ctr"/>
                </a:tc>
              </a:tr>
              <a:tr h="744542">
                <a:tc>
                  <a:txBody>
                    <a:bodyPr/>
                    <a:lstStyle/>
                    <a:p>
                      <a:pPr algn="ctr"/>
                      <a:r>
                        <a:rPr lang="zh-CN" altLang="en-US" sz="1100"/>
                        <a:t>茶陵县某医院</a:t>
                      </a:r>
                      <a:endParaRPr lang="zh-CN" altLang="en-US" sz="1100">
                        <a:latin typeface="+mn-ea"/>
                        <a:ea typeface="+mn-ea"/>
                      </a:endParaRPr>
                    </a:p>
                  </a:txBody>
                  <a:tcPr anchor="ctr"/>
                </a:tc>
                <a:tc>
                  <a:txBody>
                    <a:bodyPr/>
                    <a:lstStyle/>
                    <a:p>
                      <a:pPr algn="ctr"/>
                      <a:r>
                        <a:rPr lang="zh-CN" altLang="en-US" sz="1100"/>
                        <a:t>茶陵县公安局网安大队</a:t>
                      </a:r>
                      <a:endParaRPr lang="zh-CN" altLang="en-US" sz="1100">
                        <a:latin typeface="+mn-ea"/>
                        <a:ea typeface="+mn-ea"/>
                      </a:endParaRPr>
                    </a:p>
                  </a:txBody>
                  <a:tcPr anchor="ctr"/>
                </a:tc>
                <a:tc>
                  <a:txBody>
                    <a:bodyPr/>
                    <a:lstStyle/>
                    <a:p>
                      <a:r>
                        <a:rPr lang="zh-CN" altLang="en-US" sz="1100" dirty="0"/>
                        <a:t>医疗管理系统存储着大量患者的姓名、身份证号、电话号码、家庭住址等敏感信息，该医院未建立数据安全管理制度，未采取任何的安全防护措施，未履行数据安全保护义务，存在数据泄露风险。</a:t>
                      </a:r>
                      <a:endParaRPr lang="zh-CN" altLang="en-US" sz="1100" dirty="0">
                        <a:latin typeface="+mn-ea"/>
                        <a:ea typeface="+mn-ea"/>
                      </a:endParaRPr>
                    </a:p>
                  </a:txBody>
                  <a:tcPr anchor="ctr"/>
                </a:tc>
                <a:tc>
                  <a:txBody>
                    <a:bodyPr/>
                    <a:lstStyle/>
                    <a:p>
                      <a:r>
                        <a:rPr lang="en-US" altLang="zh-CN" sz="1100"/>
                        <a:t>《</a:t>
                      </a:r>
                      <a:r>
                        <a:rPr lang="zh-CN" altLang="en-US" sz="1100"/>
                        <a:t>中华人民共和国数据安全法</a:t>
                      </a:r>
                      <a:r>
                        <a:rPr lang="en-US" altLang="zh-CN" sz="1100"/>
                        <a:t>》</a:t>
                      </a:r>
                      <a:r>
                        <a:rPr lang="zh-CN" altLang="en-US" sz="1100"/>
                        <a:t>第二十七条、第四十五条</a:t>
                      </a:r>
                      <a:endParaRPr lang="zh-CN" altLang="en-US" sz="110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dirty="0"/>
                        <a:t>给予该医院警告，并责令限期改正。</a:t>
                      </a:r>
                      <a:endParaRPr lang="zh-CN" altLang="en-US" sz="1100" dirty="0"/>
                    </a:p>
                    <a:p>
                      <a:endParaRPr lang="zh-CN" altLang="en-US" sz="1100" dirty="0">
                        <a:latin typeface="+mn-ea"/>
                        <a:ea typeface="+mn-ea"/>
                      </a:endParaRPr>
                    </a:p>
                  </a:txBody>
                  <a:tcPr anchor="ctr"/>
                </a:tc>
              </a:tr>
              <a:tr h="782170">
                <a:tc>
                  <a:txBody>
                    <a:bodyPr/>
                    <a:lstStyle/>
                    <a:p>
                      <a:pPr algn="ctr"/>
                      <a:r>
                        <a:rPr lang="zh-CN" altLang="en-US" sz="1100"/>
                        <a:t>株洲某软件学校</a:t>
                      </a:r>
                      <a:endParaRPr lang="zh-CN" altLang="en-US" sz="1100">
                        <a:latin typeface="+mn-ea"/>
                        <a:ea typeface="+mn-ea"/>
                      </a:endParaRPr>
                    </a:p>
                  </a:txBody>
                  <a:tcPr anchor="ctr"/>
                </a:tc>
                <a:tc>
                  <a:txBody>
                    <a:bodyPr/>
                    <a:lstStyle/>
                    <a:p>
                      <a:pPr algn="ctr"/>
                      <a:r>
                        <a:rPr lang="zh-CN" altLang="en-US" sz="1100"/>
                        <a:t>株洲市公安局荷塘分局网安大队</a:t>
                      </a:r>
                      <a:endParaRPr lang="zh-CN" altLang="en-US" sz="1100">
                        <a:latin typeface="+mn-ea"/>
                        <a:ea typeface="+mn-ea"/>
                      </a:endParaRPr>
                    </a:p>
                  </a:txBody>
                  <a:tcPr anchor="ctr"/>
                </a:tc>
                <a:tc>
                  <a:txBody>
                    <a:bodyPr/>
                    <a:lstStyle/>
                    <a:p>
                      <a:r>
                        <a:rPr lang="zh-CN" altLang="en-US" sz="1100" kern="1200">
                          <a:effectLst/>
                        </a:rPr>
                        <a:t>学校网站系统中存在大量学生姓名、身份证号、电话号码、家庭住址等敏感信息，该学校未对前述数据采取应有的技术保护措施，未履行数据安全保护义务，存在数据泄露风险。</a:t>
                      </a:r>
                      <a:endParaRPr lang="zh-CN" altLang="en-US" sz="1100">
                        <a:latin typeface="+mn-ea"/>
                        <a:ea typeface="+mn-ea"/>
                      </a:endParaRPr>
                    </a:p>
                  </a:txBody>
                  <a:tcPr anchor="ctr"/>
                </a:tc>
                <a:tc>
                  <a:txBody>
                    <a:bodyPr/>
                    <a:lstStyle/>
                    <a:p>
                      <a:r>
                        <a:rPr lang="en-US" altLang="zh-CN" sz="1100" dirty="0"/>
                        <a:t>《</a:t>
                      </a:r>
                      <a:r>
                        <a:rPr lang="zh-CN" altLang="en-US" sz="1100" dirty="0"/>
                        <a:t>中华人民共和国数据安全法</a:t>
                      </a:r>
                      <a:r>
                        <a:rPr lang="en-US" altLang="zh-CN" sz="1100" dirty="0"/>
                        <a:t>》</a:t>
                      </a:r>
                      <a:r>
                        <a:rPr lang="zh-CN" altLang="en-US" sz="1100" dirty="0"/>
                        <a:t>第四十五条</a:t>
                      </a:r>
                      <a:endParaRPr lang="zh-CN" altLang="en-US" sz="1100" dirty="0">
                        <a:latin typeface="+mn-ea"/>
                        <a:ea typeface="+mn-ea"/>
                      </a:endParaRPr>
                    </a:p>
                  </a:txBody>
                  <a:tcPr anchor="ctr"/>
                </a:tc>
                <a:tc>
                  <a:txBody>
                    <a:bodyPr/>
                    <a:lstStyle/>
                    <a:p>
                      <a:r>
                        <a:rPr lang="zh-CN" altLang="en-US" sz="1100"/>
                        <a:t>给予该学校警告，并责令限期改正。</a:t>
                      </a:r>
                      <a:endParaRPr lang="zh-CN" altLang="en-US" sz="1100">
                        <a:latin typeface="+mn-ea"/>
                        <a:ea typeface="+mn-ea"/>
                      </a:endParaRPr>
                    </a:p>
                  </a:txBody>
                  <a:tcPr anchor="ctr"/>
                </a:tc>
              </a:tr>
              <a:tr h="916643">
                <a:tc>
                  <a:txBody>
                    <a:bodyPr/>
                    <a:lstStyle/>
                    <a:p>
                      <a:pPr algn="ctr"/>
                      <a:r>
                        <a:rPr lang="zh-CN" altLang="en-US" sz="1100" kern="1200">
                          <a:effectLst/>
                        </a:rPr>
                        <a:t>上海某信息科技公司</a:t>
                      </a:r>
                      <a:endParaRPr lang="zh-CN" altLang="en-US" sz="1100">
                        <a:latin typeface="+mn-ea"/>
                        <a:ea typeface="+mn-ea"/>
                      </a:endParaRPr>
                    </a:p>
                  </a:txBody>
                  <a:tcPr anchor="ctr"/>
                </a:tc>
                <a:tc>
                  <a:txBody>
                    <a:bodyPr/>
                    <a:lstStyle/>
                    <a:p>
                      <a:pPr algn="ctr"/>
                      <a:r>
                        <a:rPr lang="zh-CN" altLang="en-US" sz="1100"/>
                        <a:t>国家安全机关</a:t>
                      </a:r>
                      <a:endParaRPr lang="zh-CN" altLang="en-US" sz="1100">
                        <a:latin typeface="+mn-ea"/>
                        <a:ea typeface="+mn-ea"/>
                      </a:endParaRPr>
                    </a:p>
                  </a:txBody>
                  <a:tcPr anchor="ctr"/>
                </a:tc>
                <a:tc>
                  <a:txBody>
                    <a:bodyPr/>
                    <a:lstStyle/>
                    <a:p>
                      <a:r>
                        <a:rPr lang="zh-CN" altLang="en-US" sz="1100"/>
                        <a:t>境外公司搜集、提供的数据涉及铁路</a:t>
                      </a:r>
                      <a:r>
                        <a:rPr lang="en-US" altLang="zh-CN" sz="1100"/>
                        <a:t>GSM-R</a:t>
                      </a:r>
                      <a:r>
                        <a:rPr lang="zh-CN" altLang="en-US" sz="1100"/>
                        <a:t>敏感信号</a:t>
                      </a:r>
                      <a:endParaRPr lang="zh-CN" altLang="en-US" sz="1100">
                        <a:latin typeface="+mn-ea"/>
                        <a:ea typeface="+mn-ea"/>
                      </a:endParaRPr>
                    </a:p>
                  </a:txBody>
                  <a:tcPr anchor="ctr"/>
                </a:tc>
                <a:tc>
                  <a:txBody>
                    <a:bodyPr/>
                    <a:lstStyle/>
                    <a:p>
                      <a:r>
                        <a:rPr lang="en-US" altLang="zh-CN" sz="1100" dirty="0"/>
                        <a:t>《</a:t>
                      </a:r>
                      <a:r>
                        <a:rPr lang="zh-CN" altLang="en-US" sz="1100" dirty="0"/>
                        <a:t>中华人民共和国数据安全法</a:t>
                      </a:r>
                      <a:r>
                        <a:rPr lang="en-US" altLang="zh-CN" sz="1100" dirty="0"/>
                        <a:t>》</a:t>
                      </a:r>
                      <a:r>
                        <a:rPr lang="zh-CN" altLang="en-US" sz="1100" dirty="0"/>
                        <a:t>、</a:t>
                      </a:r>
                      <a:r>
                        <a:rPr lang="en-US" altLang="zh-CN" sz="1100" dirty="0"/>
                        <a:t>《</a:t>
                      </a:r>
                      <a:r>
                        <a:rPr lang="zh-CN" altLang="en-US" sz="1100" dirty="0"/>
                        <a:t>中华人民共和国无线电管理条例</a:t>
                      </a:r>
                      <a:r>
                        <a:rPr lang="en-US" altLang="zh-CN" sz="1100" dirty="0"/>
                        <a:t>》</a:t>
                      </a:r>
                      <a:r>
                        <a:rPr lang="zh-CN" altLang="en-US" sz="1100" dirty="0"/>
                        <a:t>、</a:t>
                      </a:r>
                      <a:r>
                        <a:rPr lang="en-US" altLang="zh-CN" sz="1100" kern="1200" dirty="0">
                          <a:effectLst/>
                        </a:rPr>
                        <a:t>《</a:t>
                      </a:r>
                      <a:r>
                        <a:rPr lang="zh-CN" altLang="en-US" sz="1100" kern="1200" dirty="0">
                          <a:effectLst/>
                        </a:rPr>
                        <a:t>中华人民共和国刑法</a:t>
                      </a:r>
                      <a:r>
                        <a:rPr lang="en-US" altLang="zh-CN" sz="1100" kern="1200" dirty="0">
                          <a:effectLst/>
                        </a:rPr>
                        <a:t>》</a:t>
                      </a:r>
                      <a:endParaRPr lang="zh-CN" altLang="en-US" sz="1100" dirty="0">
                        <a:latin typeface="+mn-ea"/>
                        <a:ea typeface="+mn-ea"/>
                      </a:endParaRPr>
                    </a:p>
                  </a:txBody>
                  <a:tcPr anchor="ctr"/>
                </a:tc>
                <a:tc>
                  <a:txBody>
                    <a:bodyPr/>
                    <a:lstStyle/>
                    <a:p>
                      <a:r>
                        <a:rPr lang="zh-CN" altLang="en-US" sz="1100" dirty="0"/>
                        <a:t>销售总监王某因涉嫌为境外刺探、非法提供情报罪被逮捕。销售迟某、法人王某共同被逮捕。</a:t>
                      </a:r>
                      <a:endParaRPr lang="zh-CN" altLang="en-US" sz="1100" dirty="0">
                        <a:latin typeface="+mn-ea"/>
                        <a:ea typeface="+mn-ea"/>
                      </a:endParaRPr>
                    </a:p>
                  </a:txBody>
                  <a:tcPr anchor="ctr"/>
                </a:tc>
              </a:tr>
              <a:tr h="196450">
                <a:tc>
                  <a:txBody>
                    <a:bodyPr/>
                    <a:lstStyle/>
                    <a:p>
                      <a:pPr algn="ctr"/>
                      <a:r>
                        <a:rPr lang="en-US" altLang="zh-CN" sz="1200">
                          <a:latin typeface="+mn-ea"/>
                          <a:ea typeface="+mn-ea"/>
                        </a:rPr>
                        <a:t>···</a:t>
                      </a:r>
                      <a:endParaRPr lang="zh-CN" altLang="en-US" sz="1200">
                        <a:latin typeface="+mn-ea"/>
                        <a:ea typeface="+mn-ea"/>
                      </a:endParaRPr>
                    </a:p>
                  </a:txBody>
                  <a:tcPr anchor="ctr"/>
                </a:tc>
                <a:tc>
                  <a:txBody>
                    <a:bodyPr/>
                    <a:lstStyle/>
                    <a:p>
                      <a:pPr algn="ctr"/>
                      <a:r>
                        <a:rPr lang="en-US" altLang="zh-CN" sz="1200">
                          <a:latin typeface="+mn-ea"/>
                          <a:ea typeface="+mn-ea"/>
                        </a:rPr>
                        <a:t>···</a:t>
                      </a:r>
                      <a:endParaRPr lang="zh-CN" altLang="en-US" sz="1200">
                        <a:latin typeface="+mn-ea"/>
                        <a:ea typeface="+mn-ea"/>
                      </a:endParaRPr>
                    </a:p>
                  </a:txBody>
                  <a:tcPr anchor="ctr"/>
                </a:tc>
                <a:tc>
                  <a:txBody>
                    <a:bodyPr/>
                    <a:lstStyle/>
                    <a:p>
                      <a:pPr algn="ctr"/>
                      <a:r>
                        <a:rPr lang="en-US" altLang="zh-CN" sz="1200">
                          <a:latin typeface="+mn-ea"/>
                          <a:ea typeface="+mn-ea"/>
                        </a:rPr>
                        <a:t>···</a:t>
                      </a:r>
                      <a:endParaRPr lang="zh-CN" altLang="en-US" sz="1200">
                        <a:latin typeface="+mn-ea"/>
                        <a:ea typeface="+mn-ea"/>
                      </a:endParaRPr>
                    </a:p>
                  </a:txBody>
                  <a:tcPr anchor="ctr"/>
                </a:tc>
                <a:tc>
                  <a:txBody>
                    <a:bodyPr/>
                    <a:lstStyle/>
                    <a:p>
                      <a:pPr algn="ctr"/>
                      <a:endParaRPr lang="zh-CN" altLang="en-US" sz="1200" dirty="0">
                        <a:latin typeface="+mn-ea"/>
                        <a:ea typeface="+mn-ea"/>
                      </a:endParaRPr>
                    </a:p>
                  </a:txBody>
                  <a:tcPr anchor="ctr"/>
                </a:tc>
                <a:tc>
                  <a:txBody>
                    <a:bodyPr/>
                    <a:lstStyle/>
                    <a:p>
                      <a:pPr algn="ctr"/>
                      <a:endParaRPr lang="zh-CN" altLang="en-US" sz="1200" dirty="0">
                        <a:latin typeface="+mn-ea"/>
                        <a:ea typeface="+mn-ea"/>
                      </a:endParaRPr>
                    </a:p>
                  </a:txBody>
                  <a:tcPr anchor="ctr"/>
                </a:tc>
              </a:tr>
            </a:tbl>
          </a:graphicData>
        </a:graphic>
      </p:graphicFrame>
      <p:sp>
        <p:nvSpPr>
          <p:cNvPr id="6" name="文本框 5"/>
          <p:cNvSpPr txBox="1"/>
          <p:nvPr/>
        </p:nvSpPr>
        <p:spPr>
          <a:xfrm>
            <a:off x="9642687" y="6448411"/>
            <a:ext cx="2492990" cy="246221"/>
          </a:xfrm>
          <a:prstGeom prst="rect">
            <a:avLst/>
          </a:prstGeom>
          <a:noFill/>
        </p:spPr>
        <p:txBody>
          <a:bodyPr wrap="none" rtlCol="0">
            <a:spAutoFit/>
          </a:bodyPr>
          <a:lstStyle/>
          <a:p>
            <a:r>
              <a:rPr lang="zh-CN" altLang="en-US" sz="1000" dirty="0">
                <a:solidFill>
                  <a:srgbClr val="FFC000"/>
                </a:solidFill>
              </a:rPr>
              <a:t>以上数据来源于公开资料，非完全统计。</a:t>
            </a:r>
            <a:endParaRPr lang="zh-CN" altLang="en-US" sz="1000" dirty="0">
              <a:solidFill>
                <a:srgbClr val="FFC000"/>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数据安全事件免责需求</a:t>
            </a:r>
            <a:endParaRPr lang="zh-CN" altLang="en-US" dirty="0"/>
          </a:p>
        </p:txBody>
      </p:sp>
      <p:pic>
        <p:nvPicPr>
          <p:cNvPr id="3" name="Picture 2" descr="https://img14.360buyimg.com/pop/jfs/t1/96444/14/44856/34878/64edbc90F773a1704/0f86b37b1e984587.jpg"/>
          <p:cNvPicPr>
            <a:picLocks noChangeAspect="1" noChangeArrowheads="1"/>
          </p:cNvPicPr>
          <p:nvPr/>
        </p:nvPicPr>
        <p:blipFill rotWithShape="1">
          <a:blip r:embed="rId1">
            <a:extLst>
              <a:ext uri="{28A0092B-C50C-407E-A947-70E740481C1C}">
                <a14:useLocalDpi xmlns:a14="http://schemas.microsoft.com/office/drawing/2010/main" val="0"/>
              </a:ext>
            </a:extLst>
          </a:blip>
          <a:srcRect l="17244" r="17063"/>
          <a:stretch>
            <a:fillRect/>
          </a:stretch>
        </p:blipFill>
        <p:spPr bwMode="auto">
          <a:xfrm>
            <a:off x="713983" y="936785"/>
            <a:ext cx="1719935" cy="255272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69241" y="949242"/>
            <a:ext cx="8836959" cy="2540269"/>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0" bIns="144000" rtlCol="0" anchor="ctr"/>
          <a:lstStyle/>
          <a:p>
            <a:pPr algn="ctr">
              <a:lnSpc>
                <a:spcPct val="150000"/>
              </a:lnSpc>
            </a:pPr>
            <a:r>
              <a:rPr lang="en-US" altLang="zh-CN" b="1" dirty="0">
                <a:solidFill>
                  <a:srgbClr val="FFC000"/>
                </a:solidFill>
                <a:latin typeface="+mn-ea"/>
              </a:rPr>
              <a:t>《</a:t>
            </a:r>
            <a:r>
              <a:rPr lang="zh-CN" altLang="en-US" b="1" dirty="0">
                <a:solidFill>
                  <a:srgbClr val="FFC000"/>
                </a:solidFill>
                <a:latin typeface="+mn-ea"/>
              </a:rPr>
              <a:t>中华人民共和国个人信息保护法</a:t>
            </a:r>
            <a:r>
              <a:rPr lang="en-US" altLang="zh-CN" b="1" dirty="0">
                <a:solidFill>
                  <a:srgbClr val="FFC000"/>
                </a:solidFill>
                <a:latin typeface="+mn-ea"/>
              </a:rPr>
              <a:t>》</a:t>
            </a:r>
            <a:endParaRPr lang="en-US" altLang="zh-CN" b="1" dirty="0">
              <a:solidFill>
                <a:srgbClr val="FFC000"/>
              </a:solidFill>
              <a:latin typeface="+mn-ea"/>
            </a:endParaRPr>
          </a:p>
          <a:p>
            <a:r>
              <a:rPr lang="zh-CN" altLang="en-US" sz="1600" dirty="0">
                <a:solidFill>
                  <a:schemeClr val="bg1"/>
                </a:solidFill>
              </a:rPr>
              <a:t>第六十九条 处理个人信息侵害个人信息权益造成损害，个人信息处理者不能证明自己没有过错的，应当承担损害赔偿等侵权责任。</a:t>
            </a:r>
            <a:endParaRPr lang="en-US" altLang="zh-CN" sz="1600" dirty="0">
              <a:solidFill>
                <a:schemeClr val="bg1"/>
              </a:solidFill>
            </a:endParaRPr>
          </a:p>
          <a:p>
            <a:pPr marL="629920" indent="-285750">
              <a:lnSpc>
                <a:spcPct val="150000"/>
              </a:lnSpc>
              <a:buFont typeface="Wingdings" panose="05000000000000000000" pitchFamily="2" charset="2"/>
              <a:buChar char="p"/>
            </a:pPr>
            <a:r>
              <a:rPr lang="zh-CN" altLang="en-US" sz="1600" dirty="0">
                <a:solidFill>
                  <a:schemeClr val="bg1"/>
                </a:solidFill>
              </a:rPr>
              <a:t>适用过错推定原则：</a:t>
            </a:r>
            <a:endParaRPr lang="en-US" altLang="zh-CN" sz="1600" dirty="0">
              <a:solidFill>
                <a:schemeClr val="bg1"/>
              </a:solidFill>
            </a:endParaRPr>
          </a:p>
          <a:p>
            <a:pPr marL="629920" indent="-285750">
              <a:lnSpc>
                <a:spcPct val="150000"/>
              </a:lnSpc>
              <a:buFont typeface="Arial" panose="020B0604020202020204" pitchFamily="34" charset="0"/>
              <a:buChar char="•"/>
            </a:pPr>
            <a:r>
              <a:rPr lang="zh-CN" altLang="en-US" sz="1200" dirty="0">
                <a:solidFill>
                  <a:schemeClr val="bg1"/>
                </a:solidFill>
              </a:rPr>
              <a:t>原告需要以侵权之诉提前诉讼，证明其个人信息权益受到损害，并提供初步证据。</a:t>
            </a:r>
            <a:endParaRPr lang="en-US" altLang="zh-CN" sz="1200" dirty="0">
              <a:solidFill>
                <a:schemeClr val="bg1"/>
              </a:solidFill>
            </a:endParaRPr>
          </a:p>
          <a:p>
            <a:pPr marL="629920" indent="-285750">
              <a:lnSpc>
                <a:spcPct val="150000"/>
              </a:lnSpc>
              <a:buFont typeface="Arial" panose="020B0604020202020204" pitchFamily="34" charset="0"/>
              <a:buChar char="•"/>
            </a:pPr>
            <a:r>
              <a:rPr lang="zh-CN" altLang="en-US" sz="1200" dirty="0">
                <a:solidFill>
                  <a:schemeClr val="bg1"/>
                </a:solidFill>
              </a:rPr>
              <a:t>被告则需要证明其严格依据数据相关法律规定处理个人信息，不存在非法处理个人信息的行为，不存在个人信息违反个人信息保护义务的行为，否则就会认定为存在过错，承担相应举证不能的法律后果。</a:t>
            </a:r>
            <a:endParaRPr lang="zh-CN" altLang="en-US" sz="1200" dirty="0">
              <a:solidFill>
                <a:schemeClr val="bg1"/>
              </a:solidFill>
            </a:endParaRPr>
          </a:p>
        </p:txBody>
      </p:sp>
      <p:graphicFrame>
        <p:nvGraphicFramePr>
          <p:cNvPr id="5" name="表格 4"/>
          <p:cNvGraphicFramePr>
            <a:graphicFrameLocks noGrp="1"/>
          </p:cNvGraphicFramePr>
          <p:nvPr/>
        </p:nvGraphicFramePr>
        <p:xfrm>
          <a:off x="713984" y="3711697"/>
          <a:ext cx="10807179" cy="2849436"/>
        </p:xfrm>
        <a:graphic>
          <a:graphicData uri="http://schemas.openxmlformats.org/drawingml/2006/table">
            <a:tbl>
              <a:tblPr firstRow="1" bandRow="1">
                <a:tableStyleId>{5C22544A-7EE6-4342-B048-85BDC9FD1C3A}</a:tableStyleId>
              </a:tblPr>
              <a:tblGrid>
                <a:gridCol w="5599134"/>
                <a:gridCol w="3432131"/>
                <a:gridCol w="1775914"/>
              </a:tblGrid>
              <a:tr h="250761">
                <a:tc gridSpan="3">
                  <a:txBody>
                    <a:bodyPr/>
                    <a:lstStyle/>
                    <a:p>
                      <a:r>
                        <a:rPr lang="zh-CN" altLang="en-US" sz="1400" dirty="0">
                          <a:solidFill>
                            <a:schemeClr val="bg1"/>
                          </a:solidFill>
                        </a:rPr>
                        <a:t>案例：方某与北京某订票平台、中国某航空公司个人信息保护纠纷案</a:t>
                      </a:r>
                      <a:endParaRPr lang="zh-CN" altLang="en-US" sz="1400" dirty="0">
                        <a:solidFill>
                          <a:schemeClr val="bg1"/>
                        </a:solidFill>
                      </a:endParaRPr>
                    </a:p>
                  </a:txBody>
                  <a:tcPr anchor="ctr">
                    <a:lnB w="12700" cap="flat" cmpd="sng" algn="ctr">
                      <a:solidFill>
                        <a:schemeClr val="bg1"/>
                      </a:solidFill>
                      <a:prstDash val="solid"/>
                      <a:round/>
                      <a:headEnd type="none" w="med" len="med"/>
                      <a:tailEnd type="none" w="med" len="med"/>
                    </a:lnB>
                    <a:solidFill>
                      <a:srgbClr val="0070C0"/>
                    </a:solidFill>
                  </a:tcPr>
                </a:tc>
                <a:tc hMerge="1">
                  <a:tcPr/>
                </a:tc>
                <a:tc hMerge="1">
                  <a:tcPr/>
                </a:tc>
              </a:tr>
              <a:tr h="250761">
                <a:tc>
                  <a:txBody>
                    <a:bodyPr/>
                    <a:lstStyle/>
                    <a:p>
                      <a:pPr algn="ctr"/>
                      <a:r>
                        <a:rPr lang="zh-CN" altLang="en-US" sz="1400" b="1">
                          <a:solidFill>
                            <a:schemeClr val="bg1"/>
                          </a:solidFill>
                        </a:rPr>
                        <a:t>基本事实</a:t>
                      </a:r>
                      <a:endParaRPr lang="zh-CN" altLang="en-US" sz="1400" b="1">
                        <a:solidFill>
                          <a:schemeClr val="bg1"/>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zh-CN" altLang="en-US" sz="1400" b="1">
                          <a:solidFill>
                            <a:schemeClr val="bg1"/>
                          </a:solidFill>
                        </a:rPr>
                        <a:t>争议焦点</a:t>
                      </a:r>
                      <a:endParaRPr lang="zh-CN" altLang="en-US" sz="1400" b="1">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c>
                  <a:txBody>
                    <a:bodyPr/>
                    <a:lstStyle/>
                    <a:p>
                      <a:pPr algn="ctr"/>
                      <a:r>
                        <a:rPr lang="zh-CN" altLang="en-US" sz="1400" b="1" dirty="0">
                          <a:solidFill>
                            <a:schemeClr val="bg1"/>
                          </a:solidFill>
                        </a:rPr>
                        <a:t>民事责任</a:t>
                      </a:r>
                      <a:endParaRPr lang="zh-CN" altLang="en-US" sz="1400" b="1" dirty="0">
                        <a:solidFill>
                          <a:schemeClr val="bg1"/>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70C0"/>
                    </a:solidFill>
                  </a:tcPr>
                </a:tc>
              </a:tr>
              <a:tr h="1843254">
                <a:tc>
                  <a:txBody>
                    <a:bodyPr/>
                    <a:lstStyle/>
                    <a:p>
                      <a:pPr marL="285750" indent="-285750">
                        <a:lnSpc>
                          <a:spcPct val="114000"/>
                        </a:lnSpc>
                        <a:spcBef>
                          <a:spcPts val="600"/>
                        </a:spcBef>
                        <a:buFont typeface="Arial" panose="020B0604020202020204" pitchFamily="34" charset="0"/>
                        <a:buChar char="•"/>
                      </a:pPr>
                      <a:r>
                        <a:rPr lang="zh-CN" altLang="en-US" sz="1200"/>
                        <a:t>方某通过某订票平台订购了某航空公司的往返机票，其在机场等候航班时收到诈骗短信，致使被骗出</a:t>
                      </a:r>
                      <a:r>
                        <a:rPr lang="en-US" altLang="zh-CN" sz="1200"/>
                        <a:t>79629</a:t>
                      </a:r>
                      <a:r>
                        <a:rPr lang="zh-CN" altLang="en-US" sz="1200"/>
                        <a:t>元。方某发现被骗后立即报案，但被骗款项已被取走。诈骗短信中清楚的写明了原告的姓名、航班时间、航班号、航程。</a:t>
                      </a:r>
                      <a:endParaRPr lang="en-US" altLang="zh-CN" sz="1200"/>
                    </a:p>
                    <a:p>
                      <a:pPr marL="285750" indent="-285750">
                        <a:lnSpc>
                          <a:spcPct val="114000"/>
                        </a:lnSpc>
                        <a:spcBef>
                          <a:spcPts val="600"/>
                        </a:spcBef>
                        <a:buFont typeface="Arial" panose="020B0604020202020204" pitchFamily="34" charset="0"/>
                        <a:buChar char="•"/>
                      </a:pPr>
                      <a:r>
                        <a:rPr lang="zh-CN" altLang="en-US" sz="1200"/>
                        <a:t>方某认为，仅某订票平台与某航公司掌握上述信息，因此前述公司泄露个人信息，侵犯其隐私权，应当赔偿并公开赔礼道歉，遂诉讼至法院。</a:t>
                      </a:r>
                      <a:endParaRPr lang="en-US" altLang="zh-CN" sz="1200"/>
                    </a:p>
                    <a:p>
                      <a:pPr marL="285750" indent="-285750">
                        <a:lnSpc>
                          <a:spcPct val="114000"/>
                        </a:lnSpc>
                        <a:spcBef>
                          <a:spcPts val="600"/>
                        </a:spcBef>
                        <a:buFont typeface="Arial" panose="020B0604020202020204" pitchFamily="34" charset="0"/>
                        <a:buChar char="•"/>
                      </a:pPr>
                      <a:r>
                        <a:rPr lang="zh-CN" altLang="en-US" sz="1200"/>
                        <a:t>某航空公司称其采取了多重信息安全保障措施，建立了严密的安全管理制度、设计了订单查询系统、数据存储安全进行了专门认证、与专业第三方进行超出国家标准的合作，提供企业数据安全水平、重视并主动执行了个人信息保护和数据安全方面最严格的相关国际规范。</a:t>
                      </a:r>
                      <a:endParaRPr lang="zh-CN" altLang="en-US" sz="1200"/>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lnSpc>
                          <a:spcPct val="114000"/>
                        </a:lnSpc>
                        <a:spcBef>
                          <a:spcPts val="600"/>
                        </a:spcBef>
                        <a:buFont typeface="Arial" panose="020B0604020202020204" pitchFamily="34" charset="0"/>
                        <a:buChar char="•"/>
                      </a:pPr>
                      <a:r>
                        <a:rPr lang="zh-CN" altLang="en-US" sz="1200"/>
                        <a:t>被告某航空公司作为实际出票人和承运人，同样掌握了原告的姓名、身份证号、手机号、行程信息等个人信息，其应举证证明已采取有效措施保护乘客的个人信息。</a:t>
                      </a:r>
                      <a:endParaRPr lang="en-US" altLang="zh-CN" sz="1200"/>
                    </a:p>
                    <a:p>
                      <a:pPr marL="285750" indent="-285750">
                        <a:lnSpc>
                          <a:spcPct val="114000"/>
                        </a:lnSpc>
                        <a:spcBef>
                          <a:spcPts val="600"/>
                        </a:spcBef>
                        <a:buFont typeface="Arial" panose="020B0604020202020204" pitchFamily="34" charset="0"/>
                        <a:buChar char="•"/>
                      </a:pPr>
                      <a:r>
                        <a:rPr lang="zh-CN" altLang="en-US" sz="1200"/>
                        <a:t>被告某航公司提交的一系列证据证明其已充分制定数据安全措施，且某订票平台泄露可能性较高，故认为被告某航公司在自身掌握信息阶段不存在泄露原告信息的事实。</a:t>
                      </a:r>
                      <a:endParaRPr lang="zh-CN" altLang="en-US" sz="120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marR="0" indent="-285750" algn="l" defTabSz="914400" rtl="0" eaLnBrk="1" fontAlgn="auto" latinLnBrk="0" hangingPunct="1">
                        <a:lnSpc>
                          <a:spcPct val="114000"/>
                        </a:lnSpc>
                        <a:spcBef>
                          <a:spcPts val="600"/>
                        </a:spcBef>
                        <a:spcAft>
                          <a:spcPts val="0"/>
                        </a:spcAft>
                        <a:buClrTx/>
                        <a:buSzTx/>
                        <a:buFont typeface="Arial" panose="020B0604020202020204" pitchFamily="34" charset="0"/>
                        <a:buChar char="•"/>
                        <a:defRPr/>
                      </a:pPr>
                      <a:r>
                        <a:rPr lang="zh-CN" altLang="en-US" sz="1200" dirty="0"/>
                        <a:t>广东省深圳市宝安区人民法院经审理作出民事判决，判令被告某订票平台承担原告</a:t>
                      </a:r>
                      <a:r>
                        <a:rPr lang="en-US" altLang="zh-CN" sz="1200" dirty="0"/>
                        <a:t>80%</a:t>
                      </a:r>
                      <a:r>
                        <a:rPr lang="zh-CN" altLang="en-US" sz="1200" dirty="0"/>
                        <a:t>经济损失，原告对自身过失承担一定责任，</a:t>
                      </a:r>
                      <a:r>
                        <a:rPr lang="zh-CN" altLang="en-US" sz="1200" b="1" dirty="0">
                          <a:solidFill>
                            <a:srgbClr val="FF0000"/>
                          </a:solidFill>
                        </a:rPr>
                        <a:t>某航空公司不承担责任。</a:t>
                      </a:r>
                      <a:endParaRPr lang="zh-CN" altLang="en-US" sz="1200" b="1" dirty="0">
                        <a:solidFill>
                          <a:srgbClr val="FF0000"/>
                        </a:solidFill>
                      </a:endParaRPr>
                    </a:p>
                    <a:p>
                      <a:pPr marL="0" indent="0">
                        <a:lnSpc>
                          <a:spcPct val="114000"/>
                        </a:lnSpc>
                        <a:spcBef>
                          <a:spcPts val="600"/>
                        </a:spcBef>
                        <a:buFont typeface="Arial" panose="020B0604020202020204" pitchFamily="34" charset="0"/>
                        <a:buNone/>
                      </a:pPr>
                      <a:endParaRPr lang="zh-CN" altLang="en-US" sz="1200" dirty="0"/>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prstGeom prst="rect">
            <a:avLst/>
          </a:prstGeom>
        </p:spPr>
        <p:txBody>
          <a:bodyPr>
            <a:normAutofit fontScale="87500" lnSpcReduction="20000"/>
          </a:bodyPr>
          <a:lstStyle/>
          <a:p>
            <a:pPr marL="0" algn="ctr">
              <a:buClrTx/>
              <a:buSzTx/>
              <a:buNone/>
            </a:pPr>
            <a:r>
              <a:rPr dirty="0">
                <a:sym typeface="+mn-ea"/>
              </a:rPr>
              <a:t>数据安全治理体系框架</a:t>
            </a:r>
            <a:endParaRPr lang="zh-CN" altLang="en-US" dirty="0"/>
          </a:p>
        </p:txBody>
      </p:sp>
      <p:sp>
        <p:nvSpPr>
          <p:cNvPr id="8" name="文本占位符 7"/>
          <p:cNvSpPr>
            <a:spLocks noGrp="1"/>
          </p:cNvSpPr>
          <p:nvPr>
            <p:ph type="body" sz="quarter" idx="11"/>
          </p:nvPr>
        </p:nvSpPr>
        <p:spPr>
          <a:prstGeom prst="rect">
            <a:avLst/>
          </a:prstGeom>
        </p:spPr>
        <p:txBody>
          <a:bodyPr>
            <a:normAutofit fontScale="80000" lnSpcReduction="20000"/>
          </a:bodyPr>
          <a:lstStyle/>
          <a:p>
            <a:r>
              <a:rPr lang="zh-CN" altLang="en-US">
                <a:sym typeface="+mn-ea"/>
              </a:rPr>
              <a:t>山石网科</a:t>
            </a:r>
            <a:r>
              <a:rPr>
                <a:sym typeface="+mn-ea"/>
              </a:rPr>
              <a:t>数据安全治理</a:t>
            </a:r>
            <a:r>
              <a:rPr lang="en-US">
                <a:sym typeface="+mn-ea"/>
              </a:rPr>
              <a:t>3</a:t>
            </a:r>
            <a:r>
              <a:rPr>
                <a:sym typeface="+mn-ea"/>
              </a:rPr>
              <a:t>.0</a:t>
            </a:r>
            <a:endParaRPr lang="zh-CN" altLang="en-US" dirty="0"/>
          </a:p>
          <a:p>
            <a:endParaRPr lang="zh-CN" alt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dirty="0">
                <a:sym typeface="思源黑体 CN Normal" panose="020B0400000000000000" pitchFamily="34" charset="-122"/>
              </a:rPr>
              <a:t>关于数据安全治理目标的思考</a:t>
            </a:r>
            <a:endParaRPr lang="zh-CN" altLang="en-US" dirty="0"/>
          </a:p>
        </p:txBody>
      </p:sp>
      <p:sp>
        <p:nvSpPr>
          <p:cNvPr id="4" name="矩形 3"/>
          <p:cNvSpPr/>
          <p:nvPr>
            <p:custDataLst>
              <p:tags r:id="rId1"/>
            </p:custDataLst>
          </p:nvPr>
        </p:nvSpPr>
        <p:spPr>
          <a:xfrm>
            <a:off x="1235988" y="1677811"/>
            <a:ext cx="9720023" cy="120917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cs typeface="思源黑体 CN Normal" panose="020B0400000000000000" pitchFamily="34" charset="-122"/>
            </a:endParaRPr>
          </a:p>
        </p:txBody>
      </p:sp>
      <p:sp>
        <p:nvSpPr>
          <p:cNvPr id="2" name="文本框 1"/>
          <p:cNvSpPr txBox="1"/>
          <p:nvPr>
            <p:custDataLst>
              <p:tags r:id="rId2"/>
            </p:custDataLst>
          </p:nvPr>
        </p:nvSpPr>
        <p:spPr>
          <a:xfrm>
            <a:off x="1519555" y="1884680"/>
            <a:ext cx="9354185" cy="865505"/>
          </a:xfrm>
          <a:prstGeom prst="rect">
            <a:avLst/>
          </a:prstGeom>
          <a:noFill/>
        </p:spPr>
        <p:txBody>
          <a:bodyPr wrap="square">
            <a:spAutoFit/>
          </a:bodyPr>
          <a:lstStyle/>
          <a:p>
            <a:pPr indent="-228600">
              <a:lnSpc>
                <a:spcPct val="90000"/>
              </a:lnSpc>
              <a:spcAft>
                <a:spcPts val="600"/>
              </a:spcAft>
              <a:buFont typeface="思源黑体 CN Normal" panose="020B0400000000000000" pitchFamily="34" charset="-122"/>
              <a:buChar char="•"/>
            </a:pPr>
            <a:r>
              <a:rPr lang="zh-CN" altLang="en-US" sz="2000" b="1" i="1" dirty="0">
                <a:solidFill>
                  <a:schemeClr val="bg1"/>
                </a:solidFill>
                <a:cs typeface="思源黑体 CN Normal" panose="020B0400000000000000" pitchFamily="34" charset="-122"/>
              </a:rPr>
              <a:t>通过</a:t>
            </a:r>
            <a:r>
              <a:rPr lang="en-US" altLang="zh-CN" sz="2800" b="1" i="1" dirty="0">
                <a:solidFill>
                  <a:schemeClr val="bg1"/>
                </a:solidFill>
                <a:cs typeface="思源黑体 CN Normal" panose="020B0400000000000000" pitchFamily="34" charset="-122"/>
              </a:rPr>
              <a:t>“</a:t>
            </a:r>
            <a:r>
              <a:rPr lang="zh-CN" altLang="en-US" sz="2800" b="1" i="1" dirty="0">
                <a:solidFill>
                  <a:srgbClr val="FFC000"/>
                </a:solidFill>
                <a:cs typeface="思源黑体 CN Normal" panose="020B0400000000000000" pitchFamily="34" charset="-122"/>
              </a:rPr>
              <a:t>一群有技能的人</a:t>
            </a:r>
            <a:r>
              <a:rPr lang="en-US" altLang="zh-CN" sz="2800" b="1" i="1" dirty="0">
                <a:solidFill>
                  <a:schemeClr val="bg1"/>
                </a:solidFill>
                <a:cs typeface="思源黑体 CN Normal" panose="020B0400000000000000" pitchFamily="34" charset="-122"/>
              </a:rPr>
              <a:t>”</a:t>
            </a:r>
            <a:r>
              <a:rPr lang="zh-CN" altLang="en-US" sz="2000" i="1" dirty="0">
                <a:solidFill>
                  <a:schemeClr val="bg1"/>
                </a:solidFill>
                <a:cs typeface="思源黑体 CN Normal" panose="020B0400000000000000" pitchFamily="34" charset="-122"/>
              </a:rPr>
              <a:t>，</a:t>
            </a:r>
            <a:r>
              <a:rPr lang="zh-CN" altLang="en-US" sz="2000" b="1" i="1" dirty="0">
                <a:solidFill>
                  <a:schemeClr val="bg1"/>
                </a:solidFill>
                <a:cs typeface="思源黑体 CN Normal" panose="020B0400000000000000" pitchFamily="34" charset="-122"/>
              </a:rPr>
              <a:t>遵循 标准化的</a:t>
            </a:r>
            <a:r>
              <a:rPr lang="zh-CN" altLang="en-US" sz="2800" b="1" i="1" dirty="0">
                <a:solidFill>
                  <a:schemeClr val="bg1"/>
                </a:solidFill>
                <a:cs typeface="思源黑体 CN Normal" panose="020B0400000000000000" pitchFamily="34" charset="-122"/>
              </a:rPr>
              <a:t>“</a:t>
            </a:r>
            <a:r>
              <a:rPr lang="zh-CN" altLang="en-US" sz="2800" b="1" i="1" dirty="0">
                <a:solidFill>
                  <a:srgbClr val="FFC000"/>
                </a:solidFill>
                <a:cs typeface="思源黑体 CN Normal" panose="020B0400000000000000" pitchFamily="34" charset="-122"/>
              </a:rPr>
              <a:t>制度、流程</a:t>
            </a:r>
            <a:r>
              <a:rPr lang="zh-CN" altLang="en-US" sz="2800" b="1" i="1" dirty="0">
                <a:solidFill>
                  <a:schemeClr val="bg1"/>
                </a:solidFill>
                <a:cs typeface="思源黑体 CN Normal" panose="020B0400000000000000" pitchFamily="34" charset="-122"/>
              </a:rPr>
              <a:t>”</a:t>
            </a:r>
            <a:r>
              <a:rPr lang="zh-CN" altLang="en-US" sz="2000" i="1" dirty="0">
                <a:solidFill>
                  <a:schemeClr val="bg1"/>
                </a:solidFill>
                <a:cs typeface="思源黑体 CN Normal" panose="020B0400000000000000" pitchFamily="34" charset="-122"/>
              </a:rPr>
              <a:t>，</a:t>
            </a:r>
            <a:r>
              <a:rPr lang="zh-CN" altLang="en-US" sz="2000" b="1" i="1" dirty="0">
                <a:solidFill>
                  <a:schemeClr val="bg1"/>
                </a:solidFill>
                <a:cs typeface="思源黑体 CN Normal" panose="020B0400000000000000" pitchFamily="34" charset="-122"/>
              </a:rPr>
              <a:t>使用</a:t>
            </a:r>
            <a:r>
              <a:rPr lang="zh-CN" altLang="en-US" sz="2800" b="1" i="1" dirty="0">
                <a:solidFill>
                  <a:schemeClr val="bg1"/>
                </a:solidFill>
                <a:cs typeface="思源黑体 CN Normal" panose="020B0400000000000000" pitchFamily="34" charset="-122"/>
              </a:rPr>
              <a:t>“</a:t>
            </a:r>
            <a:r>
              <a:rPr lang="zh-CN" altLang="en-US" sz="2800" b="1" i="1" dirty="0">
                <a:solidFill>
                  <a:srgbClr val="FFC000"/>
                </a:solidFill>
                <a:cs typeface="思源黑体 CN Normal" panose="020B0400000000000000" pitchFamily="34" charset="-122"/>
              </a:rPr>
              <a:t>技术、工具和平台</a:t>
            </a:r>
            <a:r>
              <a:rPr lang="zh-CN" altLang="en-US" sz="2800" b="1" i="1" dirty="0">
                <a:solidFill>
                  <a:schemeClr val="bg1"/>
                </a:solidFill>
                <a:cs typeface="思源黑体 CN Normal" panose="020B0400000000000000" pitchFamily="34" charset="-122"/>
              </a:rPr>
              <a:t>”</a:t>
            </a:r>
            <a:r>
              <a:rPr lang="zh-CN" altLang="en-US" sz="2000" b="1" i="1" dirty="0">
                <a:solidFill>
                  <a:schemeClr val="bg1"/>
                </a:solidFill>
                <a:cs typeface="思源黑体 CN Normal" panose="020B0400000000000000" pitchFamily="34" charset="-122"/>
              </a:rPr>
              <a:t>保障</a:t>
            </a:r>
            <a:r>
              <a:rPr lang="zh-CN" altLang="en-US" sz="2800" b="1" i="1" dirty="0">
                <a:solidFill>
                  <a:schemeClr val="bg1"/>
                </a:solidFill>
                <a:cs typeface="思源黑体 CN Normal" panose="020B0400000000000000" pitchFamily="34" charset="-122"/>
              </a:rPr>
              <a:t>“</a:t>
            </a:r>
            <a:r>
              <a:rPr lang="zh-CN" altLang="en-US" sz="2800" b="1" i="1" dirty="0">
                <a:solidFill>
                  <a:srgbClr val="FFC000"/>
                </a:solidFill>
                <a:cs typeface="思源黑体 CN Normal" panose="020B0400000000000000" pitchFamily="34" charset="-122"/>
              </a:rPr>
              <a:t>运营中</a:t>
            </a:r>
            <a:r>
              <a:rPr lang="zh-CN" altLang="en-US" sz="2800" b="1" i="1" dirty="0">
                <a:solidFill>
                  <a:schemeClr val="bg1"/>
                </a:solidFill>
                <a:cs typeface="思源黑体 CN Normal" panose="020B0400000000000000" pitchFamily="34" charset="-122"/>
              </a:rPr>
              <a:t>”</a:t>
            </a:r>
            <a:r>
              <a:rPr lang="zh-CN" altLang="en-US" sz="2000" b="1" i="1" dirty="0">
                <a:solidFill>
                  <a:schemeClr val="bg1"/>
                </a:solidFill>
                <a:cs typeface="思源黑体 CN Normal" panose="020B0400000000000000" pitchFamily="34" charset="-122"/>
              </a:rPr>
              <a:t>数据的</a:t>
            </a:r>
            <a:r>
              <a:rPr lang="zh-CN" altLang="en-US" sz="2800" b="1" i="1" dirty="0">
                <a:solidFill>
                  <a:srgbClr val="FFC000"/>
                </a:solidFill>
                <a:cs typeface="思源黑体 CN Normal" panose="020B0400000000000000" pitchFamily="34" charset="-122"/>
              </a:rPr>
              <a:t>安全</a:t>
            </a:r>
            <a:r>
              <a:rPr lang="zh-CN" altLang="en-US" sz="2000" i="1" dirty="0">
                <a:solidFill>
                  <a:schemeClr val="bg1"/>
                </a:solidFill>
                <a:cs typeface="思源黑体 CN Normal" panose="020B0400000000000000" pitchFamily="34" charset="-122"/>
              </a:rPr>
              <a:t>。</a:t>
            </a:r>
            <a:endParaRPr lang="en-US" altLang="zh-CN" sz="2000" i="1" dirty="0">
              <a:solidFill>
                <a:schemeClr val="bg1"/>
              </a:solidFill>
              <a:cs typeface="思源黑体 CN Normal" panose="020B0400000000000000" pitchFamily="34" charset="-122"/>
            </a:endParaRPr>
          </a:p>
        </p:txBody>
      </p:sp>
      <p:sp>
        <p:nvSpPr>
          <p:cNvPr id="24" name="文本框 23"/>
          <p:cNvSpPr txBox="1"/>
          <p:nvPr>
            <p:custDataLst>
              <p:tags r:id="rId3"/>
            </p:custDataLst>
          </p:nvPr>
        </p:nvSpPr>
        <p:spPr>
          <a:xfrm>
            <a:off x="4383292" y="1017569"/>
            <a:ext cx="3891641" cy="523220"/>
          </a:xfrm>
          <a:prstGeom prst="rect">
            <a:avLst/>
          </a:prstGeom>
          <a:noFill/>
        </p:spPr>
        <p:txBody>
          <a:bodyPr wrap="square">
            <a:spAutoFit/>
          </a:bodyPr>
          <a:lstStyle/>
          <a:p>
            <a:r>
              <a:rPr lang="zh-CN" altLang="en-US" sz="2800" b="1" dirty="0">
                <a:solidFill>
                  <a:srgbClr val="00ECE7"/>
                </a:solidFill>
                <a:effectLst>
                  <a:outerShdw blurRad="38100" dist="38100" dir="2700000" algn="tl">
                    <a:srgbClr val="000000">
                      <a:alpha val="43137"/>
                    </a:srgbClr>
                  </a:outerShdw>
                </a:effectLst>
                <a:cs typeface="思源黑体 CN Normal" panose="020B0400000000000000" pitchFamily="34" charset="-122"/>
              </a:rPr>
              <a:t>合规</a:t>
            </a:r>
            <a:r>
              <a:rPr lang="en-US" altLang="zh-CN" sz="2800" b="1" dirty="0">
                <a:solidFill>
                  <a:srgbClr val="00ECE7"/>
                </a:solidFill>
                <a:effectLst>
                  <a:outerShdw blurRad="38100" dist="38100" dir="2700000" algn="tl">
                    <a:srgbClr val="000000">
                      <a:alpha val="43137"/>
                    </a:srgbClr>
                  </a:outerShdw>
                </a:effectLst>
                <a:cs typeface="思源黑体 CN Normal" panose="020B0400000000000000" pitchFamily="34" charset="-122"/>
              </a:rPr>
              <a:t>+</a:t>
            </a:r>
            <a:r>
              <a:rPr lang="zh-CN" altLang="en-US" sz="2800" b="1" dirty="0">
                <a:solidFill>
                  <a:srgbClr val="00ECE7"/>
                </a:solidFill>
                <a:effectLst>
                  <a:outerShdw blurRad="38100" dist="38100" dir="2700000" algn="tl">
                    <a:srgbClr val="000000">
                      <a:alpha val="43137"/>
                    </a:srgbClr>
                  </a:outerShdw>
                </a:effectLst>
                <a:cs typeface="思源黑体 CN Normal" panose="020B0400000000000000" pitchFamily="34" charset="-122"/>
              </a:rPr>
              <a:t>业务</a:t>
            </a:r>
            <a:r>
              <a:rPr lang="en-US" altLang="zh-CN" sz="2800" b="1" dirty="0">
                <a:solidFill>
                  <a:srgbClr val="00ECE7"/>
                </a:solidFill>
                <a:effectLst>
                  <a:outerShdw blurRad="38100" dist="38100" dir="2700000" algn="tl">
                    <a:srgbClr val="000000">
                      <a:alpha val="43137"/>
                    </a:srgbClr>
                  </a:outerShdw>
                </a:effectLst>
                <a:cs typeface="思源黑体 CN Normal" panose="020B0400000000000000" pitchFamily="34" charset="-122"/>
              </a:rPr>
              <a:t>+</a:t>
            </a:r>
            <a:r>
              <a:rPr lang="zh-CN" altLang="en-US" sz="2800" b="1" dirty="0">
                <a:solidFill>
                  <a:srgbClr val="00ECE7"/>
                </a:solidFill>
                <a:effectLst>
                  <a:outerShdw blurRad="38100" dist="38100" dir="2700000" algn="tl">
                    <a:srgbClr val="000000">
                      <a:alpha val="43137"/>
                    </a:srgbClr>
                  </a:outerShdw>
                </a:effectLst>
                <a:cs typeface="思源黑体 CN Normal" panose="020B0400000000000000" pitchFamily="34" charset="-122"/>
              </a:rPr>
              <a:t>科学模型</a:t>
            </a:r>
            <a:endParaRPr lang="zh-CN" altLang="en-US" sz="2800" b="1" dirty="0">
              <a:solidFill>
                <a:srgbClr val="00ECE7"/>
              </a:solidFill>
              <a:effectLst>
                <a:outerShdw blurRad="38100" dist="38100" dir="2700000" algn="tl">
                  <a:srgbClr val="000000">
                    <a:alpha val="43137"/>
                  </a:srgbClr>
                </a:outerShdw>
              </a:effectLst>
              <a:cs typeface="思源黑体 CN Normal" panose="020B0400000000000000" pitchFamily="34" charset="-122"/>
            </a:endParaRPr>
          </a:p>
        </p:txBody>
      </p:sp>
      <p:grpSp>
        <p:nvGrpSpPr>
          <p:cNvPr id="25" name="Group 2"/>
          <p:cNvGrpSpPr/>
          <p:nvPr/>
        </p:nvGrpSpPr>
        <p:grpSpPr>
          <a:xfrm>
            <a:off x="2019936" y="3309805"/>
            <a:ext cx="656256" cy="656256"/>
            <a:chOff x="2008774" y="2677917"/>
            <a:chExt cx="656256" cy="656256"/>
          </a:xfrm>
        </p:grpSpPr>
        <p:sp>
          <p:nvSpPr>
            <p:cNvPr id="26" name="稻壳儿原创设计师【幻雨工作室】_1"/>
            <p:cNvSpPr/>
            <p:nvPr>
              <p:custDataLst>
                <p:tags r:id="rId4"/>
              </p:custDataLst>
            </p:nvPr>
          </p:nvSpPr>
          <p:spPr>
            <a:xfrm>
              <a:off x="2008774" y="2677917"/>
              <a:ext cx="656256" cy="656256"/>
            </a:xfrm>
            <a:prstGeom prst="ellipse">
              <a:avLst/>
            </a:prstGeom>
            <a:noFill/>
            <a:ln w="25400" cap="flat" cmpd="sng" algn="ctr">
              <a:gradFill flip="none" rotWithShape="1">
                <a:gsLst>
                  <a:gs pos="0">
                    <a:schemeClr val="bg2">
                      <a:lumMod val="90000"/>
                    </a:schemeClr>
                  </a:gs>
                  <a:gs pos="52000">
                    <a:schemeClr val="bg2">
                      <a:lumMod val="75000"/>
                    </a:schemeClr>
                  </a:gs>
                  <a:gs pos="100000">
                    <a:srgbClr val="4A69FF"/>
                  </a:gs>
                </a:gsLst>
                <a:lin ang="2700000" scaled="1"/>
                <a:tileRect/>
              </a:grad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cs typeface="思源黑体 CN Normal" panose="020B0400000000000000" pitchFamily="34" charset="-122"/>
              </a:endParaRPr>
            </a:p>
          </p:txBody>
        </p:sp>
        <p:sp>
          <p:nvSpPr>
            <p:cNvPr id="27" name="稻壳儿原创设计师【幻雨工作室】_6"/>
            <p:cNvSpPr/>
            <p:nvPr>
              <p:custDataLst>
                <p:tags r:id="rId5"/>
              </p:custDataLst>
            </p:nvPr>
          </p:nvSpPr>
          <p:spPr>
            <a:xfrm>
              <a:off x="2082690" y="2751834"/>
              <a:ext cx="508424" cy="508423"/>
            </a:xfrm>
            <a:prstGeom prst="ellipse">
              <a:avLst/>
            </a:prstGeom>
            <a:solidFill>
              <a:srgbClr val="00728A"/>
            </a:solidFill>
            <a:ln w="50800" cap="flat" cmpd="sng" algn="ctr">
              <a:no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a:r>
                <a:rPr lang="en-US" altLang="zh-CN" sz="2800" b="1" dirty="0">
                  <a:latin typeface="+mj-ea"/>
                  <a:ea typeface="+mj-ea"/>
                  <a:cs typeface="思源黑体 CN Normal" panose="020B0400000000000000" pitchFamily="34" charset="-122"/>
                </a:rPr>
                <a:t>1</a:t>
              </a:r>
              <a:endParaRPr lang="zh-CN" altLang="en-US" sz="2800" b="1" dirty="0">
                <a:latin typeface="+mj-ea"/>
                <a:ea typeface="+mj-ea"/>
                <a:cs typeface="思源黑体 CN Normal" panose="020B0400000000000000" pitchFamily="34" charset="-122"/>
              </a:endParaRPr>
            </a:p>
          </p:txBody>
        </p:sp>
      </p:grpSp>
      <p:sp>
        <p:nvSpPr>
          <p:cNvPr id="28" name="稻壳儿原创设计师【幻雨工作室】_10"/>
          <p:cNvSpPr/>
          <p:nvPr>
            <p:custDataLst>
              <p:tags r:id="rId6"/>
            </p:custDataLst>
          </p:nvPr>
        </p:nvSpPr>
        <p:spPr>
          <a:xfrm>
            <a:off x="1077449" y="4131219"/>
            <a:ext cx="2492991" cy="400110"/>
          </a:xfrm>
          <a:prstGeom prst="rect">
            <a:avLst/>
          </a:prstGeom>
        </p:spPr>
        <p:txBody>
          <a:bodyPr wrap="none">
            <a:spAutoFit/>
          </a:bodyPr>
          <a:lstStyle/>
          <a:p>
            <a:pPr algn="ctr"/>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法律法规、行业需求</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grpSp>
        <p:nvGrpSpPr>
          <p:cNvPr id="29" name="Group 77"/>
          <p:cNvGrpSpPr/>
          <p:nvPr/>
        </p:nvGrpSpPr>
        <p:grpSpPr>
          <a:xfrm>
            <a:off x="5823421" y="3309805"/>
            <a:ext cx="656256" cy="656256"/>
            <a:chOff x="1577521" y="2446206"/>
            <a:chExt cx="1014804" cy="1014804"/>
          </a:xfrm>
        </p:grpSpPr>
        <p:sp>
          <p:nvSpPr>
            <p:cNvPr id="30" name="稻壳儿原创设计师【幻雨工作室】_1"/>
            <p:cNvSpPr/>
            <p:nvPr>
              <p:custDataLst>
                <p:tags r:id="rId7"/>
              </p:custDataLst>
            </p:nvPr>
          </p:nvSpPr>
          <p:spPr>
            <a:xfrm>
              <a:off x="1577521" y="2446206"/>
              <a:ext cx="1014804" cy="1014804"/>
            </a:xfrm>
            <a:prstGeom prst="ellipse">
              <a:avLst/>
            </a:prstGeom>
            <a:noFill/>
            <a:ln w="25400" cap="flat" cmpd="sng" algn="ctr">
              <a:gradFill flip="none" rotWithShape="1">
                <a:gsLst>
                  <a:gs pos="0">
                    <a:schemeClr val="bg2">
                      <a:lumMod val="90000"/>
                    </a:schemeClr>
                  </a:gs>
                  <a:gs pos="52000">
                    <a:schemeClr val="bg2">
                      <a:lumMod val="75000"/>
                    </a:schemeClr>
                  </a:gs>
                  <a:gs pos="100000">
                    <a:srgbClr val="4A69FF"/>
                  </a:gs>
                </a:gsLst>
                <a:lin ang="2700000" scaled="1"/>
                <a:tileRect/>
              </a:grad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cs typeface="思源黑体 CN Normal" panose="020B0400000000000000" pitchFamily="34" charset="-122"/>
              </a:endParaRPr>
            </a:p>
          </p:txBody>
        </p:sp>
        <p:sp>
          <p:nvSpPr>
            <p:cNvPr id="31" name="稻壳儿原创设计师【幻雨工作室】_6"/>
            <p:cNvSpPr/>
            <p:nvPr>
              <p:custDataLst>
                <p:tags r:id="rId8"/>
              </p:custDataLst>
            </p:nvPr>
          </p:nvSpPr>
          <p:spPr>
            <a:xfrm>
              <a:off x="1691822" y="2560507"/>
              <a:ext cx="786204" cy="786202"/>
            </a:xfrm>
            <a:prstGeom prst="ellipse">
              <a:avLst/>
            </a:prstGeom>
            <a:solidFill>
              <a:srgbClr val="00728A"/>
            </a:solidFill>
            <a:ln w="50800" cap="flat" cmpd="sng" algn="ctr">
              <a:no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72000" anchor="ctr"/>
            <a:lstStyle/>
            <a:p>
              <a:pPr algn="ctr"/>
              <a:r>
                <a:rPr lang="en-US" altLang="zh-CN" sz="2800" b="1" dirty="0">
                  <a:latin typeface="+mj-ea"/>
                  <a:ea typeface="+mj-ea"/>
                  <a:cs typeface="思源黑体 CN Normal" panose="020B0400000000000000" pitchFamily="34" charset="-122"/>
                </a:rPr>
                <a:t>2</a:t>
              </a:r>
              <a:endParaRPr lang="zh-CN" altLang="en-US" sz="2800" b="1" dirty="0">
                <a:latin typeface="+mj-ea"/>
                <a:ea typeface="+mj-ea"/>
                <a:cs typeface="思源黑体 CN Normal" panose="020B0400000000000000" pitchFamily="34" charset="-122"/>
              </a:endParaRPr>
            </a:p>
          </p:txBody>
        </p:sp>
      </p:grpSp>
      <p:sp>
        <p:nvSpPr>
          <p:cNvPr id="32" name="稻壳儿原创设计师【幻雨工作室】_12"/>
          <p:cNvSpPr/>
          <p:nvPr>
            <p:custDataLst>
              <p:tags r:id="rId9"/>
            </p:custDataLst>
          </p:nvPr>
        </p:nvSpPr>
        <p:spPr>
          <a:xfrm>
            <a:off x="4918554" y="4102728"/>
            <a:ext cx="2492990" cy="400110"/>
          </a:xfrm>
          <a:prstGeom prst="rect">
            <a:avLst/>
          </a:prstGeom>
        </p:spPr>
        <p:txBody>
          <a:bodyPr wrap="none">
            <a:spAutoFit/>
          </a:body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整体的数据发展战略</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grpSp>
        <p:nvGrpSpPr>
          <p:cNvPr id="33" name="Group 80"/>
          <p:cNvGrpSpPr/>
          <p:nvPr/>
        </p:nvGrpSpPr>
        <p:grpSpPr>
          <a:xfrm>
            <a:off x="9626906" y="3309805"/>
            <a:ext cx="656256" cy="656256"/>
            <a:chOff x="1577521" y="2446206"/>
            <a:chExt cx="1014804" cy="1014804"/>
          </a:xfrm>
        </p:grpSpPr>
        <p:sp>
          <p:nvSpPr>
            <p:cNvPr id="34" name="稻壳儿原创设计师【幻雨工作室】_1"/>
            <p:cNvSpPr/>
            <p:nvPr>
              <p:custDataLst>
                <p:tags r:id="rId10"/>
              </p:custDataLst>
            </p:nvPr>
          </p:nvSpPr>
          <p:spPr>
            <a:xfrm>
              <a:off x="1577521" y="2446206"/>
              <a:ext cx="1014804" cy="1014804"/>
            </a:xfrm>
            <a:prstGeom prst="ellipse">
              <a:avLst/>
            </a:prstGeom>
            <a:noFill/>
            <a:ln w="25400" cap="flat" cmpd="sng" algn="ctr">
              <a:gradFill flip="none" rotWithShape="1">
                <a:gsLst>
                  <a:gs pos="0">
                    <a:schemeClr val="bg2">
                      <a:lumMod val="90000"/>
                    </a:schemeClr>
                  </a:gs>
                  <a:gs pos="52000">
                    <a:schemeClr val="bg2">
                      <a:lumMod val="75000"/>
                    </a:schemeClr>
                  </a:gs>
                  <a:gs pos="100000">
                    <a:srgbClr val="4A69FF"/>
                  </a:gs>
                </a:gsLst>
                <a:lin ang="2700000" scaled="1"/>
                <a:tileRect/>
              </a:grad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cs typeface="思源黑体 CN Normal" panose="020B0400000000000000" pitchFamily="34" charset="-122"/>
              </a:endParaRPr>
            </a:p>
          </p:txBody>
        </p:sp>
        <p:sp>
          <p:nvSpPr>
            <p:cNvPr id="35" name="稻壳儿原创设计师【幻雨工作室】_6"/>
            <p:cNvSpPr/>
            <p:nvPr>
              <p:custDataLst>
                <p:tags r:id="rId11"/>
              </p:custDataLst>
            </p:nvPr>
          </p:nvSpPr>
          <p:spPr>
            <a:xfrm>
              <a:off x="1691822" y="2560507"/>
              <a:ext cx="786204" cy="786202"/>
            </a:xfrm>
            <a:prstGeom prst="ellipse">
              <a:avLst/>
            </a:prstGeom>
            <a:solidFill>
              <a:srgbClr val="00728A"/>
            </a:solidFill>
            <a:ln w="50800" cap="flat" cmpd="sng" algn="ctr">
              <a:no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a:r>
                <a:rPr lang="en-US" altLang="zh-CN" sz="2800" b="1" dirty="0">
                  <a:latin typeface="+mj-ea"/>
                  <a:ea typeface="+mj-ea"/>
                  <a:cs typeface="思源黑体 CN Normal" panose="020B0400000000000000" pitchFamily="34" charset="-122"/>
                </a:rPr>
                <a:t>3</a:t>
              </a:r>
              <a:endParaRPr lang="zh-CN" altLang="en-US" sz="2800" b="1" dirty="0">
                <a:latin typeface="+mj-ea"/>
                <a:ea typeface="+mj-ea"/>
                <a:cs typeface="思源黑体 CN Normal" panose="020B0400000000000000" pitchFamily="34" charset="-122"/>
              </a:endParaRPr>
            </a:p>
          </p:txBody>
        </p:sp>
      </p:grpSp>
      <p:grpSp>
        <p:nvGrpSpPr>
          <p:cNvPr id="36" name="Group 90"/>
          <p:cNvGrpSpPr/>
          <p:nvPr/>
        </p:nvGrpSpPr>
        <p:grpSpPr>
          <a:xfrm>
            <a:off x="3815192" y="5189628"/>
            <a:ext cx="656256" cy="656256"/>
            <a:chOff x="1577521" y="2446206"/>
            <a:chExt cx="1014804" cy="1014804"/>
          </a:xfrm>
        </p:grpSpPr>
        <p:sp>
          <p:nvSpPr>
            <p:cNvPr id="37" name="稻壳儿原创设计师【幻雨工作室】_1"/>
            <p:cNvSpPr/>
            <p:nvPr>
              <p:custDataLst>
                <p:tags r:id="rId12"/>
              </p:custDataLst>
            </p:nvPr>
          </p:nvSpPr>
          <p:spPr>
            <a:xfrm>
              <a:off x="1577521" y="2446206"/>
              <a:ext cx="1014804" cy="1014804"/>
            </a:xfrm>
            <a:prstGeom prst="ellipse">
              <a:avLst/>
            </a:prstGeom>
            <a:noFill/>
            <a:ln w="25400" cap="flat" cmpd="sng" algn="ctr">
              <a:gradFill flip="none" rotWithShape="1">
                <a:gsLst>
                  <a:gs pos="0">
                    <a:schemeClr val="bg2">
                      <a:lumMod val="90000"/>
                    </a:schemeClr>
                  </a:gs>
                  <a:gs pos="52000">
                    <a:schemeClr val="bg2">
                      <a:lumMod val="75000"/>
                    </a:schemeClr>
                  </a:gs>
                  <a:gs pos="100000">
                    <a:srgbClr val="4A69FF"/>
                  </a:gs>
                </a:gsLst>
                <a:lin ang="2700000" scaled="1"/>
                <a:tileRect/>
              </a:grad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solidFill>
                  <a:schemeClr val="bg1"/>
                </a:solidFill>
                <a:cs typeface="思源黑体 CN Normal" panose="020B0400000000000000" pitchFamily="34" charset="-122"/>
              </a:endParaRPr>
            </a:p>
          </p:txBody>
        </p:sp>
        <p:sp>
          <p:nvSpPr>
            <p:cNvPr id="39" name="稻壳儿原创设计师【幻雨工作室】_6"/>
            <p:cNvSpPr/>
            <p:nvPr>
              <p:custDataLst>
                <p:tags r:id="rId13"/>
              </p:custDataLst>
            </p:nvPr>
          </p:nvSpPr>
          <p:spPr>
            <a:xfrm>
              <a:off x="1691822" y="2560507"/>
              <a:ext cx="786204" cy="786202"/>
            </a:xfrm>
            <a:prstGeom prst="ellipse">
              <a:avLst/>
            </a:prstGeom>
            <a:solidFill>
              <a:srgbClr val="00728A"/>
            </a:solidFill>
            <a:ln w="50800" cap="flat" cmpd="sng" algn="ctr">
              <a:no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a:r>
                <a:rPr lang="en-US" altLang="zh-CN" sz="2800" b="1" dirty="0">
                  <a:solidFill>
                    <a:schemeClr val="bg1"/>
                  </a:solidFill>
                  <a:latin typeface="+mj-ea"/>
                  <a:ea typeface="+mj-ea"/>
                  <a:cs typeface="思源黑体 CN Normal" panose="020B0400000000000000" pitchFamily="34" charset="-122"/>
                </a:rPr>
                <a:t>4</a:t>
              </a:r>
              <a:endParaRPr lang="en-US" altLang="zh-CN" sz="2800" b="1" dirty="0">
                <a:solidFill>
                  <a:schemeClr val="bg1"/>
                </a:solidFill>
                <a:latin typeface="+mj-ea"/>
                <a:ea typeface="+mj-ea"/>
                <a:cs typeface="思源黑体 CN Normal" panose="020B0400000000000000" pitchFamily="34" charset="-122"/>
              </a:endParaRPr>
            </a:p>
          </p:txBody>
        </p:sp>
      </p:grpSp>
      <p:grpSp>
        <p:nvGrpSpPr>
          <p:cNvPr id="40" name="Group 95"/>
          <p:cNvGrpSpPr/>
          <p:nvPr/>
        </p:nvGrpSpPr>
        <p:grpSpPr>
          <a:xfrm>
            <a:off x="7618677" y="5189628"/>
            <a:ext cx="656256" cy="656256"/>
            <a:chOff x="1577521" y="2446206"/>
            <a:chExt cx="1014804" cy="1014804"/>
          </a:xfrm>
        </p:grpSpPr>
        <p:sp>
          <p:nvSpPr>
            <p:cNvPr id="41" name="稻壳儿原创设计师【幻雨工作室】_1"/>
            <p:cNvSpPr/>
            <p:nvPr>
              <p:custDataLst>
                <p:tags r:id="rId14"/>
              </p:custDataLst>
            </p:nvPr>
          </p:nvSpPr>
          <p:spPr>
            <a:xfrm>
              <a:off x="1577521" y="2446206"/>
              <a:ext cx="1014804" cy="1014804"/>
            </a:xfrm>
            <a:prstGeom prst="ellipse">
              <a:avLst/>
            </a:prstGeom>
            <a:noFill/>
            <a:ln w="25400" cap="flat" cmpd="sng" algn="ctr">
              <a:gradFill flip="none" rotWithShape="1">
                <a:gsLst>
                  <a:gs pos="0">
                    <a:schemeClr val="bg2">
                      <a:lumMod val="90000"/>
                    </a:schemeClr>
                  </a:gs>
                  <a:gs pos="52000">
                    <a:schemeClr val="bg2">
                      <a:lumMod val="75000"/>
                    </a:schemeClr>
                  </a:gs>
                  <a:gs pos="100000">
                    <a:srgbClr val="4A69FF"/>
                  </a:gs>
                </a:gsLst>
                <a:lin ang="2700000" scaled="1"/>
                <a:tileRect/>
              </a:grad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a:solidFill>
                  <a:schemeClr val="bg1"/>
                </a:solidFill>
                <a:cs typeface="思源黑体 CN Normal" panose="020B0400000000000000" pitchFamily="34" charset="-122"/>
              </a:endParaRPr>
            </a:p>
          </p:txBody>
        </p:sp>
        <p:sp>
          <p:nvSpPr>
            <p:cNvPr id="43" name="稻壳儿原创设计师【幻雨工作室】_6"/>
            <p:cNvSpPr/>
            <p:nvPr>
              <p:custDataLst>
                <p:tags r:id="rId15"/>
              </p:custDataLst>
            </p:nvPr>
          </p:nvSpPr>
          <p:spPr>
            <a:xfrm>
              <a:off x="1691822" y="2560507"/>
              <a:ext cx="786204" cy="786202"/>
            </a:xfrm>
            <a:prstGeom prst="ellipse">
              <a:avLst/>
            </a:prstGeom>
            <a:solidFill>
              <a:srgbClr val="00728A"/>
            </a:solidFill>
            <a:ln w="50800" cap="flat" cmpd="sng" algn="ctr">
              <a:noFill/>
              <a:prstDash val="solid"/>
              <a:miter lim="800000"/>
            </a:ln>
            <a:effectLst>
              <a:outerShdw blurRad="254000" dist="190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36000" anchor="ctr"/>
            <a:lstStyle/>
            <a:p>
              <a:pPr algn="ctr"/>
              <a:r>
                <a:rPr lang="en-US" altLang="zh-CN" sz="2800" b="1" dirty="0">
                  <a:solidFill>
                    <a:schemeClr val="bg1"/>
                  </a:solidFill>
                  <a:latin typeface="+mj-ea"/>
                  <a:ea typeface="+mj-ea"/>
                  <a:cs typeface="思源黑体 CN Normal" panose="020B0400000000000000" pitchFamily="34" charset="-122"/>
                </a:rPr>
                <a:t>5</a:t>
              </a:r>
              <a:endParaRPr lang="en-US" altLang="zh-CN" sz="2800" b="1" dirty="0">
                <a:solidFill>
                  <a:schemeClr val="bg1"/>
                </a:solidFill>
                <a:latin typeface="+mj-ea"/>
                <a:ea typeface="+mj-ea"/>
                <a:cs typeface="思源黑体 CN Normal" panose="020B0400000000000000" pitchFamily="34" charset="-122"/>
              </a:endParaRPr>
            </a:p>
          </p:txBody>
        </p:sp>
      </p:grpSp>
      <p:sp>
        <p:nvSpPr>
          <p:cNvPr id="46" name="稻壳儿原创设计师【幻雨工作室】_10"/>
          <p:cNvSpPr/>
          <p:nvPr>
            <p:custDataLst>
              <p:tags r:id="rId16"/>
            </p:custDataLst>
          </p:nvPr>
        </p:nvSpPr>
        <p:spPr>
          <a:xfrm>
            <a:off x="2803675" y="6028823"/>
            <a:ext cx="2749472" cy="400110"/>
          </a:xfrm>
          <a:prstGeom prst="rect">
            <a:avLst/>
          </a:prstGeom>
        </p:spPr>
        <p:txBody>
          <a:bodyPr wrap="none">
            <a:spAutoFit/>
          </a:bodyPr>
          <a:lstStyle/>
          <a:p>
            <a:pPr algn="ctr"/>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数据安全治理能力现状</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9" name="稻壳儿原创设计师【幻雨工作室】_12"/>
          <p:cNvSpPr/>
          <p:nvPr>
            <p:custDataLst>
              <p:tags r:id="rId17"/>
            </p:custDataLst>
          </p:nvPr>
        </p:nvSpPr>
        <p:spPr>
          <a:xfrm>
            <a:off x="6461375" y="6028823"/>
            <a:ext cx="3262432" cy="400110"/>
          </a:xfrm>
          <a:prstGeom prst="rect">
            <a:avLst/>
          </a:prstGeom>
        </p:spPr>
        <p:txBody>
          <a:bodyPr wrap="none">
            <a:spAutoFit/>
          </a:body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安全、性能和成本间的平衡</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2" name="稻壳儿原创设计师【幻雨工作室】_12"/>
          <p:cNvSpPr/>
          <p:nvPr>
            <p:custDataLst>
              <p:tags r:id="rId18"/>
            </p:custDataLst>
          </p:nvPr>
        </p:nvSpPr>
        <p:spPr>
          <a:xfrm>
            <a:off x="8621562" y="4110551"/>
            <a:ext cx="2749471" cy="400110"/>
          </a:xfrm>
          <a:prstGeom prst="rect">
            <a:avLst/>
          </a:prstGeom>
        </p:spPr>
        <p:txBody>
          <a:bodyPr wrap="none">
            <a:spAutoFit/>
          </a:bodyPr>
          <a:lstStyle/>
          <a:p>
            <a:r>
              <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企业的业务现状和发展</a:t>
            </a:r>
            <a:endParaRPr kumimoji="1" lang="zh-CN" altLang="en-US" sz="20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双维驱动、人机共治的安全整体规划思路</a:t>
            </a:r>
            <a:endParaRPr lang="zh-CN" altLang="en-US" dirty="0"/>
          </a:p>
        </p:txBody>
      </p:sp>
      <p:sp>
        <p:nvSpPr>
          <p:cNvPr id="2" name="îSļîḑe"/>
          <p:cNvSpPr/>
          <p:nvPr>
            <p:custDataLst>
              <p:tags r:id="rId1"/>
            </p:custDataLst>
          </p:nvPr>
        </p:nvSpPr>
        <p:spPr>
          <a:xfrm>
            <a:off x="7957412" y="981694"/>
            <a:ext cx="5452842" cy="5450318"/>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gradFill>
            <a:gsLst>
              <a:gs pos="45000">
                <a:srgbClr val="1B627A">
                  <a:alpha val="57000"/>
                </a:srgbClr>
              </a:gs>
              <a:gs pos="99000">
                <a:srgbClr val="38A6A0">
                  <a:alpha val="33000"/>
                </a:srgbClr>
              </a:gs>
            </a:gsLst>
            <a:lin ang="108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2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 name="îSļîḑe"/>
          <p:cNvSpPr/>
          <p:nvPr>
            <p:custDataLst>
              <p:tags r:id="rId2"/>
            </p:custDataLst>
          </p:nvPr>
        </p:nvSpPr>
        <p:spPr>
          <a:xfrm>
            <a:off x="8483367" y="1473550"/>
            <a:ext cx="4513322" cy="4511232"/>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gradFill>
            <a:gsLst>
              <a:gs pos="45000">
                <a:srgbClr val="1B627A">
                  <a:alpha val="57000"/>
                </a:srgbClr>
              </a:gs>
              <a:gs pos="99000">
                <a:srgbClr val="38A6A0">
                  <a:alpha val="33000"/>
                </a:srgbClr>
              </a:gs>
            </a:gsLst>
            <a:lin ang="108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2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 name="文本框 19"/>
          <p:cNvSpPr txBox="1"/>
          <p:nvPr>
            <p:custDataLst>
              <p:tags r:id="rId3"/>
            </p:custDataLst>
          </p:nvPr>
        </p:nvSpPr>
        <p:spPr>
          <a:xfrm>
            <a:off x="565882" y="2556866"/>
            <a:ext cx="2877732" cy="646331"/>
          </a:xfrm>
          <a:prstGeom prst="rect">
            <a:avLst/>
          </a:prstGeom>
          <a:noFill/>
        </p:spPr>
        <p:txBody>
          <a:bodyPr wrap="square" rtlCol="0">
            <a:spAutoFit/>
          </a:bodyPr>
          <a:lstStyle/>
          <a:p>
            <a:r>
              <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网络安全等保</a:t>
            </a:r>
            <a:r>
              <a:rPr lang="en-US" altLang="zh-CN"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2.0</a:t>
            </a:r>
            <a:r>
              <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合规新评测标准下的安全能力建设</a:t>
            </a:r>
            <a:endPar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 name="文本框 20"/>
          <p:cNvSpPr txBox="1"/>
          <p:nvPr>
            <p:custDataLst>
              <p:tags r:id="rId4"/>
            </p:custDataLst>
          </p:nvPr>
        </p:nvSpPr>
        <p:spPr>
          <a:xfrm>
            <a:off x="539968" y="4032140"/>
            <a:ext cx="2829340" cy="923330"/>
          </a:xfrm>
          <a:prstGeom prst="rect">
            <a:avLst/>
          </a:prstGeom>
          <a:noFill/>
        </p:spPr>
        <p:txBody>
          <a:bodyPr wrap="square" rtlCol="0">
            <a:spAutoFit/>
          </a:bodyPr>
          <a:lstStyle/>
          <a:p>
            <a:r>
              <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以数据为中心，“人机共治” 为目标的安全治理体系建设</a:t>
            </a:r>
            <a:endPar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 name="文本框 21"/>
          <p:cNvSpPr txBox="1"/>
          <p:nvPr>
            <p:custDataLst>
              <p:tags r:id="rId5"/>
            </p:custDataLst>
          </p:nvPr>
        </p:nvSpPr>
        <p:spPr>
          <a:xfrm>
            <a:off x="830481" y="935017"/>
            <a:ext cx="2275921" cy="369332"/>
          </a:xfrm>
          <a:prstGeom prst="chevron">
            <a:avLst/>
          </a:prstGeom>
          <a:solidFill>
            <a:srgbClr val="00518F"/>
          </a:solidFill>
        </p:spPr>
        <p:txBody>
          <a:bodyPr wrap="square" rtlCol="0">
            <a:spAutoFit/>
          </a:bodyPr>
          <a:lstStyle/>
          <a:p>
            <a:pPr algn="ct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安全制度建设</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 name="文本框 22"/>
          <p:cNvSpPr txBox="1"/>
          <p:nvPr>
            <p:custDataLst>
              <p:tags r:id="rId6"/>
            </p:custDataLst>
          </p:nvPr>
        </p:nvSpPr>
        <p:spPr>
          <a:xfrm>
            <a:off x="2981547" y="939596"/>
            <a:ext cx="2208224" cy="369332"/>
          </a:xfrm>
          <a:prstGeom prst="chevron">
            <a:avLst/>
          </a:prstGeom>
          <a:solidFill>
            <a:srgbClr val="0070C0"/>
          </a:solidFill>
        </p:spPr>
        <p:txBody>
          <a:bodyPr wrap="square" rtlCol="0">
            <a:spAutoFit/>
          </a:bodyPr>
          <a:lstStyle/>
          <a:p>
            <a:pPr algn="ct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安全组织建设</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文本框 23"/>
          <p:cNvSpPr txBox="1"/>
          <p:nvPr>
            <p:custDataLst>
              <p:tags r:id="rId7"/>
            </p:custDataLst>
          </p:nvPr>
        </p:nvSpPr>
        <p:spPr>
          <a:xfrm>
            <a:off x="5095128" y="940722"/>
            <a:ext cx="2448719" cy="369332"/>
          </a:xfrm>
          <a:prstGeom prst="chevron">
            <a:avLst/>
          </a:prstGeom>
          <a:solidFill>
            <a:srgbClr val="00B0F0"/>
          </a:solidFill>
        </p:spPr>
        <p:txBody>
          <a:bodyPr wrap="square" rtlCol="0">
            <a:spAutoFit/>
          </a:bodyPr>
          <a:lstStyle/>
          <a:p>
            <a:pPr algn="ct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安全人员能力建设</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文本框 24"/>
          <p:cNvSpPr txBox="1"/>
          <p:nvPr>
            <p:custDataLst>
              <p:tags r:id="rId8"/>
            </p:custDataLst>
          </p:nvPr>
        </p:nvSpPr>
        <p:spPr>
          <a:xfrm>
            <a:off x="830482" y="5784413"/>
            <a:ext cx="3341046" cy="369332"/>
          </a:xfrm>
          <a:prstGeom prst="chevron">
            <a:avLst/>
          </a:prstGeom>
          <a:solidFill>
            <a:srgbClr val="2A988D"/>
          </a:solidFill>
        </p:spPr>
        <p:txBody>
          <a:bodyPr wrap="square" rtlCol="0">
            <a:spAutoFit/>
          </a:bodyPr>
          <a:lstStyle>
            <a:defPPr>
              <a:defRPr lang="zh-CN"/>
            </a:defPPr>
            <a:lvl1pPr algn="ctr">
              <a:defRPr b="1">
                <a:solidFill>
                  <a:schemeClr val="bg1"/>
                </a:solidFill>
                <a:latin typeface="+mn-ea"/>
              </a:defRPr>
            </a:lvl1pPr>
          </a:lstStyle>
          <a:p>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安全应急响应体系建设</a:t>
            </a: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文本框 25"/>
          <p:cNvSpPr txBox="1"/>
          <p:nvPr>
            <p:custDataLst>
              <p:tags r:id="rId9"/>
            </p:custDataLst>
          </p:nvPr>
        </p:nvSpPr>
        <p:spPr>
          <a:xfrm>
            <a:off x="4085659" y="5784413"/>
            <a:ext cx="3458188" cy="369332"/>
          </a:xfrm>
          <a:prstGeom prst="chevron">
            <a:avLst/>
          </a:prstGeom>
          <a:solidFill>
            <a:srgbClr val="34BEAD"/>
          </a:solidFill>
        </p:spPr>
        <p:txBody>
          <a:bodyPr wrap="square" rtlCol="0">
            <a:spAutoFit/>
          </a:bodyPr>
          <a:lstStyle>
            <a:defPPr>
              <a:defRPr lang="zh-CN"/>
            </a:defPPr>
            <a:lvl1pPr algn="ctr">
              <a:defRPr b="1">
                <a:solidFill>
                  <a:schemeClr val="bg1"/>
                </a:solidFill>
                <a:latin typeface="+mn-ea"/>
              </a:defRPr>
            </a:lvl1pPr>
          </a:lstStyle>
          <a:p>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安全监督审计体系建设</a:t>
            </a: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文本框 26"/>
          <p:cNvSpPr txBox="1"/>
          <p:nvPr>
            <p:custDataLst>
              <p:tags r:id="rId10"/>
            </p:custDataLst>
          </p:nvPr>
        </p:nvSpPr>
        <p:spPr>
          <a:xfrm>
            <a:off x="8760242" y="3049617"/>
            <a:ext cx="3022272" cy="1005788"/>
          </a:xfrm>
          <a:prstGeom prst="rect">
            <a:avLst/>
          </a:prstGeom>
          <a:noFill/>
        </p:spPr>
        <p:txBody>
          <a:bodyPr wrap="square" rtlCol="0">
            <a:spAutoFit/>
          </a:bodyPr>
          <a:lstStyle/>
          <a:p>
            <a:pPr algn="ctr">
              <a:lnSpc>
                <a:spcPct val="130000"/>
              </a:lnSpc>
            </a:pPr>
            <a:r>
              <a:rPr lang="zh-CN" altLang="en-US" sz="2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面向业务的</a:t>
            </a:r>
            <a:endParaRPr lang="en-US" altLang="zh-CN" sz="2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ctr">
              <a:lnSpc>
                <a:spcPct val="130000"/>
              </a:lnSpc>
            </a:pPr>
            <a:r>
              <a:rPr lang="zh-CN" altLang="en-US" sz="2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可持续安全运营能力</a:t>
            </a:r>
            <a:endParaRPr lang="zh-CN" altLang="en-US" sz="2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28" name="组合 27"/>
          <p:cNvGrpSpPr/>
          <p:nvPr/>
        </p:nvGrpSpPr>
        <p:grpSpPr>
          <a:xfrm>
            <a:off x="3343394" y="2165106"/>
            <a:ext cx="4564039" cy="2862955"/>
            <a:chOff x="3256594" y="2165106"/>
            <a:chExt cx="4564039" cy="2862955"/>
          </a:xfrm>
        </p:grpSpPr>
        <p:sp>
          <p:nvSpPr>
            <p:cNvPr id="29" name="crossroad_1487"/>
            <p:cNvSpPr/>
            <p:nvPr>
              <p:custDataLst>
                <p:tags r:id="rId11"/>
              </p:custDataLst>
            </p:nvPr>
          </p:nvSpPr>
          <p:spPr>
            <a:xfrm>
              <a:off x="3256594" y="2165106"/>
              <a:ext cx="4564039" cy="2862955"/>
            </a:xfrm>
            <a:custGeom>
              <a:avLst/>
              <a:gdLst>
                <a:gd name="connsiteX0" fmla="*/ 443080 w 574169"/>
                <a:gd name="connsiteY0" fmla="*/ 224369 h 438282"/>
                <a:gd name="connsiteX1" fmla="*/ 454158 w 574169"/>
                <a:gd name="connsiteY1" fmla="*/ 226213 h 438282"/>
                <a:gd name="connsiteX2" fmla="*/ 570477 w 574169"/>
                <a:gd name="connsiteY2" fmla="*/ 323949 h 438282"/>
                <a:gd name="connsiteX3" fmla="*/ 574169 w 574169"/>
                <a:gd name="connsiteY3" fmla="*/ 331326 h 438282"/>
                <a:gd name="connsiteX4" fmla="*/ 570477 w 574169"/>
                <a:gd name="connsiteY4" fmla="*/ 338702 h 438282"/>
                <a:gd name="connsiteX5" fmla="*/ 454158 w 574169"/>
                <a:gd name="connsiteY5" fmla="*/ 436438 h 438282"/>
                <a:gd name="connsiteX6" fmla="*/ 446772 w 574169"/>
                <a:gd name="connsiteY6" fmla="*/ 438282 h 438282"/>
                <a:gd name="connsiteX7" fmla="*/ 443080 w 574169"/>
                <a:gd name="connsiteY7" fmla="*/ 438282 h 438282"/>
                <a:gd name="connsiteX8" fmla="*/ 437541 w 574169"/>
                <a:gd name="connsiteY8" fmla="*/ 429062 h 438282"/>
                <a:gd name="connsiteX9" fmla="*/ 437541 w 574169"/>
                <a:gd name="connsiteY9" fmla="*/ 379272 h 438282"/>
                <a:gd name="connsiteX10" fmla="*/ 389536 w 574169"/>
                <a:gd name="connsiteY10" fmla="*/ 379272 h 438282"/>
                <a:gd name="connsiteX11" fmla="*/ 304605 w 574169"/>
                <a:gd name="connsiteY11" fmla="*/ 351610 h 438282"/>
                <a:gd name="connsiteX12" fmla="*/ 258447 w 574169"/>
                <a:gd name="connsiteY12" fmla="*/ 314729 h 438282"/>
                <a:gd name="connsiteX13" fmla="*/ 256600 w 574169"/>
                <a:gd name="connsiteY13" fmla="*/ 309197 h 438282"/>
                <a:gd name="connsiteX14" fmla="*/ 258447 w 574169"/>
                <a:gd name="connsiteY14" fmla="*/ 301820 h 438282"/>
                <a:gd name="connsiteX15" fmla="*/ 287988 w 574169"/>
                <a:gd name="connsiteY15" fmla="*/ 270471 h 438282"/>
                <a:gd name="connsiteX16" fmla="*/ 310144 w 574169"/>
                <a:gd name="connsiteY16" fmla="*/ 246498 h 438282"/>
                <a:gd name="connsiteX17" fmla="*/ 323068 w 574169"/>
                <a:gd name="connsiteY17" fmla="*/ 246498 h 438282"/>
                <a:gd name="connsiteX18" fmla="*/ 339685 w 574169"/>
                <a:gd name="connsiteY18" fmla="*/ 261251 h 438282"/>
                <a:gd name="connsiteX19" fmla="*/ 389536 w 574169"/>
                <a:gd name="connsiteY19" fmla="*/ 285224 h 438282"/>
                <a:gd name="connsiteX20" fmla="*/ 437541 w 574169"/>
                <a:gd name="connsiteY20" fmla="*/ 285224 h 438282"/>
                <a:gd name="connsiteX21" fmla="*/ 437541 w 574169"/>
                <a:gd name="connsiteY21" fmla="*/ 233589 h 438282"/>
                <a:gd name="connsiteX22" fmla="*/ 443080 w 574169"/>
                <a:gd name="connsiteY22" fmla="*/ 224369 h 438282"/>
                <a:gd name="connsiteX23" fmla="*/ 9233 w 574169"/>
                <a:gd name="connsiteY23" fmla="*/ 62112 h 438282"/>
                <a:gd name="connsiteX24" fmla="*/ 77553 w 574169"/>
                <a:gd name="connsiteY24" fmla="*/ 62112 h 438282"/>
                <a:gd name="connsiteX25" fmla="*/ 160645 w 574169"/>
                <a:gd name="connsiteY25" fmla="*/ 89769 h 438282"/>
                <a:gd name="connsiteX26" fmla="*/ 206808 w 574169"/>
                <a:gd name="connsiteY26" fmla="*/ 126644 h 438282"/>
                <a:gd name="connsiteX27" fmla="*/ 208654 w 574169"/>
                <a:gd name="connsiteY27" fmla="*/ 134019 h 438282"/>
                <a:gd name="connsiteX28" fmla="*/ 206808 w 574169"/>
                <a:gd name="connsiteY28" fmla="*/ 141394 h 438282"/>
                <a:gd name="connsiteX29" fmla="*/ 179110 w 574169"/>
                <a:gd name="connsiteY29" fmla="*/ 170894 h 438282"/>
                <a:gd name="connsiteX30" fmla="*/ 155106 w 574169"/>
                <a:gd name="connsiteY30" fmla="*/ 194863 h 438282"/>
                <a:gd name="connsiteX31" fmla="*/ 149566 w 574169"/>
                <a:gd name="connsiteY31" fmla="*/ 198551 h 438282"/>
                <a:gd name="connsiteX32" fmla="*/ 142180 w 574169"/>
                <a:gd name="connsiteY32" fmla="*/ 194863 h 438282"/>
                <a:gd name="connsiteX33" fmla="*/ 125562 w 574169"/>
                <a:gd name="connsiteY33" fmla="*/ 180113 h 438282"/>
                <a:gd name="connsiteX34" fmla="*/ 77553 w 574169"/>
                <a:gd name="connsiteY34" fmla="*/ 156144 h 438282"/>
                <a:gd name="connsiteX35" fmla="*/ 9233 w 574169"/>
                <a:gd name="connsiteY35" fmla="*/ 156144 h 438282"/>
                <a:gd name="connsiteX36" fmla="*/ 0 w 574169"/>
                <a:gd name="connsiteY36" fmla="*/ 145082 h 438282"/>
                <a:gd name="connsiteX37" fmla="*/ 0 w 574169"/>
                <a:gd name="connsiteY37" fmla="*/ 71331 h 438282"/>
                <a:gd name="connsiteX38" fmla="*/ 9233 w 574169"/>
                <a:gd name="connsiteY38" fmla="*/ 62112 h 438282"/>
                <a:gd name="connsiteX39" fmla="*/ 443089 w 574169"/>
                <a:gd name="connsiteY39" fmla="*/ 1211 h 438282"/>
                <a:gd name="connsiteX40" fmla="*/ 454166 w 574169"/>
                <a:gd name="connsiteY40" fmla="*/ 3055 h 438282"/>
                <a:gd name="connsiteX41" fmla="*/ 570477 w 574169"/>
                <a:gd name="connsiteY41" fmla="*/ 100750 h 438282"/>
                <a:gd name="connsiteX42" fmla="*/ 574169 w 574169"/>
                <a:gd name="connsiteY42" fmla="*/ 108123 h 438282"/>
                <a:gd name="connsiteX43" fmla="*/ 570477 w 574169"/>
                <a:gd name="connsiteY43" fmla="*/ 115496 h 438282"/>
                <a:gd name="connsiteX44" fmla="*/ 454166 w 574169"/>
                <a:gd name="connsiteY44" fmla="*/ 213191 h 438282"/>
                <a:gd name="connsiteX45" fmla="*/ 443089 w 574169"/>
                <a:gd name="connsiteY45" fmla="*/ 215035 h 438282"/>
                <a:gd name="connsiteX46" fmla="*/ 437550 w 574169"/>
                <a:gd name="connsiteY46" fmla="*/ 205818 h 438282"/>
                <a:gd name="connsiteX47" fmla="*/ 437550 w 574169"/>
                <a:gd name="connsiteY47" fmla="*/ 156049 h 438282"/>
                <a:gd name="connsiteX48" fmla="*/ 387703 w 574169"/>
                <a:gd name="connsiteY48" fmla="*/ 156049 h 438282"/>
                <a:gd name="connsiteX49" fmla="*/ 356317 w 574169"/>
                <a:gd name="connsiteY49" fmla="*/ 168952 h 438282"/>
                <a:gd name="connsiteX50" fmla="*/ 304624 w 574169"/>
                <a:gd name="connsiteY50" fmla="*/ 213191 h 438282"/>
                <a:gd name="connsiteX51" fmla="*/ 267700 w 574169"/>
                <a:gd name="connsiteY51" fmla="*/ 251901 h 438282"/>
                <a:gd name="connsiteX52" fmla="*/ 184620 w 574169"/>
                <a:gd name="connsiteY52" fmla="*/ 334850 h 438282"/>
                <a:gd name="connsiteX53" fmla="*/ 75695 w 574169"/>
                <a:gd name="connsiteY53" fmla="*/ 379089 h 438282"/>
                <a:gd name="connsiteX54" fmla="*/ 9231 w 574169"/>
                <a:gd name="connsiteY54" fmla="*/ 379089 h 438282"/>
                <a:gd name="connsiteX55" fmla="*/ 0 w 574169"/>
                <a:gd name="connsiteY55" fmla="*/ 369872 h 438282"/>
                <a:gd name="connsiteX56" fmla="*/ 0 w 574169"/>
                <a:gd name="connsiteY56" fmla="*/ 296140 h 438282"/>
                <a:gd name="connsiteX57" fmla="*/ 9231 w 574169"/>
                <a:gd name="connsiteY57" fmla="*/ 285080 h 438282"/>
                <a:gd name="connsiteX58" fmla="*/ 75695 w 574169"/>
                <a:gd name="connsiteY58" fmla="*/ 285080 h 438282"/>
                <a:gd name="connsiteX59" fmla="*/ 108926 w 574169"/>
                <a:gd name="connsiteY59" fmla="*/ 272177 h 438282"/>
                <a:gd name="connsiteX60" fmla="*/ 160620 w 574169"/>
                <a:gd name="connsiteY60" fmla="*/ 227938 h 438282"/>
                <a:gd name="connsiteX61" fmla="*/ 199390 w 574169"/>
                <a:gd name="connsiteY61" fmla="*/ 189228 h 438282"/>
                <a:gd name="connsiteX62" fmla="*/ 280623 w 574169"/>
                <a:gd name="connsiteY62" fmla="*/ 108123 h 438282"/>
                <a:gd name="connsiteX63" fmla="*/ 387703 w 574169"/>
                <a:gd name="connsiteY63" fmla="*/ 62040 h 438282"/>
                <a:gd name="connsiteX64" fmla="*/ 437550 w 574169"/>
                <a:gd name="connsiteY64" fmla="*/ 62040 h 438282"/>
                <a:gd name="connsiteX65" fmla="*/ 437550 w 574169"/>
                <a:gd name="connsiteY65" fmla="*/ 10428 h 438282"/>
                <a:gd name="connsiteX66" fmla="*/ 443089 w 574169"/>
                <a:gd name="connsiteY66" fmla="*/ 1211 h 43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74169" h="438282">
                  <a:moveTo>
                    <a:pt x="443080" y="224369"/>
                  </a:moveTo>
                  <a:cubicBezTo>
                    <a:pt x="446772" y="222525"/>
                    <a:pt x="450465" y="222525"/>
                    <a:pt x="454158" y="226213"/>
                  </a:cubicBezTo>
                  <a:lnTo>
                    <a:pt x="570477" y="323949"/>
                  </a:lnTo>
                  <a:cubicBezTo>
                    <a:pt x="572323" y="325793"/>
                    <a:pt x="574169" y="327637"/>
                    <a:pt x="574169" y="331326"/>
                  </a:cubicBezTo>
                  <a:cubicBezTo>
                    <a:pt x="574169" y="333170"/>
                    <a:pt x="572323" y="336858"/>
                    <a:pt x="570477" y="338702"/>
                  </a:cubicBezTo>
                  <a:lnTo>
                    <a:pt x="454158" y="436438"/>
                  </a:lnTo>
                  <a:cubicBezTo>
                    <a:pt x="452311" y="438282"/>
                    <a:pt x="450465" y="438282"/>
                    <a:pt x="446772" y="438282"/>
                  </a:cubicBezTo>
                  <a:cubicBezTo>
                    <a:pt x="446772" y="438282"/>
                    <a:pt x="444926" y="438282"/>
                    <a:pt x="443080" y="438282"/>
                  </a:cubicBezTo>
                  <a:cubicBezTo>
                    <a:pt x="439387" y="436438"/>
                    <a:pt x="437541" y="432750"/>
                    <a:pt x="437541" y="429062"/>
                  </a:cubicBezTo>
                  <a:lnTo>
                    <a:pt x="437541" y="379272"/>
                  </a:lnTo>
                  <a:lnTo>
                    <a:pt x="389536" y="379272"/>
                  </a:lnTo>
                  <a:cubicBezTo>
                    <a:pt x="361841" y="379272"/>
                    <a:pt x="334146" y="370051"/>
                    <a:pt x="304605" y="351610"/>
                  </a:cubicBezTo>
                  <a:cubicBezTo>
                    <a:pt x="289834" y="342390"/>
                    <a:pt x="275064" y="331326"/>
                    <a:pt x="258447" y="314729"/>
                  </a:cubicBezTo>
                  <a:cubicBezTo>
                    <a:pt x="256600" y="312885"/>
                    <a:pt x="256600" y="311041"/>
                    <a:pt x="256600" y="309197"/>
                  </a:cubicBezTo>
                  <a:cubicBezTo>
                    <a:pt x="256600" y="305508"/>
                    <a:pt x="256600" y="303664"/>
                    <a:pt x="258447" y="301820"/>
                  </a:cubicBezTo>
                  <a:cubicBezTo>
                    <a:pt x="269525" y="290756"/>
                    <a:pt x="278756" y="279691"/>
                    <a:pt x="287988" y="270471"/>
                  </a:cubicBezTo>
                  <a:cubicBezTo>
                    <a:pt x="295373" y="261251"/>
                    <a:pt x="302759" y="253874"/>
                    <a:pt x="310144" y="246498"/>
                  </a:cubicBezTo>
                  <a:cubicBezTo>
                    <a:pt x="313837" y="242810"/>
                    <a:pt x="319376" y="242810"/>
                    <a:pt x="323068" y="246498"/>
                  </a:cubicBezTo>
                  <a:cubicBezTo>
                    <a:pt x="330454" y="252030"/>
                    <a:pt x="334146" y="257562"/>
                    <a:pt x="339685" y="261251"/>
                  </a:cubicBezTo>
                  <a:cubicBezTo>
                    <a:pt x="358148" y="276003"/>
                    <a:pt x="376612" y="285224"/>
                    <a:pt x="389536" y="285224"/>
                  </a:cubicBezTo>
                  <a:lnTo>
                    <a:pt x="437541" y="285224"/>
                  </a:lnTo>
                  <a:lnTo>
                    <a:pt x="437541" y="233589"/>
                  </a:lnTo>
                  <a:cubicBezTo>
                    <a:pt x="437541" y="229901"/>
                    <a:pt x="439387" y="226213"/>
                    <a:pt x="443080" y="224369"/>
                  </a:cubicBezTo>
                  <a:close/>
                  <a:moveTo>
                    <a:pt x="9233" y="62112"/>
                  </a:moveTo>
                  <a:lnTo>
                    <a:pt x="77553" y="62112"/>
                  </a:lnTo>
                  <a:cubicBezTo>
                    <a:pt x="105250" y="62112"/>
                    <a:pt x="132948" y="71331"/>
                    <a:pt x="160645" y="89769"/>
                  </a:cubicBezTo>
                  <a:cubicBezTo>
                    <a:pt x="175417" y="98987"/>
                    <a:pt x="190189" y="111894"/>
                    <a:pt x="206808" y="126644"/>
                  </a:cubicBezTo>
                  <a:cubicBezTo>
                    <a:pt x="208654" y="128488"/>
                    <a:pt x="208654" y="130332"/>
                    <a:pt x="208654" y="134019"/>
                  </a:cubicBezTo>
                  <a:cubicBezTo>
                    <a:pt x="208654" y="135863"/>
                    <a:pt x="208654" y="139550"/>
                    <a:pt x="206808" y="141394"/>
                  </a:cubicBezTo>
                  <a:cubicBezTo>
                    <a:pt x="197575" y="150613"/>
                    <a:pt x="188343" y="159832"/>
                    <a:pt x="179110" y="170894"/>
                  </a:cubicBezTo>
                  <a:cubicBezTo>
                    <a:pt x="171724" y="178270"/>
                    <a:pt x="162492" y="187488"/>
                    <a:pt x="155106" y="194863"/>
                  </a:cubicBezTo>
                  <a:cubicBezTo>
                    <a:pt x="153259" y="196707"/>
                    <a:pt x="151413" y="198551"/>
                    <a:pt x="149566" y="198551"/>
                  </a:cubicBezTo>
                  <a:cubicBezTo>
                    <a:pt x="145873" y="198551"/>
                    <a:pt x="144027" y="196707"/>
                    <a:pt x="142180" y="194863"/>
                  </a:cubicBezTo>
                  <a:cubicBezTo>
                    <a:pt x="134794" y="189332"/>
                    <a:pt x="129255" y="183801"/>
                    <a:pt x="125562" y="180113"/>
                  </a:cubicBezTo>
                  <a:cubicBezTo>
                    <a:pt x="103404" y="161676"/>
                    <a:pt x="86786" y="156144"/>
                    <a:pt x="77553" y="156144"/>
                  </a:cubicBezTo>
                  <a:lnTo>
                    <a:pt x="9233" y="156144"/>
                  </a:lnTo>
                  <a:cubicBezTo>
                    <a:pt x="3693" y="156144"/>
                    <a:pt x="0" y="150613"/>
                    <a:pt x="0" y="145082"/>
                  </a:cubicBezTo>
                  <a:lnTo>
                    <a:pt x="0" y="71331"/>
                  </a:lnTo>
                  <a:cubicBezTo>
                    <a:pt x="0" y="65800"/>
                    <a:pt x="3693" y="62112"/>
                    <a:pt x="9233" y="62112"/>
                  </a:cubicBezTo>
                  <a:close/>
                  <a:moveTo>
                    <a:pt x="443089" y="1211"/>
                  </a:moveTo>
                  <a:cubicBezTo>
                    <a:pt x="446781" y="-632"/>
                    <a:pt x="450474" y="-632"/>
                    <a:pt x="454166" y="3055"/>
                  </a:cubicBezTo>
                  <a:lnTo>
                    <a:pt x="570477" y="100750"/>
                  </a:lnTo>
                  <a:cubicBezTo>
                    <a:pt x="572323" y="102593"/>
                    <a:pt x="574169" y="104436"/>
                    <a:pt x="574169" y="108123"/>
                  </a:cubicBezTo>
                  <a:cubicBezTo>
                    <a:pt x="574169" y="109966"/>
                    <a:pt x="572323" y="113653"/>
                    <a:pt x="570477" y="115496"/>
                  </a:cubicBezTo>
                  <a:lnTo>
                    <a:pt x="454166" y="213191"/>
                  </a:lnTo>
                  <a:cubicBezTo>
                    <a:pt x="450474" y="215035"/>
                    <a:pt x="446781" y="216878"/>
                    <a:pt x="443089" y="215035"/>
                  </a:cubicBezTo>
                  <a:cubicBezTo>
                    <a:pt x="439396" y="213191"/>
                    <a:pt x="437550" y="209505"/>
                    <a:pt x="437550" y="205818"/>
                  </a:cubicBezTo>
                  <a:lnTo>
                    <a:pt x="437550" y="156049"/>
                  </a:lnTo>
                  <a:lnTo>
                    <a:pt x="387703" y="156049"/>
                  </a:lnTo>
                  <a:cubicBezTo>
                    <a:pt x="384010" y="156049"/>
                    <a:pt x="372933" y="157892"/>
                    <a:pt x="356317" y="168952"/>
                  </a:cubicBezTo>
                  <a:cubicBezTo>
                    <a:pt x="341548" y="178169"/>
                    <a:pt x="324932" y="192915"/>
                    <a:pt x="304624" y="213191"/>
                  </a:cubicBezTo>
                  <a:cubicBezTo>
                    <a:pt x="293546" y="224251"/>
                    <a:pt x="280623" y="237154"/>
                    <a:pt x="267700" y="251901"/>
                  </a:cubicBezTo>
                  <a:cubicBezTo>
                    <a:pt x="241853" y="279550"/>
                    <a:pt x="214160" y="309043"/>
                    <a:pt x="184620" y="334850"/>
                  </a:cubicBezTo>
                  <a:cubicBezTo>
                    <a:pt x="156927" y="355126"/>
                    <a:pt x="121850" y="379089"/>
                    <a:pt x="75695" y="379089"/>
                  </a:cubicBezTo>
                  <a:lnTo>
                    <a:pt x="9231" y="379089"/>
                  </a:lnTo>
                  <a:cubicBezTo>
                    <a:pt x="3693" y="379089"/>
                    <a:pt x="0" y="375402"/>
                    <a:pt x="0" y="369872"/>
                  </a:cubicBezTo>
                  <a:lnTo>
                    <a:pt x="0" y="296140"/>
                  </a:lnTo>
                  <a:cubicBezTo>
                    <a:pt x="0" y="290610"/>
                    <a:pt x="3693" y="285080"/>
                    <a:pt x="9231" y="285080"/>
                  </a:cubicBezTo>
                  <a:lnTo>
                    <a:pt x="75695" y="285080"/>
                  </a:lnTo>
                  <a:cubicBezTo>
                    <a:pt x="84926" y="285080"/>
                    <a:pt x="96003" y="281394"/>
                    <a:pt x="108926" y="272177"/>
                  </a:cubicBezTo>
                  <a:cubicBezTo>
                    <a:pt x="123696" y="262961"/>
                    <a:pt x="140312" y="248214"/>
                    <a:pt x="160620" y="227938"/>
                  </a:cubicBezTo>
                  <a:cubicBezTo>
                    <a:pt x="173543" y="216878"/>
                    <a:pt x="186467" y="202132"/>
                    <a:pt x="199390" y="189228"/>
                  </a:cubicBezTo>
                  <a:cubicBezTo>
                    <a:pt x="225237" y="159736"/>
                    <a:pt x="251084" y="130243"/>
                    <a:pt x="280623" y="108123"/>
                  </a:cubicBezTo>
                  <a:cubicBezTo>
                    <a:pt x="306470" y="86003"/>
                    <a:pt x="343394" y="62040"/>
                    <a:pt x="387703" y="62040"/>
                  </a:cubicBezTo>
                  <a:lnTo>
                    <a:pt x="437550" y="62040"/>
                  </a:lnTo>
                  <a:lnTo>
                    <a:pt x="437550" y="10428"/>
                  </a:lnTo>
                  <a:cubicBezTo>
                    <a:pt x="437550" y="6741"/>
                    <a:pt x="439396" y="3055"/>
                    <a:pt x="443089" y="1211"/>
                  </a:cubicBezTo>
                  <a:close/>
                </a:path>
              </a:pathLst>
            </a:custGeom>
            <a:solidFill>
              <a:schemeClr val="accent4">
                <a:lumMod val="40000"/>
                <a:lumOff val="60000"/>
                <a:alpha val="39732"/>
              </a:schemeClr>
            </a:solidFill>
            <a:ln>
              <a:solidFill>
                <a:schemeClr val="bg1">
                  <a:alpha val="5829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 name="îSļîḑe"/>
            <p:cNvSpPr/>
            <p:nvPr>
              <p:custDataLst>
                <p:tags r:id="rId12"/>
              </p:custDataLst>
            </p:nvPr>
          </p:nvSpPr>
          <p:spPr>
            <a:xfrm>
              <a:off x="4346077" y="2463996"/>
              <a:ext cx="2128462" cy="2179769"/>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solidFill>
              <a:srgbClr val="FF6600">
                <a:alpha val="69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2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 name="文本框 30"/>
            <p:cNvSpPr txBox="1"/>
            <p:nvPr>
              <p:custDataLst>
                <p:tags r:id="rId13"/>
              </p:custDataLst>
            </p:nvPr>
          </p:nvSpPr>
          <p:spPr>
            <a:xfrm>
              <a:off x="3770379" y="3134918"/>
              <a:ext cx="3307278" cy="461665"/>
            </a:xfrm>
            <a:prstGeom prst="rect">
              <a:avLst/>
            </a:prstGeom>
            <a:noFill/>
          </p:spPr>
          <p:txBody>
            <a:bodyPr wrap="square" rtlCol="0">
              <a:spAutoFit/>
            </a:bodyPr>
            <a:lstStyle/>
            <a:p>
              <a:pPr algn="ctr"/>
              <a:r>
                <a:rPr lang="zh-CN" altLang="en-US" sz="2400" b="1" dirty="0">
                  <a:ln w="6600">
                    <a:noFill/>
                    <a:prstDash val="solid"/>
                  </a:ln>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安全技术工具</a:t>
              </a:r>
              <a:endParaRPr lang="zh-CN" altLang="en-US" sz="2400" b="1" dirty="0">
                <a:ln w="6600">
                  <a:noFill/>
                  <a:prstDash val="solid"/>
                </a:ln>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 name="文本框 31"/>
            <p:cNvSpPr txBox="1"/>
            <p:nvPr>
              <p:custDataLst>
                <p:tags r:id="rId14"/>
              </p:custDataLst>
            </p:nvPr>
          </p:nvSpPr>
          <p:spPr>
            <a:xfrm>
              <a:off x="3643397" y="3706853"/>
              <a:ext cx="3307278" cy="461665"/>
            </a:xfrm>
            <a:prstGeom prst="rect">
              <a:avLst/>
            </a:prstGeom>
            <a:noFill/>
          </p:spPr>
          <p:txBody>
            <a:bodyPr wrap="square" rtlCol="0">
              <a:spAutoFit/>
            </a:bodyPr>
            <a:lstStyle/>
            <a:p>
              <a:pPr algn="ctr"/>
              <a:r>
                <a:rPr lang="zh-CN" altLang="en-US" sz="2400" b="1" dirty="0">
                  <a:ln w="6600">
                    <a:noFill/>
                    <a:prstDash val="solid"/>
                  </a:ln>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安全服务</a:t>
              </a:r>
              <a:endParaRPr lang="zh-CN" altLang="en-US" sz="2400" b="1" dirty="0">
                <a:ln w="6600">
                  <a:noFill/>
                  <a:prstDash val="solid"/>
                </a:ln>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33" name="L 形 32"/>
          <p:cNvSpPr/>
          <p:nvPr>
            <p:custDataLst>
              <p:tags r:id="rId15"/>
            </p:custDataLst>
          </p:nvPr>
        </p:nvSpPr>
        <p:spPr>
          <a:xfrm rot="18864940">
            <a:off x="5191071" y="1980914"/>
            <a:ext cx="624605" cy="602223"/>
          </a:xfrm>
          <a:prstGeom prst="corner">
            <a:avLst/>
          </a:prstGeom>
          <a:solidFill>
            <a:srgbClr val="00C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34" name="L 形 33"/>
          <p:cNvSpPr/>
          <p:nvPr>
            <p:custDataLst>
              <p:tags r:id="rId16"/>
            </p:custDataLst>
          </p:nvPr>
        </p:nvSpPr>
        <p:spPr>
          <a:xfrm rot="7964929">
            <a:off x="5206395" y="4483524"/>
            <a:ext cx="613632" cy="656227"/>
          </a:xfrm>
          <a:prstGeom prst="corner">
            <a:avLst/>
          </a:prstGeom>
          <a:solidFill>
            <a:srgbClr val="00C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35" name="文本框 34"/>
          <p:cNvSpPr txBox="1"/>
          <p:nvPr>
            <p:custDataLst>
              <p:tags r:id="rId17"/>
            </p:custDataLst>
          </p:nvPr>
        </p:nvSpPr>
        <p:spPr>
          <a:xfrm>
            <a:off x="5052865" y="5183479"/>
            <a:ext cx="1221976" cy="369332"/>
          </a:xfrm>
          <a:prstGeom prst="rect">
            <a:avLst/>
          </a:prstGeom>
          <a:noFill/>
        </p:spPr>
        <p:txBody>
          <a:bodyPr wrap="square" rtlCol="0">
            <a:spAutoFit/>
          </a:bodyPr>
          <a:lstStyle/>
          <a:p>
            <a:r>
              <a:rPr lang="en-US" altLang="zh-CN"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AI</a:t>
            </a:r>
            <a:r>
              <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赋能</a:t>
            </a:r>
            <a:endPar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 name="文本框 35"/>
          <p:cNvSpPr txBox="1"/>
          <p:nvPr>
            <p:custDataLst>
              <p:tags r:id="rId18"/>
            </p:custDataLst>
          </p:nvPr>
        </p:nvSpPr>
        <p:spPr>
          <a:xfrm>
            <a:off x="4851196" y="1590532"/>
            <a:ext cx="1361423" cy="369332"/>
          </a:xfrm>
          <a:prstGeom prst="rect">
            <a:avLst/>
          </a:prstGeom>
          <a:noFill/>
        </p:spPr>
        <p:txBody>
          <a:bodyPr wrap="square" rtlCol="0">
            <a:spAutoFit/>
          </a:bodyPr>
          <a:lstStyle/>
          <a:p>
            <a:r>
              <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零信任理念</a:t>
            </a:r>
            <a:endParaRPr lang="zh-CN" altLang="en-US" b="1" dirty="0">
              <a:solidFill>
                <a:schemeClr val="bg2"/>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6"/>
          <p:cNvSpPr txBox="1"/>
          <p:nvPr/>
        </p:nvSpPr>
        <p:spPr>
          <a:xfrm>
            <a:off x="2111504" y="3429001"/>
            <a:ext cx="1375398" cy="6051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目  录</a:t>
            </a:r>
            <a:endParaRPr lang="en-US" altLang="zh-CN" sz="3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 name="标题 6"/>
          <p:cNvSpPr txBox="1"/>
          <p:nvPr/>
        </p:nvSpPr>
        <p:spPr>
          <a:xfrm>
            <a:off x="4552026" y="2395819"/>
            <a:ext cx="4634865" cy="297628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lnSpc>
                <a:spcPct val="260000"/>
              </a:lnSpc>
            </a:pPr>
            <a:r>
              <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1.</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 数据安全</a:t>
            </a:r>
            <a:r>
              <a:rPr lang="zh-CN" altLang="en-GB"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背景</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介绍</a:t>
            </a:r>
            <a:endPar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l">
              <a:lnSpc>
                <a:spcPct val="260000"/>
              </a:lnSpc>
            </a:pP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2. </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lt"/>
              </a:rPr>
              <a:t>以数据为中心的</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安全治理体系框架</a:t>
            </a:r>
            <a:endPar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l">
              <a:lnSpc>
                <a:spcPct val="260000"/>
              </a:lnSpc>
            </a:pPr>
            <a:r>
              <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3.</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 承接体系框架数据安全治理七步法</a:t>
            </a:r>
            <a:endPar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l">
              <a:lnSpc>
                <a:spcPct val="260000"/>
              </a:lnSpc>
            </a:pPr>
            <a:r>
              <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4.</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数据全生命周期安全治理方案</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lt"/>
              </a:rPr>
              <a:t>以数据为中心的</a:t>
            </a:r>
            <a:r>
              <a:rPr lang="zh-CN" altLang="en-US" dirty="0">
                <a:sym typeface="+mn-ea"/>
              </a:rPr>
              <a:t>安全治理体系框架</a:t>
            </a:r>
            <a:endParaRPr lang="zh-CN" altLang="en-US" dirty="0"/>
          </a:p>
        </p:txBody>
      </p:sp>
      <p:grpSp>
        <p:nvGrpSpPr>
          <p:cNvPr id="10" name="组合 9"/>
          <p:cNvGrpSpPr/>
          <p:nvPr/>
        </p:nvGrpSpPr>
        <p:grpSpPr>
          <a:xfrm>
            <a:off x="243019" y="849600"/>
            <a:ext cx="11710856" cy="5778998"/>
            <a:chOff x="243019" y="849600"/>
            <a:chExt cx="11710856" cy="5778998"/>
          </a:xfrm>
        </p:grpSpPr>
        <p:pic>
          <p:nvPicPr>
            <p:cNvPr id="222" name="图片 221"/>
            <p:cNvPicPr>
              <a:picLocks noChangeAspect="1"/>
            </p:cNvPicPr>
            <p:nvPr/>
          </p:nvPicPr>
          <p:blipFill>
            <a:blip r:embed="rId1"/>
            <a:stretch>
              <a:fillRect/>
            </a:stretch>
          </p:blipFill>
          <p:spPr>
            <a:xfrm>
              <a:off x="5345374" y="2651428"/>
              <a:ext cx="1158459" cy="1124576"/>
            </a:xfrm>
            <a:prstGeom prst="rect">
              <a:avLst/>
            </a:prstGeom>
          </p:spPr>
        </p:pic>
        <p:grpSp>
          <p:nvGrpSpPr>
            <p:cNvPr id="11" name="组合 10"/>
            <p:cNvGrpSpPr/>
            <p:nvPr/>
          </p:nvGrpSpPr>
          <p:grpSpPr>
            <a:xfrm>
              <a:off x="1518857" y="4147576"/>
              <a:ext cx="9084838" cy="1811374"/>
              <a:chOff x="1478970" y="4838175"/>
              <a:chExt cx="9171520" cy="786457"/>
            </a:xfrm>
          </p:grpSpPr>
          <p:sp>
            <p:nvSpPr>
              <p:cNvPr id="12" name="矩形 11"/>
              <p:cNvSpPr/>
              <p:nvPr>
                <p:custDataLst>
                  <p:tags r:id="rId2"/>
                </p:custDataLst>
              </p:nvPr>
            </p:nvSpPr>
            <p:spPr>
              <a:xfrm>
                <a:off x="1564839" y="4838175"/>
                <a:ext cx="9080049" cy="773390"/>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 name="矩形 12"/>
              <p:cNvSpPr/>
              <p:nvPr>
                <p:custDataLst>
                  <p:tags r:id="rId3"/>
                </p:custDataLst>
              </p:nvPr>
            </p:nvSpPr>
            <p:spPr>
              <a:xfrm>
                <a:off x="1570441" y="4874030"/>
                <a:ext cx="9080049" cy="750602"/>
              </a:xfrm>
              <a:prstGeom prst="rect">
                <a:avLst/>
              </a:prstGeom>
              <a:solidFill>
                <a:srgbClr val="36A2A0"/>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 name="文本框 13"/>
              <p:cNvSpPr txBox="1"/>
              <p:nvPr>
                <p:custDataLst>
                  <p:tags r:id="rId4"/>
                </p:custDataLst>
              </p:nvPr>
            </p:nvSpPr>
            <p:spPr>
              <a:xfrm>
                <a:off x="1478970" y="4848400"/>
                <a:ext cx="8984118" cy="1421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数据安全技术防护体系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5" name="等腰三角形 14"/>
            <p:cNvSpPr/>
            <p:nvPr>
              <p:custDataLst>
                <p:tags r:id="rId5"/>
              </p:custDataLst>
            </p:nvPr>
          </p:nvSpPr>
          <p:spPr>
            <a:xfrm>
              <a:off x="243019" y="854498"/>
              <a:ext cx="11672575" cy="624023"/>
            </a:xfrm>
            <a:prstGeom prst="triangle">
              <a:avLst>
                <a:gd name="adj" fmla="val 50435"/>
              </a:avLst>
            </a:prstGeom>
            <a:gradFill rotWithShape="1">
              <a:gsLst>
                <a:gs pos="0">
                  <a:srgbClr val="38A6A0"/>
                </a:gs>
                <a:gs pos="62000">
                  <a:srgbClr val="1B627A"/>
                </a:gs>
              </a:gsLst>
              <a:lin ang="5400000" scaled="0"/>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6" name="文本框 15"/>
            <p:cNvSpPr txBox="1"/>
            <p:nvPr>
              <p:custDataLst>
                <p:tags r:id="rId6"/>
              </p:custDataLst>
            </p:nvPr>
          </p:nvSpPr>
          <p:spPr>
            <a:xfrm>
              <a:off x="3635928" y="1062443"/>
              <a:ext cx="4868217" cy="389244"/>
            </a:xfrm>
            <a:prstGeom prst="rect">
              <a:avLst/>
            </a:prstGeom>
            <a:noFill/>
          </p:spPr>
          <p:txBody>
            <a:bodyPr wrap="square">
              <a:spAutoFit/>
            </a:bodyPr>
            <a:lstStyle>
              <a:defPPr>
                <a:defRPr lang="zh-CN"/>
              </a:defPPr>
              <a:lvl1pPr>
                <a:defRPr b="1">
                  <a:solidFill>
                    <a:schemeClr val="bg1"/>
                  </a:solidFill>
                  <a:latin typeface="思源黑体 CN Heavy" panose="020B0A00000000000000" pitchFamily="34" charset="-122"/>
                  <a:ea typeface="思源黑体 CN Heavy" panose="020B0A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山石网科数据安全治理框架</a:t>
              </a:r>
              <a:endParaRPr kumimoji="0" lang="zh-CN" altLang="en-US" sz="2200" b="1"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 name="等腰三角形 16"/>
            <p:cNvSpPr/>
            <p:nvPr>
              <p:custDataLst>
                <p:tags r:id="rId7"/>
              </p:custDataLst>
            </p:nvPr>
          </p:nvSpPr>
          <p:spPr>
            <a:xfrm>
              <a:off x="384121" y="849600"/>
              <a:ext cx="11409758" cy="624023"/>
            </a:xfrm>
            <a:prstGeom prst="triangle">
              <a:avLst>
                <a:gd name="adj" fmla="val 50628"/>
              </a:avLst>
            </a:prstGeom>
            <a:noFill/>
            <a:ln w="6350" cap="flat" cmpd="sng" algn="ctr">
              <a:solidFill>
                <a:srgbClr val="000000">
                  <a:lumMod val="65000"/>
                  <a:lumOff val="35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 name="矩形 17"/>
            <p:cNvSpPr/>
            <p:nvPr>
              <p:custDataLst>
                <p:tags r:id="rId8"/>
              </p:custDataLst>
            </p:nvPr>
          </p:nvSpPr>
          <p:spPr>
            <a:xfrm>
              <a:off x="274695" y="1508162"/>
              <a:ext cx="11672575" cy="361325"/>
            </a:xfrm>
            <a:prstGeom prst="rect">
              <a:avLst/>
            </a:prstGeom>
            <a:solidFill>
              <a:srgbClr val="2D6099"/>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基于实际业务场景和数据全生命周期的数据安全治理</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矩形 23"/>
            <p:cNvSpPr/>
            <p:nvPr>
              <p:custDataLst>
                <p:tags r:id="rId9"/>
              </p:custDataLst>
            </p:nvPr>
          </p:nvSpPr>
          <p:spPr>
            <a:xfrm>
              <a:off x="256531" y="6343666"/>
              <a:ext cx="11672575" cy="284932"/>
            </a:xfrm>
            <a:prstGeom prst="rect">
              <a:avLst/>
            </a:prstGeom>
            <a:solidFill>
              <a:schemeClr val="bg1">
                <a:lumMod val="50000"/>
              </a:schemeClr>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网络安全等级保护</a:t>
              </a:r>
              <a:r>
                <a:rPr kumimoji="0" lang="en-US" altLang="zh-CN"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2.0</a:t>
              </a: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标准下的安全能力基座</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矩形 24"/>
            <p:cNvSpPr/>
            <p:nvPr>
              <p:custDataLst>
                <p:tags r:id="rId10"/>
              </p:custDataLst>
            </p:nvPr>
          </p:nvSpPr>
          <p:spPr>
            <a:xfrm>
              <a:off x="1619181" y="2198615"/>
              <a:ext cx="3187502" cy="1926878"/>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矩形 25"/>
            <p:cNvSpPr/>
            <p:nvPr>
              <p:custDataLst>
                <p:tags r:id="rId11"/>
              </p:custDataLst>
            </p:nvPr>
          </p:nvSpPr>
          <p:spPr>
            <a:xfrm>
              <a:off x="1610421" y="2194670"/>
              <a:ext cx="3205454" cy="1945192"/>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文本框 26"/>
            <p:cNvSpPr txBox="1"/>
            <p:nvPr>
              <p:custDataLst>
                <p:tags r:id="rId12"/>
              </p:custDataLst>
            </p:nvPr>
          </p:nvSpPr>
          <p:spPr>
            <a:xfrm>
              <a:off x="1620603" y="2203616"/>
              <a:ext cx="3175285" cy="298291"/>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数据安全制度规范体系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31" name="组合 30"/>
            <p:cNvGrpSpPr/>
            <p:nvPr/>
          </p:nvGrpSpPr>
          <p:grpSpPr>
            <a:xfrm>
              <a:off x="539708" y="2188235"/>
              <a:ext cx="1059878" cy="3770716"/>
              <a:chOff x="498920" y="2591969"/>
              <a:chExt cx="1080162" cy="3038740"/>
            </a:xfrm>
          </p:grpSpPr>
          <p:sp>
            <p:nvSpPr>
              <p:cNvPr id="32" name="矩形 31"/>
              <p:cNvSpPr/>
              <p:nvPr>
                <p:custDataLst>
                  <p:tags r:id="rId13"/>
                </p:custDataLst>
              </p:nvPr>
            </p:nvSpPr>
            <p:spPr>
              <a:xfrm>
                <a:off x="551604" y="2591969"/>
                <a:ext cx="977807" cy="3038740"/>
              </a:xfrm>
              <a:prstGeom prst="rect">
                <a:avLst/>
              </a:prstGeom>
              <a:gradFill flip="none" rotWithShape="1">
                <a:gsLst>
                  <a:gs pos="0">
                    <a:srgbClr val="38A6A0"/>
                  </a:gs>
                  <a:gs pos="48000">
                    <a:srgbClr val="1B627A"/>
                  </a:gs>
                </a:gsLst>
                <a:lin ang="5400000" scaled="1"/>
                <a:tileRect/>
              </a:gra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 name="文本框 32"/>
              <p:cNvSpPr txBox="1"/>
              <p:nvPr>
                <p:custDataLst>
                  <p:tags r:id="rId14"/>
                </p:custDataLst>
              </p:nvPr>
            </p:nvSpPr>
            <p:spPr>
              <a:xfrm>
                <a:off x="498920" y="2821645"/>
                <a:ext cx="1080162" cy="645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数据安全应急响应体系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34" name="组合 33"/>
            <p:cNvGrpSpPr/>
            <p:nvPr/>
          </p:nvGrpSpPr>
          <p:grpSpPr>
            <a:xfrm>
              <a:off x="654284" y="3279756"/>
              <a:ext cx="797229" cy="2299022"/>
              <a:chOff x="583426" y="3451146"/>
              <a:chExt cx="803125" cy="1922403"/>
            </a:xfrm>
          </p:grpSpPr>
          <p:sp>
            <p:nvSpPr>
              <p:cNvPr id="35" name="矩形: 圆角 19"/>
              <p:cNvSpPr/>
              <p:nvPr>
                <p:custDataLst>
                  <p:tags r:id="rId15"/>
                </p:custDataLst>
              </p:nvPr>
            </p:nvSpPr>
            <p:spPr>
              <a:xfrm>
                <a:off x="583427" y="3451146"/>
                <a:ext cx="791817" cy="403860"/>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应急预警平台</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 name="矩形: 圆角 20"/>
              <p:cNvSpPr/>
              <p:nvPr>
                <p:custDataLst>
                  <p:tags r:id="rId16"/>
                </p:custDataLst>
              </p:nvPr>
            </p:nvSpPr>
            <p:spPr>
              <a:xfrm>
                <a:off x="594734" y="4242894"/>
                <a:ext cx="791817" cy="403860"/>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应急响应机制</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 name="矩形: 圆角 21"/>
              <p:cNvSpPr/>
              <p:nvPr>
                <p:custDataLst>
                  <p:tags r:id="rId17"/>
                </p:custDataLst>
              </p:nvPr>
            </p:nvSpPr>
            <p:spPr>
              <a:xfrm>
                <a:off x="583426" y="4969689"/>
                <a:ext cx="791817" cy="403860"/>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应急处置能力</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39" name="组合 38"/>
            <p:cNvGrpSpPr/>
            <p:nvPr/>
          </p:nvGrpSpPr>
          <p:grpSpPr>
            <a:xfrm>
              <a:off x="10598203" y="2192272"/>
              <a:ext cx="1089156" cy="3766678"/>
              <a:chOff x="10672563" y="2596236"/>
              <a:chExt cx="1034069" cy="3049537"/>
            </a:xfrm>
          </p:grpSpPr>
          <p:sp>
            <p:nvSpPr>
              <p:cNvPr id="94" name="矩形 93"/>
              <p:cNvSpPr/>
              <p:nvPr>
                <p:custDataLst>
                  <p:tags r:id="rId18"/>
                </p:custDataLst>
              </p:nvPr>
            </p:nvSpPr>
            <p:spPr>
              <a:xfrm>
                <a:off x="10752145" y="2596236"/>
                <a:ext cx="874907" cy="3035435"/>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5" name="矩形 94"/>
              <p:cNvSpPr/>
              <p:nvPr>
                <p:custDataLst>
                  <p:tags r:id="rId19"/>
                </p:custDataLst>
              </p:nvPr>
            </p:nvSpPr>
            <p:spPr>
              <a:xfrm>
                <a:off x="10730682" y="2603434"/>
                <a:ext cx="911306" cy="3042339"/>
              </a:xfrm>
              <a:prstGeom prst="rect">
                <a:avLst/>
              </a:prstGeom>
              <a:gradFill flip="none" rotWithShape="1">
                <a:gsLst>
                  <a:gs pos="0">
                    <a:srgbClr val="38A6A0"/>
                  </a:gs>
                  <a:gs pos="48000">
                    <a:srgbClr val="1B627A"/>
                  </a:gs>
                </a:gsLst>
                <a:lin ang="5400000" scaled="1"/>
                <a:tileRect/>
              </a:gra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1" name="文本框 120"/>
              <p:cNvSpPr txBox="1"/>
              <p:nvPr>
                <p:custDataLst>
                  <p:tags r:id="rId20"/>
                </p:custDataLst>
              </p:nvPr>
            </p:nvSpPr>
            <p:spPr>
              <a:xfrm>
                <a:off x="10672563" y="2815370"/>
                <a:ext cx="1034069" cy="6515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数据安全监督审查管理体系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矩形: 圆角 27"/>
            <p:cNvSpPr/>
            <p:nvPr>
              <p:custDataLst>
                <p:tags r:id="rId21"/>
              </p:custDataLst>
            </p:nvPr>
          </p:nvSpPr>
          <p:spPr>
            <a:xfrm>
              <a:off x="1699444" y="2492862"/>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数据安全管理总则</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3" name="矩形: 圆角 28"/>
            <p:cNvSpPr/>
            <p:nvPr>
              <p:custDataLst>
                <p:tags r:id="rId22"/>
              </p:custDataLst>
            </p:nvPr>
          </p:nvSpPr>
          <p:spPr>
            <a:xfrm>
              <a:off x="3280332" y="2487257"/>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数据分类分级管理规定</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矩形: 圆角 29"/>
            <p:cNvSpPr/>
            <p:nvPr>
              <p:custDataLst>
                <p:tags r:id="rId23"/>
              </p:custDataLst>
            </p:nvPr>
          </p:nvSpPr>
          <p:spPr>
            <a:xfrm>
              <a:off x="1699444" y="2771202"/>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数据安全评估管理规定</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矩形: 圆角 30"/>
            <p:cNvSpPr/>
            <p:nvPr>
              <p:custDataLst>
                <p:tags r:id="rId24"/>
              </p:custDataLst>
            </p:nvPr>
          </p:nvSpPr>
          <p:spPr>
            <a:xfrm>
              <a:off x="3280332" y="2768557"/>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数据安全事件应急管理办法</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矩形: 圆角 31"/>
            <p:cNvSpPr/>
            <p:nvPr>
              <p:custDataLst>
                <p:tags r:id="rId25"/>
              </p:custDataLst>
            </p:nvPr>
          </p:nvSpPr>
          <p:spPr>
            <a:xfrm>
              <a:off x="1699444" y="3049543"/>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数据安全监督检查管理办法</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7" name="矩形: 圆角 32"/>
            <p:cNvSpPr/>
            <p:nvPr>
              <p:custDataLst>
                <p:tags r:id="rId26"/>
              </p:custDataLst>
            </p:nvPr>
          </p:nvSpPr>
          <p:spPr>
            <a:xfrm>
              <a:off x="3280332" y="3049858"/>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数据权限管理办法</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8" name="矩形: 圆角 33"/>
            <p:cNvSpPr/>
            <p:nvPr>
              <p:custDataLst>
                <p:tags r:id="rId27"/>
              </p:custDataLst>
            </p:nvPr>
          </p:nvSpPr>
          <p:spPr>
            <a:xfrm>
              <a:off x="1699444" y="3327883"/>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kern="0" dirty="0">
                  <a:latin typeface="思源黑体 CN Normal" panose="020B0400000000000000" pitchFamily="34" charset="-122"/>
                  <a:ea typeface="思源黑体 CN Normal" panose="020B0400000000000000" pitchFamily="34" charset="-122"/>
                  <a:cs typeface="思源黑体 CN Normal" panose="020B0400000000000000" pitchFamily="34" charset="-122"/>
                </a:rPr>
                <a:t>数据</a:t>
              </a: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采集安全实施细则</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9" name="矩形: 圆角 34"/>
            <p:cNvSpPr/>
            <p:nvPr>
              <p:custDataLst>
                <p:tags r:id="rId28"/>
              </p:custDataLst>
            </p:nvPr>
          </p:nvSpPr>
          <p:spPr>
            <a:xfrm>
              <a:off x="3280332" y="3331158"/>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数据传输安全实施细则</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0" name="矩形: 圆角 35"/>
            <p:cNvSpPr/>
            <p:nvPr>
              <p:custDataLst>
                <p:tags r:id="rId29"/>
              </p:custDataLst>
            </p:nvPr>
          </p:nvSpPr>
          <p:spPr>
            <a:xfrm>
              <a:off x="1699444" y="3606223"/>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存储介质安全管理规范</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1" name="矩形: 圆角 36"/>
            <p:cNvSpPr/>
            <p:nvPr>
              <p:custDataLst>
                <p:tags r:id="rId30"/>
              </p:custDataLst>
            </p:nvPr>
          </p:nvSpPr>
          <p:spPr>
            <a:xfrm>
              <a:off x="3280332" y="3612459"/>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数据备份与恢复管理规范</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矩形: 圆角 37"/>
            <p:cNvSpPr/>
            <p:nvPr>
              <p:custDataLst>
                <p:tags r:id="rId31"/>
              </p:custDataLst>
            </p:nvPr>
          </p:nvSpPr>
          <p:spPr>
            <a:xfrm>
              <a:off x="1699444" y="3884564"/>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对外数据输出管理细则</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3" name="矩形: 圆角 38"/>
            <p:cNvSpPr/>
            <p:nvPr>
              <p:custDataLst>
                <p:tags r:id="rId32"/>
              </p:custDataLst>
            </p:nvPr>
          </p:nvSpPr>
          <p:spPr>
            <a:xfrm>
              <a:off x="3280332" y="3893759"/>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数据销毁操作指南</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134" name="组合 133"/>
            <p:cNvGrpSpPr/>
            <p:nvPr/>
          </p:nvGrpSpPr>
          <p:grpSpPr>
            <a:xfrm>
              <a:off x="7046842" y="2188203"/>
              <a:ext cx="3624348" cy="1972051"/>
              <a:chOff x="7066571" y="2591617"/>
              <a:chExt cx="3651153" cy="2238235"/>
            </a:xfrm>
          </p:grpSpPr>
          <p:sp>
            <p:nvSpPr>
              <p:cNvPr id="135" name="矩形 134"/>
              <p:cNvSpPr/>
              <p:nvPr>
                <p:custDataLst>
                  <p:tags r:id="rId33"/>
                </p:custDataLst>
              </p:nvPr>
            </p:nvSpPr>
            <p:spPr>
              <a:xfrm>
                <a:off x="7080182" y="2591617"/>
                <a:ext cx="3541506" cy="2238235"/>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6" name="矩形 135"/>
              <p:cNvSpPr/>
              <p:nvPr>
                <p:custDataLst>
                  <p:tags r:id="rId34"/>
                </p:custDataLst>
              </p:nvPr>
            </p:nvSpPr>
            <p:spPr>
              <a:xfrm>
                <a:off x="7066571" y="2608027"/>
                <a:ext cx="3555442" cy="2191163"/>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7" name="文本框 136"/>
              <p:cNvSpPr txBox="1"/>
              <p:nvPr>
                <p:custDataLst>
                  <p:tags r:id="rId35"/>
                </p:custDataLst>
              </p:nvPr>
            </p:nvSpPr>
            <p:spPr>
              <a:xfrm>
                <a:off x="7209099" y="2601229"/>
                <a:ext cx="350862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数据安全运营管理体系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38" name="矩形 137"/>
            <p:cNvSpPr/>
            <p:nvPr>
              <p:custDataLst>
                <p:tags r:id="rId36"/>
              </p:custDataLst>
            </p:nvPr>
          </p:nvSpPr>
          <p:spPr>
            <a:xfrm>
              <a:off x="8825020" y="2480685"/>
              <a:ext cx="1654794" cy="1592261"/>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9" name="矩形 138"/>
            <p:cNvSpPr/>
            <p:nvPr>
              <p:custDataLst>
                <p:tags r:id="rId37"/>
              </p:custDataLst>
            </p:nvPr>
          </p:nvSpPr>
          <p:spPr>
            <a:xfrm>
              <a:off x="7161853" y="2480684"/>
              <a:ext cx="1571826" cy="1592261"/>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0" name="文本框 139"/>
            <p:cNvSpPr txBox="1"/>
            <p:nvPr>
              <p:custDataLst>
                <p:tags r:id="rId38"/>
              </p:custDataLst>
            </p:nvPr>
          </p:nvSpPr>
          <p:spPr>
            <a:xfrm>
              <a:off x="7161853" y="2498912"/>
              <a:ext cx="1571826" cy="2440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安全管理团队能力</a:t>
              </a:r>
              <a:endPar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1" name="文本框 140"/>
            <p:cNvSpPr txBox="1"/>
            <p:nvPr>
              <p:custDataLst>
                <p:tags r:id="rId39"/>
              </p:custDataLst>
            </p:nvPr>
          </p:nvSpPr>
          <p:spPr>
            <a:xfrm>
              <a:off x="8840176" y="2478687"/>
              <a:ext cx="16396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安全运营</a:t>
              </a:r>
              <a:r>
                <a:rPr lang="zh-CN" altLang="en-US" sz="12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流程管理</a:t>
              </a:r>
              <a:endPar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2" name="矩形: 圆角 50"/>
            <p:cNvSpPr/>
            <p:nvPr>
              <p:custDataLst>
                <p:tags r:id="rId40"/>
              </p:custDataLst>
            </p:nvPr>
          </p:nvSpPr>
          <p:spPr>
            <a:xfrm>
              <a:off x="7215145" y="2720650"/>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数据安全管理能力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3" name="矩形: 圆角 51"/>
            <p:cNvSpPr/>
            <p:nvPr>
              <p:custDataLst>
                <p:tags r:id="rId41"/>
              </p:custDataLst>
            </p:nvPr>
          </p:nvSpPr>
          <p:spPr>
            <a:xfrm>
              <a:off x="7215145" y="2988056"/>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a:t>
              </a:r>
              <a:r>
                <a:rPr lang="zh-CN" altLang="en-US" sz="8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分类分级能力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4" name="矩形: 圆角 52"/>
            <p:cNvSpPr/>
            <p:nvPr>
              <p:custDataLst>
                <p:tags r:id="rId42"/>
              </p:custDataLst>
            </p:nvPr>
          </p:nvSpPr>
          <p:spPr>
            <a:xfrm>
              <a:off x="7215145" y="3255462"/>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数据访问权限梳理能力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5" name="矩形: 圆角 53"/>
            <p:cNvSpPr/>
            <p:nvPr>
              <p:custDataLst>
                <p:tags r:id="rId43"/>
              </p:custDataLst>
            </p:nvPr>
          </p:nvSpPr>
          <p:spPr>
            <a:xfrm>
              <a:off x="7215145" y="3522868"/>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a:t>
              </a:r>
              <a:r>
                <a:rPr lang="zh-CN" altLang="en-US" sz="8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事件分析能力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6" name="矩形: 圆角 54"/>
            <p:cNvSpPr/>
            <p:nvPr>
              <p:custDataLst>
                <p:tags r:id="rId44"/>
              </p:custDataLst>
            </p:nvPr>
          </p:nvSpPr>
          <p:spPr>
            <a:xfrm>
              <a:off x="8912034" y="2715732"/>
              <a:ext cx="1439711" cy="15747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数据分类分级流程管理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7" name="矩形: 圆角 55"/>
            <p:cNvSpPr/>
            <p:nvPr>
              <p:custDataLst>
                <p:tags r:id="rId45"/>
              </p:custDataLst>
            </p:nvPr>
          </p:nvSpPr>
          <p:spPr>
            <a:xfrm>
              <a:off x="8940705" y="3429000"/>
              <a:ext cx="1439711" cy="15747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数据访问权限管理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8" name="矩形: 圆角 56"/>
            <p:cNvSpPr/>
            <p:nvPr>
              <p:custDataLst>
                <p:tags r:id="rId46"/>
              </p:custDataLst>
            </p:nvPr>
          </p:nvSpPr>
          <p:spPr>
            <a:xfrm>
              <a:off x="8940705" y="3642964"/>
              <a:ext cx="1439711" cy="15747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数据采集流程管理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9" name="矩形: 圆角 57"/>
            <p:cNvSpPr/>
            <p:nvPr>
              <p:custDataLst>
                <p:tags r:id="rId47"/>
              </p:custDataLst>
            </p:nvPr>
          </p:nvSpPr>
          <p:spPr>
            <a:xfrm>
              <a:off x="8940705" y="3856927"/>
              <a:ext cx="1439711" cy="15747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数据共享和开放流程流程</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0" name="矩形: 圆角 58"/>
            <p:cNvSpPr/>
            <p:nvPr>
              <p:custDataLst>
                <p:tags r:id="rId48"/>
              </p:custDataLst>
            </p:nvPr>
          </p:nvSpPr>
          <p:spPr>
            <a:xfrm>
              <a:off x="8912034" y="2942598"/>
              <a:ext cx="1439711" cy="15747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数据安全培训管理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1" name="矩形: 圆角 60"/>
            <p:cNvSpPr/>
            <p:nvPr>
              <p:custDataLst>
                <p:tags r:id="rId49"/>
              </p:custDataLst>
            </p:nvPr>
          </p:nvSpPr>
          <p:spPr>
            <a:xfrm>
              <a:off x="7215144" y="3784864"/>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数据源梳理能力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2" name="矩形: 圆角 61"/>
            <p:cNvSpPr/>
            <p:nvPr>
              <p:custDataLst>
                <p:tags r:id="rId50"/>
              </p:custDataLst>
            </p:nvPr>
          </p:nvSpPr>
          <p:spPr>
            <a:xfrm>
              <a:off x="8930038" y="3164137"/>
              <a:ext cx="1417903" cy="190478"/>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发布审批流程管理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153" name="组合 152"/>
            <p:cNvGrpSpPr/>
            <p:nvPr/>
          </p:nvGrpSpPr>
          <p:grpSpPr>
            <a:xfrm>
              <a:off x="10740710" y="3318634"/>
              <a:ext cx="827565" cy="2282114"/>
              <a:chOff x="10806723" y="3448653"/>
              <a:chExt cx="833686" cy="1849159"/>
            </a:xfrm>
          </p:grpSpPr>
          <p:sp>
            <p:nvSpPr>
              <p:cNvPr id="154" name="矩形: 圆角 63"/>
              <p:cNvSpPr/>
              <p:nvPr>
                <p:custDataLst>
                  <p:tags r:id="rId51"/>
                </p:custDataLst>
              </p:nvPr>
            </p:nvSpPr>
            <p:spPr>
              <a:xfrm>
                <a:off x="10806723" y="3448653"/>
                <a:ext cx="831687" cy="401644"/>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预警通报</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5" name="矩形: 圆角 64"/>
              <p:cNvSpPr/>
              <p:nvPr>
                <p:custDataLst>
                  <p:tags r:id="rId52"/>
                </p:custDataLst>
              </p:nvPr>
            </p:nvSpPr>
            <p:spPr>
              <a:xfrm>
                <a:off x="10808722" y="4170393"/>
                <a:ext cx="831687" cy="401644"/>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安全检查</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6" name="矩形: 圆角 65"/>
              <p:cNvSpPr/>
              <p:nvPr>
                <p:custDataLst>
                  <p:tags r:id="rId53"/>
                </p:custDataLst>
              </p:nvPr>
            </p:nvSpPr>
            <p:spPr>
              <a:xfrm>
                <a:off x="10806984" y="4896168"/>
                <a:ext cx="831687" cy="401644"/>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综合评价</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57" name="组合 156"/>
            <p:cNvGrpSpPr/>
            <p:nvPr/>
          </p:nvGrpSpPr>
          <p:grpSpPr>
            <a:xfrm>
              <a:off x="6329950" y="3122592"/>
              <a:ext cx="617188" cy="956290"/>
              <a:chOff x="8174348" y="360738"/>
              <a:chExt cx="621752" cy="1085368"/>
            </a:xfrm>
          </p:grpSpPr>
          <p:sp>
            <p:nvSpPr>
              <p:cNvPr id="158" name="文本框 157"/>
              <p:cNvSpPr txBox="1"/>
              <p:nvPr>
                <p:custDataLst>
                  <p:tags r:id="rId54"/>
                </p:custDataLst>
              </p:nvPr>
            </p:nvSpPr>
            <p:spPr>
              <a:xfrm rot="18248301">
                <a:off x="8348278" y="783955"/>
                <a:ext cx="595181" cy="2322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保障</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59" name="直接箭头连接符 158"/>
              <p:cNvCxnSpPr/>
              <p:nvPr>
                <p:custDataLst>
                  <p:tags r:id="rId55"/>
                </p:custDataLst>
              </p:nvPr>
            </p:nvCxnSpPr>
            <p:spPr>
              <a:xfrm flipH="1">
                <a:off x="8174348" y="360738"/>
                <a:ext cx="621752" cy="1085368"/>
              </a:xfrm>
              <a:prstGeom prst="straightConnector1">
                <a:avLst/>
              </a:prstGeom>
              <a:ln w="28575">
                <a:solidFill>
                  <a:srgbClr val="00B05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0" name="组合 159"/>
            <p:cNvGrpSpPr/>
            <p:nvPr/>
          </p:nvGrpSpPr>
          <p:grpSpPr>
            <a:xfrm>
              <a:off x="5052405" y="2164887"/>
              <a:ext cx="1736530" cy="230750"/>
              <a:chOff x="7941519" y="944767"/>
              <a:chExt cx="1749373" cy="261897"/>
            </a:xfrm>
          </p:grpSpPr>
          <p:sp>
            <p:nvSpPr>
              <p:cNvPr id="161" name="文本框 160"/>
              <p:cNvSpPr txBox="1"/>
              <p:nvPr>
                <p:custDataLst>
                  <p:tags r:id="rId56"/>
                </p:custDataLst>
              </p:nvPr>
            </p:nvSpPr>
            <p:spPr>
              <a:xfrm>
                <a:off x="8581929" y="944767"/>
                <a:ext cx="52616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保障</a:t>
                </a:r>
                <a:endPar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62" name="直接箭头连接符 161"/>
              <p:cNvCxnSpPr/>
              <p:nvPr>
                <p:custDataLst>
                  <p:tags r:id="rId57"/>
                </p:custDataLst>
              </p:nvPr>
            </p:nvCxnSpPr>
            <p:spPr>
              <a:xfrm flipH="1" flipV="1">
                <a:off x="7941519" y="1201762"/>
                <a:ext cx="1749373" cy="4902"/>
              </a:xfrm>
              <a:prstGeom prst="straightConnector1">
                <a:avLst/>
              </a:prstGeom>
              <a:ln w="28575">
                <a:solidFill>
                  <a:srgbClr val="00B05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3" name="组合 162"/>
            <p:cNvGrpSpPr/>
            <p:nvPr/>
          </p:nvGrpSpPr>
          <p:grpSpPr>
            <a:xfrm>
              <a:off x="4893310" y="3191102"/>
              <a:ext cx="708724" cy="906976"/>
              <a:chOff x="8268629" y="542306"/>
              <a:chExt cx="759879" cy="1057216"/>
            </a:xfrm>
          </p:grpSpPr>
          <p:sp>
            <p:nvSpPr>
              <p:cNvPr id="164" name="文本框 163"/>
              <p:cNvSpPr txBox="1"/>
              <p:nvPr>
                <p:custDataLst>
                  <p:tags r:id="rId58"/>
                </p:custDataLst>
              </p:nvPr>
            </p:nvSpPr>
            <p:spPr>
              <a:xfrm rot="3034666">
                <a:off x="8272727" y="1020551"/>
                <a:ext cx="595181" cy="225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抓手</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65" name="直接箭头连接符 164"/>
              <p:cNvCxnSpPr/>
              <p:nvPr>
                <p:custDataLst>
                  <p:tags r:id="rId59"/>
                </p:custDataLst>
              </p:nvPr>
            </p:nvCxnSpPr>
            <p:spPr>
              <a:xfrm flipH="1" flipV="1">
                <a:off x="8268629" y="542306"/>
                <a:ext cx="759879" cy="1057216"/>
              </a:xfrm>
              <a:prstGeom prst="straightConnector1">
                <a:avLst/>
              </a:prstGeom>
              <a:ln w="28575">
                <a:solidFill>
                  <a:srgbClr val="C0000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6" name="组合 165"/>
            <p:cNvGrpSpPr/>
            <p:nvPr/>
          </p:nvGrpSpPr>
          <p:grpSpPr>
            <a:xfrm>
              <a:off x="6088493" y="2861655"/>
              <a:ext cx="782030" cy="1164960"/>
              <a:chOff x="9493289" y="418661"/>
              <a:chExt cx="787813" cy="1322204"/>
            </a:xfrm>
          </p:grpSpPr>
          <p:sp>
            <p:nvSpPr>
              <p:cNvPr id="167" name="文本框 166"/>
              <p:cNvSpPr txBox="1"/>
              <p:nvPr>
                <p:custDataLst>
                  <p:tags r:id="rId60"/>
                </p:custDataLst>
              </p:nvPr>
            </p:nvSpPr>
            <p:spPr>
              <a:xfrm rot="18278490">
                <a:off x="9671873" y="976732"/>
                <a:ext cx="609632" cy="2253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抓手</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68" name="直接箭头连接符 167"/>
              <p:cNvCxnSpPr/>
              <p:nvPr>
                <p:custDataLst>
                  <p:tags r:id="rId61"/>
                </p:custDataLst>
              </p:nvPr>
            </p:nvCxnSpPr>
            <p:spPr>
              <a:xfrm flipV="1">
                <a:off x="9493289" y="418661"/>
                <a:ext cx="787813" cy="1322204"/>
              </a:xfrm>
              <a:prstGeom prst="straightConnector1">
                <a:avLst/>
              </a:prstGeom>
              <a:ln w="28575">
                <a:solidFill>
                  <a:srgbClr val="C0000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9" name="组合 168"/>
            <p:cNvGrpSpPr/>
            <p:nvPr/>
          </p:nvGrpSpPr>
          <p:grpSpPr>
            <a:xfrm>
              <a:off x="5087268" y="2363874"/>
              <a:ext cx="1749687" cy="241242"/>
              <a:chOff x="5061958" y="2835014"/>
              <a:chExt cx="1762627" cy="273804"/>
            </a:xfrm>
          </p:grpSpPr>
          <p:cxnSp>
            <p:nvCxnSpPr>
              <p:cNvPr id="170" name="直接箭头连接符 169"/>
              <p:cNvCxnSpPr/>
              <p:nvPr>
                <p:custDataLst>
                  <p:tags r:id="rId62"/>
                </p:custDataLst>
              </p:nvPr>
            </p:nvCxnSpPr>
            <p:spPr>
              <a:xfrm>
                <a:off x="5061958" y="3102808"/>
                <a:ext cx="1762627" cy="6010"/>
              </a:xfrm>
              <a:prstGeom prst="straightConnector1">
                <a:avLst/>
              </a:prstGeom>
              <a:ln w="28575">
                <a:solidFill>
                  <a:srgbClr val="00728A"/>
                </a:solidFill>
                <a:miter lim="800000"/>
                <a:headEnd type="oval"/>
                <a:tailEnd type="stealth"/>
              </a:ln>
            </p:spPr>
            <p:style>
              <a:lnRef idx="3">
                <a:schemeClr val="dk1"/>
              </a:lnRef>
              <a:fillRef idx="0">
                <a:schemeClr val="dk1"/>
              </a:fillRef>
              <a:effectRef idx="2">
                <a:schemeClr val="dk1"/>
              </a:effectRef>
              <a:fontRef idx="minor">
                <a:schemeClr val="tx1"/>
              </a:fontRef>
            </p:style>
          </p:cxnSp>
          <p:sp>
            <p:nvSpPr>
              <p:cNvPr id="171" name="文本框 170"/>
              <p:cNvSpPr txBox="1"/>
              <p:nvPr>
                <p:custDataLst>
                  <p:tags r:id="rId63"/>
                </p:custDataLst>
              </p:nvPr>
            </p:nvSpPr>
            <p:spPr>
              <a:xfrm>
                <a:off x="5672721" y="2835014"/>
                <a:ext cx="541103" cy="268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指引</a:t>
                </a:r>
                <a:endPar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72" name="组合 171"/>
            <p:cNvGrpSpPr/>
            <p:nvPr/>
          </p:nvGrpSpPr>
          <p:grpSpPr>
            <a:xfrm>
              <a:off x="4931702" y="2885458"/>
              <a:ext cx="919843" cy="1170650"/>
              <a:chOff x="8223155" y="346522"/>
              <a:chExt cx="926645" cy="1328662"/>
            </a:xfrm>
          </p:grpSpPr>
          <p:sp>
            <p:nvSpPr>
              <p:cNvPr id="173" name="文本框 172"/>
              <p:cNvSpPr txBox="1"/>
              <p:nvPr>
                <p:custDataLst>
                  <p:tags r:id="rId64"/>
                </p:custDataLst>
              </p:nvPr>
            </p:nvSpPr>
            <p:spPr>
              <a:xfrm rot="3030453">
                <a:off x="8342528" y="1006773"/>
                <a:ext cx="609632" cy="225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指引</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74" name="直接箭头连接符 173"/>
              <p:cNvCxnSpPr/>
              <p:nvPr>
                <p:custDataLst>
                  <p:tags r:id="rId65"/>
                </p:custDataLst>
              </p:nvPr>
            </p:nvCxnSpPr>
            <p:spPr>
              <a:xfrm>
                <a:off x="8223155" y="346522"/>
                <a:ext cx="926645" cy="1328662"/>
              </a:xfrm>
              <a:prstGeom prst="straightConnector1">
                <a:avLst/>
              </a:prstGeom>
              <a:ln w="28575">
                <a:solidFill>
                  <a:srgbClr val="00728A"/>
                </a:solidFill>
                <a:miter lim="800000"/>
                <a:headEnd type="oval"/>
                <a:tailEnd type="stealth"/>
              </a:ln>
            </p:spPr>
            <p:style>
              <a:lnRef idx="3">
                <a:schemeClr val="dk1"/>
              </a:lnRef>
              <a:fillRef idx="0">
                <a:schemeClr val="dk1"/>
              </a:fillRef>
              <a:effectRef idx="2">
                <a:schemeClr val="dk1"/>
              </a:effectRef>
              <a:fontRef idx="minor">
                <a:schemeClr val="tx1"/>
              </a:fontRef>
            </p:style>
          </p:cxnSp>
        </p:grpSp>
        <p:sp>
          <p:nvSpPr>
            <p:cNvPr id="175" name="矩形 174"/>
            <p:cNvSpPr/>
            <p:nvPr>
              <p:custDataLst>
                <p:tags r:id="rId66"/>
              </p:custDataLst>
            </p:nvPr>
          </p:nvSpPr>
          <p:spPr>
            <a:xfrm>
              <a:off x="274695" y="1890248"/>
              <a:ext cx="11672575" cy="250497"/>
            </a:xfrm>
            <a:prstGeom prst="rect">
              <a:avLst/>
            </a:prstGeom>
            <a:solidFill>
              <a:srgbClr val="00728A"/>
            </a:solidFill>
            <a:ln>
              <a:noFill/>
            </a:ln>
            <a:effectLst/>
          </p:spPr>
          <p:txBody>
            <a:bodyPr rtlCol="0" anchor="ctr"/>
            <a:lstStyle/>
            <a:p>
              <a:pPr algn="ct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数据的权属结构与确权</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矩形 175"/>
            <p:cNvSpPr/>
            <p:nvPr>
              <p:custDataLst>
                <p:tags r:id="rId67"/>
              </p:custDataLst>
            </p:nvPr>
          </p:nvSpPr>
          <p:spPr>
            <a:xfrm>
              <a:off x="268671" y="1890247"/>
              <a:ext cx="263706" cy="4147540"/>
            </a:xfrm>
            <a:prstGeom prst="rect">
              <a:avLst/>
            </a:prstGeom>
            <a:solidFill>
              <a:srgbClr val="00728A"/>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动态更新人员数据安全策略</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矩形 178"/>
            <p:cNvSpPr/>
            <p:nvPr>
              <p:custDataLst>
                <p:tags r:id="rId68"/>
              </p:custDataLst>
            </p:nvPr>
          </p:nvSpPr>
          <p:spPr>
            <a:xfrm>
              <a:off x="11690169" y="1893321"/>
              <a:ext cx="263706" cy="4147540"/>
            </a:xfrm>
            <a:prstGeom prst="rect">
              <a:avLst/>
            </a:prstGeom>
            <a:solidFill>
              <a:srgbClr val="00728A"/>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持续用户鉴权与数据行为分析</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矩形 179"/>
            <p:cNvSpPr/>
            <p:nvPr>
              <p:custDataLst>
                <p:tags r:id="rId69"/>
              </p:custDataLst>
            </p:nvPr>
          </p:nvSpPr>
          <p:spPr>
            <a:xfrm>
              <a:off x="268671" y="6027849"/>
              <a:ext cx="11672575" cy="250497"/>
            </a:xfrm>
            <a:prstGeom prst="rect">
              <a:avLst/>
            </a:prstGeom>
            <a:solidFill>
              <a:srgbClr val="00728A"/>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结合</a:t>
              </a:r>
              <a:r>
                <a:rPr kumimoji="0" lang="en-US" altLang="zh-CN"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MSG</a:t>
              </a: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及</a:t>
              </a:r>
              <a:r>
                <a:rPr kumimoji="0" lang="en-US" altLang="zh-CN"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SDP</a:t>
              </a: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纳管数据通信网络</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矩形: 圆角 95"/>
            <p:cNvSpPr/>
            <p:nvPr>
              <p:custDataLst>
                <p:tags r:id="rId70"/>
              </p:custDataLst>
            </p:nvPr>
          </p:nvSpPr>
          <p:spPr>
            <a:xfrm>
              <a:off x="1689121" y="5650151"/>
              <a:ext cx="8780370" cy="249952"/>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1" dirty="0">
                  <a:solidFill>
                    <a:srgbClr val="000000">
                      <a:lumMod val="75000"/>
                      <a:lumOff val="25000"/>
                    </a:srgb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数据资产梳理、数据审计、秘钥管理、统一数据安全管理、数据安全态势感知、用户与实体行为分析、软件定义边界、微隔离   </a:t>
              </a:r>
              <a:r>
                <a:rPr lang="en-US" altLang="zh-CN" sz="1100" b="1" dirty="0">
                  <a:solidFill>
                    <a:srgbClr val="000000">
                      <a:lumMod val="75000"/>
                      <a:lumOff val="25000"/>
                    </a:srgb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kumimoji="0" lang="zh-CN" altLang="en-US" sz="11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矩形: 圆角 95"/>
            <p:cNvSpPr/>
            <p:nvPr>
              <p:custDataLst>
                <p:tags r:id="rId71"/>
              </p:custDataLst>
            </p:nvPr>
          </p:nvSpPr>
          <p:spPr>
            <a:xfrm>
              <a:off x="1699444" y="4722283"/>
              <a:ext cx="1051403" cy="864975"/>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矩形: 圆角 96"/>
            <p:cNvSpPr/>
            <p:nvPr>
              <p:custDataLst>
                <p:tags r:id="rId72"/>
              </p:custDataLst>
            </p:nvPr>
          </p:nvSpPr>
          <p:spPr>
            <a:xfrm>
              <a:off x="3173414" y="4729910"/>
              <a:ext cx="1162467" cy="853920"/>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4" name="矩形: 圆角 97"/>
            <p:cNvSpPr/>
            <p:nvPr>
              <p:custDataLst>
                <p:tags r:id="rId73"/>
              </p:custDataLst>
            </p:nvPr>
          </p:nvSpPr>
          <p:spPr>
            <a:xfrm>
              <a:off x="4715363" y="4731045"/>
              <a:ext cx="1162467"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5" name="矩形: 圆角 98"/>
            <p:cNvSpPr/>
            <p:nvPr>
              <p:custDataLst>
                <p:tags r:id="rId74"/>
              </p:custDataLst>
            </p:nvPr>
          </p:nvSpPr>
          <p:spPr>
            <a:xfrm>
              <a:off x="6333746" y="4730875"/>
              <a:ext cx="1051403"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6" name="矩形: 圆角 99"/>
            <p:cNvSpPr/>
            <p:nvPr>
              <p:custDataLst>
                <p:tags r:id="rId75"/>
              </p:custDataLst>
            </p:nvPr>
          </p:nvSpPr>
          <p:spPr>
            <a:xfrm>
              <a:off x="7909045" y="4722976"/>
              <a:ext cx="1051403"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7" name="矩形: 圆角 100"/>
            <p:cNvSpPr/>
            <p:nvPr>
              <p:custDataLst>
                <p:tags r:id="rId76"/>
              </p:custDataLst>
            </p:nvPr>
          </p:nvSpPr>
          <p:spPr>
            <a:xfrm>
              <a:off x="9434438" y="4722302"/>
              <a:ext cx="1051403"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8" name="文本框 187"/>
            <p:cNvSpPr txBox="1"/>
            <p:nvPr/>
          </p:nvSpPr>
          <p:spPr>
            <a:xfrm>
              <a:off x="3103460" y="4724495"/>
              <a:ext cx="1291992" cy="790922"/>
            </a:xfrm>
            <a:prstGeom prst="rect">
              <a:avLst/>
            </a:prstGeom>
            <a:noFill/>
          </p:spPr>
          <p:txBody>
            <a:bodyPr wrap="square">
              <a:spAutoFit/>
            </a:bodyPr>
            <a:lstStyle/>
            <a:p>
              <a:pPr algn="ctr">
                <a:lnSpc>
                  <a:spcPct val="150000"/>
                </a:lnSpc>
                <a:defRPr/>
              </a:pPr>
              <a:r>
                <a:rPr lang="zh-CN" altLang="en-US" sz="1050" kern="0" dirty="0">
                  <a:solidFill>
                    <a:srgbClr val="000000"/>
                  </a:solidFill>
                  <a:ea typeface="思源黑体 CN Normal" panose="020B0400000000000000" pitchFamily="34" charset="-122"/>
                </a:rPr>
                <a:t>数据传输加密</a:t>
              </a:r>
              <a:endParaRPr lang="zh-CN" altLang="en-US" sz="1050" kern="0" dirty="0">
                <a:solidFill>
                  <a:srgbClr val="000000"/>
                </a:solidFill>
                <a:ea typeface="思源黑体 CN Normal" panose="020B0400000000000000" pitchFamily="34" charset="-122"/>
              </a:endParaRPr>
            </a:p>
            <a:p>
              <a:pPr algn="ctr">
                <a:lnSpc>
                  <a:spcPct val="150000"/>
                </a:lnSpc>
                <a:defRPr/>
              </a:pPr>
              <a:r>
                <a:rPr lang="zh-CN" altLang="en-US" sz="1050" kern="0" dirty="0">
                  <a:solidFill>
                    <a:srgbClr val="000000"/>
                  </a:solidFill>
                  <a:ea typeface="思源黑体 CN Normal" panose="020B0400000000000000" pitchFamily="34" charset="-122"/>
                </a:rPr>
                <a:t>网络</a:t>
              </a:r>
              <a:r>
                <a:rPr lang="en-US" altLang="zh-CN" sz="1050" kern="0" dirty="0">
                  <a:solidFill>
                    <a:srgbClr val="000000"/>
                  </a:solidFill>
                  <a:ea typeface="思源黑体 CN Normal" panose="020B0400000000000000" pitchFamily="34" charset="-122"/>
                </a:rPr>
                <a:t>DLP</a:t>
              </a:r>
              <a:endParaRPr lang="en-US" altLang="zh-CN" sz="1050" kern="0" dirty="0">
                <a:solidFill>
                  <a:srgbClr val="000000"/>
                </a:solidFill>
                <a:ea typeface="思源黑体 CN Normal" panose="020B0400000000000000" pitchFamily="34" charset="-122"/>
              </a:endParaRPr>
            </a:p>
            <a:p>
              <a:pPr algn="ctr">
                <a:lnSpc>
                  <a:spcPct val="150000"/>
                </a:lnSpc>
                <a:defRPr/>
              </a:pPr>
              <a:r>
                <a:rPr lang="zh-CN" altLang="en-US" sz="1050" kern="0" dirty="0">
                  <a:solidFill>
                    <a:srgbClr val="000000"/>
                  </a:solidFill>
                  <a:ea typeface="思源黑体 CN Normal" panose="020B0400000000000000" pitchFamily="34" charset="-122"/>
                </a:rPr>
                <a:t>远程浏览器隔离</a:t>
              </a:r>
              <a:endParaRPr lang="zh-CN" altLang="en-US" sz="1050" kern="0" dirty="0">
                <a:solidFill>
                  <a:srgbClr val="000000"/>
                </a:solidFill>
                <a:ea typeface="思源黑体 CN Normal" panose="020B0400000000000000" pitchFamily="34" charset="-122"/>
              </a:endParaRPr>
            </a:p>
          </p:txBody>
        </p:sp>
        <p:sp>
          <p:nvSpPr>
            <p:cNvPr id="189" name="文本框 188"/>
            <p:cNvSpPr txBox="1"/>
            <p:nvPr/>
          </p:nvSpPr>
          <p:spPr>
            <a:xfrm>
              <a:off x="1597919" y="4732252"/>
              <a:ext cx="1291992" cy="851515"/>
            </a:xfrm>
            <a:prstGeom prst="rect">
              <a:avLst/>
            </a:prstGeom>
            <a:noFill/>
          </p:spPr>
          <p:txBody>
            <a:bodyPr wrap="square">
              <a:spAutoFit/>
            </a:bodyPr>
            <a:lstStyle/>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数据源发现</a:t>
              </a:r>
              <a:endParaRPr lang="en-US" altLang="zh-CN" sz="1050" kern="0" dirty="0">
                <a:solidFill>
                  <a:srgbClr val="000000"/>
                </a:solidFill>
                <a:ea typeface="思源黑体 CN Normal" panose="020B0400000000000000" pitchFamily="34" charset="-122"/>
              </a:endParaRPr>
            </a:p>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数据资产识别</a:t>
              </a:r>
              <a:endParaRPr lang="en-US" altLang="zh-CN" sz="1050" kern="0" dirty="0">
                <a:solidFill>
                  <a:srgbClr val="000000"/>
                </a:solidFill>
                <a:ea typeface="思源黑体 CN Normal" panose="020B0400000000000000" pitchFamily="34" charset="-122"/>
              </a:endParaRPr>
            </a:p>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分类分级标记</a:t>
              </a:r>
              <a:endParaRPr lang="en-US" altLang="zh-CN" sz="1050" kern="0" dirty="0">
                <a:solidFill>
                  <a:srgbClr val="000000"/>
                </a:solidFill>
                <a:ea typeface="思源黑体 CN Normal" panose="020B0400000000000000" pitchFamily="34" charset="-122"/>
              </a:endParaRPr>
            </a:p>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数据完整性校验</a:t>
              </a:r>
              <a:endParaRPr lang="zh-CN" altLang="en-US" sz="1050" kern="0" dirty="0">
                <a:solidFill>
                  <a:srgbClr val="000000"/>
                </a:solidFill>
                <a:ea typeface="思源黑体 CN Normal" panose="020B0400000000000000" pitchFamily="34" charset="-122"/>
              </a:endParaRPr>
            </a:p>
          </p:txBody>
        </p:sp>
        <p:sp>
          <p:nvSpPr>
            <p:cNvPr id="190" name="文本框 189"/>
            <p:cNvSpPr txBox="1"/>
            <p:nvPr>
              <p:custDataLst>
                <p:tags r:id="rId77"/>
              </p:custDataLst>
            </p:nvPr>
          </p:nvSpPr>
          <p:spPr>
            <a:xfrm>
              <a:off x="1712985" y="4452215"/>
              <a:ext cx="1037862"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数据采集</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文本框 190"/>
            <p:cNvSpPr txBox="1"/>
            <p:nvPr>
              <p:custDataLst>
                <p:tags r:id="rId78"/>
              </p:custDataLst>
            </p:nvPr>
          </p:nvSpPr>
          <p:spPr>
            <a:xfrm>
              <a:off x="3244124" y="4471044"/>
              <a:ext cx="1051403"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数据传输</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文本框 191"/>
            <p:cNvSpPr txBox="1"/>
            <p:nvPr>
              <p:custDataLst>
                <p:tags r:id="rId79"/>
              </p:custDataLst>
            </p:nvPr>
          </p:nvSpPr>
          <p:spPr>
            <a:xfrm>
              <a:off x="4782331" y="4471043"/>
              <a:ext cx="1044748"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数据存储</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文本框 192"/>
            <p:cNvSpPr txBox="1"/>
            <p:nvPr>
              <p:custDataLst>
                <p:tags r:id="rId80"/>
              </p:custDataLst>
            </p:nvPr>
          </p:nvSpPr>
          <p:spPr>
            <a:xfrm>
              <a:off x="6363032" y="4474109"/>
              <a:ext cx="1044626"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数据使用</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文本框 193"/>
            <p:cNvSpPr txBox="1"/>
            <p:nvPr>
              <p:custDataLst>
                <p:tags r:id="rId81"/>
              </p:custDataLst>
            </p:nvPr>
          </p:nvSpPr>
          <p:spPr>
            <a:xfrm>
              <a:off x="7814633" y="4454212"/>
              <a:ext cx="1277778"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数据共享交换</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文本框 194"/>
            <p:cNvSpPr txBox="1"/>
            <p:nvPr>
              <p:custDataLst>
                <p:tags r:id="rId82"/>
              </p:custDataLst>
            </p:nvPr>
          </p:nvSpPr>
          <p:spPr>
            <a:xfrm>
              <a:off x="9459041" y="4449480"/>
              <a:ext cx="1010203"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数据销毁</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文本框 195"/>
            <p:cNvSpPr txBox="1"/>
            <p:nvPr/>
          </p:nvSpPr>
          <p:spPr>
            <a:xfrm>
              <a:off x="4647439" y="4735544"/>
              <a:ext cx="1291992" cy="851515"/>
            </a:xfrm>
            <a:prstGeom prst="rect">
              <a:avLst/>
            </a:prstGeom>
            <a:noFill/>
          </p:spPr>
          <p:txBody>
            <a:bodyPr wrap="square">
              <a:spAutoFit/>
            </a:bodyPr>
            <a:lstStyle/>
            <a:p>
              <a:pPr algn="ctr">
                <a:lnSpc>
                  <a:spcPct val="120000"/>
                </a:lnSpc>
                <a:defRPr/>
              </a:pPr>
              <a:r>
                <a:rPr lang="zh-CN" altLang="en-US" sz="1050" kern="0" dirty="0">
                  <a:solidFill>
                    <a:srgbClr val="000000"/>
                  </a:solidFill>
                  <a:ea typeface="思源黑体 CN Normal" panose="020B0400000000000000" pitchFamily="34" charset="-122"/>
                </a:rPr>
                <a:t>数据存储加密</a:t>
              </a:r>
              <a:endParaRPr lang="zh-CN" altLang="en-US"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备份恢复</a:t>
              </a:r>
              <a:endParaRPr lang="en-US" altLang="zh-CN"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电子文档管理</a:t>
              </a:r>
              <a:endParaRPr lang="en-US" altLang="zh-CN"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与加密</a:t>
              </a:r>
              <a:endParaRPr lang="zh-CN" altLang="en-US" sz="1050" kern="0" dirty="0">
                <a:solidFill>
                  <a:srgbClr val="000000"/>
                </a:solidFill>
                <a:ea typeface="思源黑体 CN Normal" panose="020B0400000000000000" pitchFamily="34" charset="-122"/>
              </a:endParaRPr>
            </a:p>
          </p:txBody>
        </p:sp>
        <p:sp>
          <p:nvSpPr>
            <p:cNvPr id="197" name="文本框 196"/>
            <p:cNvSpPr txBox="1"/>
            <p:nvPr/>
          </p:nvSpPr>
          <p:spPr>
            <a:xfrm>
              <a:off x="6213451" y="4766985"/>
              <a:ext cx="1291992" cy="790922"/>
            </a:xfrm>
            <a:prstGeom prst="rect">
              <a:avLst/>
            </a:prstGeom>
            <a:noFill/>
          </p:spPr>
          <p:txBody>
            <a:bodyPr wrap="square">
              <a:spAutoFit/>
            </a:bodyPr>
            <a:lstStyle/>
            <a:p>
              <a:pPr marR="0" lvl="0" indent="0" algn="ctr" fontAlgn="auto">
                <a:lnSpc>
                  <a:spcPct val="15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身份认证</a:t>
              </a:r>
              <a:endParaRPr lang="zh-CN" altLang="en-US" sz="1050" kern="0" dirty="0">
                <a:solidFill>
                  <a:srgbClr val="000000"/>
                </a:solidFill>
                <a:ea typeface="思源黑体 CN Normal" panose="020B0400000000000000" pitchFamily="34" charset="-122"/>
              </a:endParaRPr>
            </a:p>
            <a:p>
              <a:pPr marR="0" lvl="0" indent="0" algn="ctr" fontAlgn="auto">
                <a:lnSpc>
                  <a:spcPct val="15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访问控制</a:t>
              </a:r>
              <a:endParaRPr lang="zh-CN" altLang="en-US" sz="1050" kern="0" dirty="0">
                <a:solidFill>
                  <a:srgbClr val="000000"/>
                </a:solidFill>
                <a:ea typeface="思源黑体 CN Normal" panose="020B0400000000000000" pitchFamily="34" charset="-122"/>
              </a:endParaRPr>
            </a:p>
            <a:p>
              <a:pPr marR="0" lvl="0" indent="0" algn="ctr" fontAlgn="auto">
                <a:lnSpc>
                  <a:spcPct val="15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数据脱敏</a:t>
              </a:r>
              <a:endParaRPr lang="zh-CN" altLang="en-US" sz="1050" kern="0" dirty="0">
                <a:solidFill>
                  <a:srgbClr val="000000"/>
                </a:solidFill>
                <a:ea typeface="思源黑体 CN Normal" panose="020B0400000000000000" pitchFamily="34" charset="-122"/>
              </a:endParaRPr>
            </a:p>
          </p:txBody>
        </p:sp>
        <p:sp>
          <p:nvSpPr>
            <p:cNvPr id="198" name="文本框 197"/>
            <p:cNvSpPr txBox="1"/>
            <p:nvPr/>
          </p:nvSpPr>
          <p:spPr>
            <a:xfrm>
              <a:off x="7860926" y="4735743"/>
              <a:ext cx="1147639" cy="851515"/>
            </a:xfrm>
            <a:prstGeom prst="rect">
              <a:avLst/>
            </a:prstGeom>
            <a:noFill/>
          </p:spPr>
          <p:txBody>
            <a:bodyPr wrap="square">
              <a:spAutoFit/>
            </a:bodyPr>
            <a:lstStyle/>
            <a:p>
              <a:pPr algn="ctr">
                <a:lnSpc>
                  <a:spcPct val="120000"/>
                </a:lnSpc>
                <a:defRPr/>
              </a:pPr>
              <a:r>
                <a:rPr lang="zh-CN" altLang="en-US" sz="1050" kern="0" dirty="0">
                  <a:solidFill>
                    <a:srgbClr val="000000"/>
                  </a:solidFill>
                  <a:ea typeface="思源黑体 CN Normal" panose="020B0400000000000000" pitchFamily="34" charset="-122"/>
                </a:rPr>
                <a:t>数据脱敏</a:t>
              </a:r>
              <a:endParaRPr lang="zh-CN" altLang="en-US"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数据库安全</a:t>
              </a:r>
              <a:endParaRPr lang="zh-CN" altLang="en-US"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数据溯源</a:t>
              </a:r>
              <a:endParaRPr lang="en-US" altLang="zh-CN"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个人隐私保护</a:t>
              </a:r>
              <a:endParaRPr lang="zh-CN" altLang="en-US" sz="1050" kern="0" dirty="0">
                <a:solidFill>
                  <a:srgbClr val="000000"/>
                </a:solidFill>
                <a:ea typeface="思源黑体 CN Normal" panose="020B0400000000000000" pitchFamily="34" charset="-122"/>
              </a:endParaRPr>
            </a:p>
          </p:txBody>
        </p:sp>
        <p:sp>
          <p:nvSpPr>
            <p:cNvPr id="199" name="文本框 198"/>
            <p:cNvSpPr txBox="1"/>
            <p:nvPr/>
          </p:nvSpPr>
          <p:spPr>
            <a:xfrm>
              <a:off x="9388451" y="5008572"/>
              <a:ext cx="1181952" cy="269817"/>
            </a:xfrm>
            <a:prstGeom prst="rect">
              <a:avLst/>
            </a:prstGeom>
            <a:noFill/>
          </p:spPr>
          <p:txBody>
            <a:bodyPr wrap="square">
              <a:spAutoFit/>
            </a:bodyPr>
            <a:lstStyle/>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数据销毁</a:t>
              </a:r>
              <a:endParaRPr lang="en-US" altLang="zh-CN" sz="1050" kern="0" dirty="0">
                <a:solidFill>
                  <a:srgbClr val="000000"/>
                </a:solidFill>
                <a:ea typeface="思源黑体 CN Normal" panose="020B0400000000000000" pitchFamily="34" charset="-122"/>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prstGeom prst="rect">
            <a:avLst/>
          </a:prstGeom>
        </p:spPr>
        <p:txBody>
          <a:bodyPr>
            <a:normAutofit fontScale="92500" lnSpcReduction="20000"/>
          </a:bodyPr>
          <a:lstStyle/>
          <a:p>
            <a:pPr marL="0" algn="ctr">
              <a:buClrTx/>
              <a:buSzTx/>
              <a:buNone/>
            </a:pPr>
            <a:r>
              <a:rPr dirty="0">
                <a:latin typeface="思源黑体 CN Normal" panose="020B0400000000000000" pitchFamily="34" charset="-122"/>
                <a:ea typeface="思源黑体 CN Normal" panose="020B0400000000000000" pitchFamily="34" charset="-122"/>
                <a:sym typeface="+mn-ea"/>
              </a:rPr>
              <a:t>数据安全治理七步法</a:t>
            </a:r>
            <a:endParaRPr lang="zh-CN" altLang="en-US" dirty="0"/>
          </a:p>
        </p:txBody>
      </p:sp>
      <p:sp>
        <p:nvSpPr>
          <p:cNvPr id="8" name="文本占位符 7"/>
          <p:cNvSpPr>
            <a:spLocks noGrp="1"/>
          </p:cNvSpPr>
          <p:nvPr>
            <p:ph type="body" sz="quarter" idx="11"/>
          </p:nvPr>
        </p:nvSpPr>
        <p:spPr>
          <a:prstGeom prst="rect">
            <a:avLst/>
          </a:prstGeom>
        </p:spPr>
        <p:txBody>
          <a:bodyPr>
            <a:normAutofit fontScale="80000" lnSpcReduction="10000"/>
          </a:bodyPr>
          <a:lstStyle/>
          <a:p>
            <a:r>
              <a:rPr dirty="0">
                <a:sym typeface="+mn-ea"/>
              </a:rPr>
              <a:t>承接体系框架落地</a:t>
            </a:r>
            <a:endParaRPr lang="zh-CN" alt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数据安全建设七步法</a:t>
            </a:r>
            <a:endParaRPr lang="zh-CN" altLang="en-US" dirty="0"/>
          </a:p>
        </p:txBody>
      </p:sp>
      <p:sp>
        <p:nvSpPr>
          <p:cNvPr id="8" name="箭头: 左右 7"/>
          <p:cNvSpPr/>
          <p:nvPr/>
        </p:nvSpPr>
        <p:spPr>
          <a:xfrm>
            <a:off x="1248973" y="4050792"/>
            <a:ext cx="1173600" cy="713535"/>
          </a:xfrm>
          <a:prstGeom prst="lef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文本框 6"/>
          <p:cNvSpPr txBox="1"/>
          <p:nvPr>
            <p:custDataLst>
              <p:tags r:id="rId1"/>
            </p:custDataLst>
          </p:nvPr>
        </p:nvSpPr>
        <p:spPr>
          <a:xfrm>
            <a:off x="1488981" y="4191669"/>
            <a:ext cx="723867" cy="400110"/>
          </a:xfrm>
          <a:prstGeom prst="rect">
            <a:avLst/>
          </a:prstGeom>
          <a:noFill/>
        </p:spPr>
        <p:txBody>
          <a:bodyPr wrap="square">
            <a:spAutoFit/>
          </a:bodyPr>
          <a:lstStyle/>
          <a:p>
            <a:r>
              <a:rPr lang="zh-CN" altLang="en-US" sz="2000" b="1" dirty="0">
                <a:solidFill>
                  <a:schemeClr val="bg1"/>
                </a:solidFill>
                <a:effectLst>
                  <a:outerShdw blurRad="38100" dist="38100" dir="2700000" algn="tl">
                    <a:srgbClr val="000000">
                      <a:alpha val="43137"/>
                    </a:srgbClr>
                  </a:outerShdw>
                </a:effectLst>
                <a:cs typeface="思源黑体 CN Normal" panose="020B0400000000000000" pitchFamily="34" charset="-122"/>
              </a:rPr>
              <a:t>匹配</a:t>
            </a:r>
            <a:endParaRPr lang="zh-CN" altLang="en-US" sz="2000" b="1" dirty="0">
              <a:solidFill>
                <a:schemeClr val="bg1"/>
              </a:solidFill>
              <a:effectLst>
                <a:outerShdw blurRad="38100" dist="38100" dir="2700000" algn="tl">
                  <a:srgbClr val="000000">
                    <a:alpha val="43137"/>
                  </a:srgbClr>
                </a:outerShdw>
              </a:effectLst>
              <a:cs typeface="思源黑体 CN Normal" panose="020B0400000000000000" pitchFamily="34" charset="-122"/>
            </a:endParaRPr>
          </a:p>
        </p:txBody>
      </p:sp>
      <p:pic>
        <p:nvPicPr>
          <p:cNvPr id="2" name="图片 1"/>
          <p:cNvPicPr>
            <a:picLocks noChangeAspect="1"/>
          </p:cNvPicPr>
          <p:nvPr>
            <p:custDataLst>
              <p:tags r:id="rId2"/>
            </p:custDataLst>
          </p:nvPr>
        </p:nvPicPr>
        <p:blipFill>
          <a:blip r:embed="rId3"/>
          <a:stretch>
            <a:fillRect/>
          </a:stretch>
        </p:blipFill>
        <p:spPr>
          <a:xfrm>
            <a:off x="1332837" y="884382"/>
            <a:ext cx="9391650" cy="5810250"/>
          </a:xfrm>
          <a:prstGeom prst="rect">
            <a:avLst/>
          </a:prstGeom>
        </p:spPr>
      </p:pic>
      <p:sp>
        <p:nvSpPr>
          <p:cNvPr id="6" name="箭头: 下 9"/>
          <p:cNvSpPr/>
          <p:nvPr>
            <p:custDataLst>
              <p:tags r:id="rId4"/>
            </p:custDataLst>
          </p:nvPr>
        </p:nvSpPr>
        <p:spPr>
          <a:xfrm>
            <a:off x="503859" y="870300"/>
            <a:ext cx="630000" cy="5803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思源黑体 CN Normal" panose="020B0400000000000000" pitchFamily="34" charset="-122"/>
              </a:rPr>
              <a:t>组织建设</a:t>
            </a:r>
            <a:endParaRPr lang="zh-CN" altLang="en-US" dirty="0">
              <a:cs typeface="思源黑体 CN Normal" panose="020B0400000000000000" pitchFamily="34" charset="-122"/>
            </a:endParaRPr>
          </a:p>
        </p:txBody>
      </p:sp>
      <p:sp>
        <p:nvSpPr>
          <p:cNvPr id="22" name="箭头: 下 10"/>
          <p:cNvSpPr/>
          <p:nvPr>
            <p:custDataLst>
              <p:tags r:id="rId5"/>
            </p:custDataLst>
          </p:nvPr>
        </p:nvSpPr>
        <p:spPr>
          <a:xfrm>
            <a:off x="11130159" y="864000"/>
            <a:ext cx="630000" cy="5803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思源黑体 CN Normal" panose="020B0400000000000000" pitchFamily="34" charset="-122"/>
              </a:rPr>
              <a:t>数据安全意识培训</a:t>
            </a:r>
            <a:endParaRPr lang="zh-CN" altLang="en-US" dirty="0">
              <a:cs typeface="思源黑体 CN Normal" panose="020B0400000000000000" pitchFamily="34" charset="-122"/>
            </a:endParaRPr>
          </a:p>
        </p:txBody>
      </p:sp>
      <p:sp>
        <p:nvSpPr>
          <p:cNvPr id="23" name="椭圆 22"/>
          <p:cNvSpPr/>
          <p:nvPr>
            <p:custDataLst>
              <p:tags r:id="rId6"/>
            </p:custDataLst>
          </p:nvPr>
        </p:nvSpPr>
        <p:spPr>
          <a:xfrm>
            <a:off x="702837" y="2799000"/>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1</a:t>
            </a:r>
            <a:endParaRPr lang="en-US" altLang="zh-CN" sz="1400" dirty="0">
              <a:cs typeface="思源黑体 CN Normal" panose="020B0400000000000000" pitchFamily="34" charset="-122"/>
            </a:endParaRPr>
          </a:p>
        </p:txBody>
      </p:sp>
      <p:sp>
        <p:nvSpPr>
          <p:cNvPr id="24" name="椭圆 23"/>
          <p:cNvSpPr/>
          <p:nvPr>
            <p:custDataLst>
              <p:tags r:id="rId7"/>
            </p:custDataLst>
          </p:nvPr>
        </p:nvSpPr>
        <p:spPr>
          <a:xfrm>
            <a:off x="3666000" y="737443"/>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2</a:t>
            </a:r>
            <a:endParaRPr lang="en-US" altLang="zh-CN" sz="1400" dirty="0">
              <a:cs typeface="思源黑体 CN Normal" panose="020B0400000000000000" pitchFamily="34" charset="-122"/>
            </a:endParaRPr>
          </a:p>
        </p:txBody>
      </p:sp>
      <p:sp>
        <p:nvSpPr>
          <p:cNvPr id="25" name="椭圆 24"/>
          <p:cNvSpPr/>
          <p:nvPr>
            <p:custDataLst>
              <p:tags r:id="rId8"/>
            </p:custDataLst>
          </p:nvPr>
        </p:nvSpPr>
        <p:spPr>
          <a:xfrm>
            <a:off x="3666000" y="1809000"/>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3</a:t>
            </a:r>
            <a:endParaRPr lang="en-US" altLang="zh-CN" sz="1400" dirty="0">
              <a:cs typeface="思源黑体 CN Normal" panose="020B0400000000000000" pitchFamily="34" charset="-122"/>
            </a:endParaRPr>
          </a:p>
        </p:txBody>
      </p:sp>
      <p:sp>
        <p:nvSpPr>
          <p:cNvPr id="26" name="椭圆 25"/>
          <p:cNvSpPr/>
          <p:nvPr>
            <p:custDataLst>
              <p:tags r:id="rId9"/>
            </p:custDataLst>
          </p:nvPr>
        </p:nvSpPr>
        <p:spPr>
          <a:xfrm>
            <a:off x="3666000" y="2925556"/>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4</a:t>
            </a:r>
            <a:endParaRPr lang="en-US" altLang="zh-CN" sz="1400" dirty="0">
              <a:cs typeface="思源黑体 CN Normal" panose="020B0400000000000000" pitchFamily="34" charset="-122"/>
            </a:endParaRPr>
          </a:p>
        </p:txBody>
      </p:sp>
      <p:sp>
        <p:nvSpPr>
          <p:cNvPr id="27" name="椭圆 26"/>
          <p:cNvSpPr/>
          <p:nvPr>
            <p:custDataLst>
              <p:tags r:id="rId10"/>
            </p:custDataLst>
          </p:nvPr>
        </p:nvSpPr>
        <p:spPr>
          <a:xfrm>
            <a:off x="5696520" y="4885887"/>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5</a:t>
            </a:r>
            <a:endParaRPr lang="en-US" altLang="zh-CN" sz="1400" dirty="0">
              <a:cs typeface="思源黑体 CN Normal" panose="020B0400000000000000" pitchFamily="34" charset="-122"/>
            </a:endParaRPr>
          </a:p>
        </p:txBody>
      </p:sp>
      <p:sp>
        <p:nvSpPr>
          <p:cNvPr id="28" name="椭圆 27"/>
          <p:cNvSpPr/>
          <p:nvPr>
            <p:custDataLst>
              <p:tags r:id="rId11"/>
            </p:custDataLst>
          </p:nvPr>
        </p:nvSpPr>
        <p:spPr>
          <a:xfrm>
            <a:off x="6821520" y="4885887"/>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5</a:t>
            </a:r>
            <a:endParaRPr lang="en-US" altLang="zh-CN" sz="1400" dirty="0">
              <a:cs typeface="思源黑体 CN Normal" panose="020B0400000000000000" pitchFamily="34" charset="-122"/>
            </a:endParaRPr>
          </a:p>
        </p:txBody>
      </p:sp>
      <p:sp>
        <p:nvSpPr>
          <p:cNvPr id="29" name="椭圆 28"/>
          <p:cNvSpPr/>
          <p:nvPr>
            <p:custDataLst>
              <p:tags r:id="rId12"/>
            </p:custDataLst>
          </p:nvPr>
        </p:nvSpPr>
        <p:spPr>
          <a:xfrm>
            <a:off x="7946520" y="4884812"/>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5</a:t>
            </a:r>
            <a:endParaRPr lang="en-US" altLang="zh-CN" sz="1400" dirty="0">
              <a:cs typeface="思源黑体 CN Normal" panose="020B0400000000000000" pitchFamily="34" charset="-122"/>
            </a:endParaRPr>
          </a:p>
        </p:txBody>
      </p:sp>
      <p:sp>
        <p:nvSpPr>
          <p:cNvPr id="30" name="椭圆 29"/>
          <p:cNvSpPr/>
          <p:nvPr>
            <p:custDataLst>
              <p:tags r:id="rId13"/>
            </p:custDataLst>
          </p:nvPr>
        </p:nvSpPr>
        <p:spPr>
          <a:xfrm>
            <a:off x="9065574" y="4884812"/>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6</a:t>
            </a:r>
            <a:endParaRPr lang="en-US" altLang="zh-CN" sz="1400" dirty="0">
              <a:cs typeface="思源黑体 CN Normal" panose="020B0400000000000000" pitchFamily="34" charset="-122"/>
            </a:endParaRPr>
          </a:p>
        </p:txBody>
      </p:sp>
      <p:sp>
        <p:nvSpPr>
          <p:cNvPr id="31" name="椭圆 30"/>
          <p:cNvSpPr/>
          <p:nvPr>
            <p:custDataLst>
              <p:tags r:id="rId14"/>
            </p:custDataLst>
          </p:nvPr>
        </p:nvSpPr>
        <p:spPr>
          <a:xfrm>
            <a:off x="10184628" y="4883199"/>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6</a:t>
            </a:r>
            <a:endParaRPr lang="en-US" altLang="zh-CN" sz="1400" dirty="0">
              <a:cs typeface="思源黑体 CN Normal" panose="020B0400000000000000" pitchFamily="34" charset="-122"/>
            </a:endParaRPr>
          </a:p>
        </p:txBody>
      </p:sp>
      <p:sp>
        <p:nvSpPr>
          <p:cNvPr id="32" name="椭圆 31"/>
          <p:cNvSpPr/>
          <p:nvPr>
            <p:custDataLst>
              <p:tags r:id="rId15"/>
            </p:custDataLst>
          </p:nvPr>
        </p:nvSpPr>
        <p:spPr>
          <a:xfrm>
            <a:off x="11306973" y="2259000"/>
            <a:ext cx="276372" cy="253113"/>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cs typeface="思源黑体 CN Normal" panose="020B0400000000000000" pitchFamily="34" charset="-122"/>
              </a:rPr>
              <a:t>7</a:t>
            </a:r>
            <a:endParaRPr lang="en-US" altLang="zh-CN" sz="1400" dirty="0">
              <a:cs typeface="思源黑体 CN Normal" panose="020B0400000000000000" pitchFamily="34" charset="-122"/>
            </a:endParaRPr>
          </a:p>
        </p:txBody>
      </p:sp>
      <p:sp>
        <p:nvSpPr>
          <p:cNvPr id="33" name="矩形 32"/>
          <p:cNvSpPr/>
          <p:nvPr>
            <p:custDataLst>
              <p:tags r:id="rId16"/>
            </p:custDataLst>
          </p:nvPr>
        </p:nvSpPr>
        <p:spPr>
          <a:xfrm>
            <a:off x="5466000" y="6039000"/>
            <a:ext cx="2970000" cy="253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思源黑体 CN Normal" panose="020B0400000000000000" pitchFamily="34" charset="-122"/>
              </a:rPr>
              <a:t>核心能力建设</a:t>
            </a:r>
            <a:endParaRPr lang="zh-CN" altLang="en-US" dirty="0">
              <a:cs typeface="思源黑体 CN Normal" panose="020B0400000000000000" pitchFamily="34" charset="-122"/>
            </a:endParaRPr>
          </a:p>
        </p:txBody>
      </p:sp>
      <p:sp>
        <p:nvSpPr>
          <p:cNvPr id="34" name="矩形 33"/>
          <p:cNvSpPr/>
          <p:nvPr>
            <p:custDataLst>
              <p:tags r:id="rId17"/>
            </p:custDataLst>
          </p:nvPr>
        </p:nvSpPr>
        <p:spPr>
          <a:xfrm>
            <a:off x="8640709" y="6039000"/>
            <a:ext cx="2152616" cy="272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思源黑体 CN Normal" panose="020B0400000000000000" pitchFamily="34" charset="-122"/>
              </a:rPr>
              <a:t>支撑能力建设</a:t>
            </a:r>
            <a:endParaRPr lang="zh-CN" altLang="en-US" dirty="0">
              <a:cs typeface="思源黑体 CN Normal" panose="020B0400000000000000" pitchFamily="34" charset="-122"/>
            </a:endParaRPr>
          </a:p>
        </p:txBody>
      </p:sp>
      <p:sp>
        <p:nvSpPr>
          <p:cNvPr id="35" name="文本框 34"/>
          <p:cNvSpPr txBox="1"/>
          <p:nvPr>
            <p:custDataLst>
              <p:tags r:id="rId18"/>
            </p:custDataLst>
          </p:nvPr>
        </p:nvSpPr>
        <p:spPr>
          <a:xfrm>
            <a:off x="5873582" y="4045303"/>
            <a:ext cx="4145876" cy="523220"/>
          </a:xfrm>
          <a:prstGeom prst="rect">
            <a:avLst/>
          </a:prstGeom>
          <a:noFill/>
        </p:spPr>
        <p:txBody>
          <a:bodyPr wrap="square">
            <a:spAutoFit/>
          </a:bodyPr>
          <a:lstStyle/>
          <a:p>
            <a:r>
              <a:rPr lang="zh-CN" altLang="en-US" sz="2800" b="1" dirty="0">
                <a:solidFill>
                  <a:srgbClr val="FFC000"/>
                </a:solidFill>
                <a:effectLst>
                  <a:outerShdw blurRad="38100" dist="38100" dir="2700000" algn="tl">
                    <a:srgbClr val="000000">
                      <a:alpha val="43137"/>
                    </a:srgbClr>
                  </a:outerShdw>
                </a:effectLst>
                <a:cs typeface="思源黑体 CN Normal" panose="020B0400000000000000" pitchFamily="34" charset="-122"/>
              </a:rPr>
              <a:t>依据战略和业务实际情况</a:t>
            </a:r>
            <a:endParaRPr lang="zh-CN" altLang="en-US" sz="2800" b="1" dirty="0">
              <a:solidFill>
                <a:srgbClr val="FFC000"/>
              </a:solidFill>
              <a:effectLst>
                <a:outerShdw blurRad="38100" dist="38100" dir="2700000" algn="tl">
                  <a:srgbClr val="000000">
                    <a:alpha val="43137"/>
                  </a:srgbClr>
                </a:outerShdw>
              </a:effectLst>
              <a:cs typeface="思源黑体 CN Normal" panose="020B0400000000000000" pitchFamily="34" charset="-122"/>
            </a:endParaRPr>
          </a:p>
        </p:txBody>
      </p:sp>
      <p:sp>
        <p:nvSpPr>
          <p:cNvPr id="36" name="左大括号 35"/>
          <p:cNvSpPr/>
          <p:nvPr/>
        </p:nvSpPr>
        <p:spPr>
          <a:xfrm rot="5400000">
            <a:off x="7804804" y="2053533"/>
            <a:ext cx="238606" cy="5420729"/>
          </a:xfrm>
          <a:prstGeom prst="leftBrace">
            <a:avLst>
              <a:gd name="adj1" fmla="val 38991"/>
              <a:gd name="adj2" fmla="val 50000"/>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custDataLst>
              <p:tags r:id="rId1"/>
            </p:custDataLst>
          </p:nvPr>
        </p:nvSpPr>
        <p:spPr>
          <a:xfrm>
            <a:off x="3870097" y="2120246"/>
            <a:ext cx="1010285" cy="3980199"/>
          </a:xfrm>
          <a:prstGeom prst="roundRect">
            <a:avLst>
              <a:gd name="adj" fmla="val 6002"/>
            </a:avLst>
          </a:prstGeom>
          <a:gradFill>
            <a:gsLst>
              <a:gs pos="0">
                <a:srgbClr val="02D8EB">
                  <a:alpha val="44000"/>
                </a:srgbClr>
              </a:gs>
              <a:gs pos="96000">
                <a:srgbClr val="02D8EB">
                  <a:alpha val="0"/>
                </a:srgbClr>
              </a:gs>
            </a:gsLst>
            <a:lin ang="54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圆角矩形 24"/>
          <p:cNvSpPr/>
          <p:nvPr>
            <p:custDataLst>
              <p:tags r:id="rId2"/>
            </p:custDataLst>
          </p:nvPr>
        </p:nvSpPr>
        <p:spPr>
          <a:xfrm>
            <a:off x="745896" y="5442566"/>
            <a:ext cx="2952751" cy="657879"/>
          </a:xfrm>
          <a:prstGeom prst="roundRect">
            <a:avLst>
              <a:gd name="adj" fmla="val 9621"/>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圆角矩形 23"/>
          <p:cNvSpPr/>
          <p:nvPr>
            <p:custDataLst>
              <p:tags r:id="rId3"/>
            </p:custDataLst>
          </p:nvPr>
        </p:nvSpPr>
        <p:spPr>
          <a:xfrm>
            <a:off x="745896" y="2933046"/>
            <a:ext cx="2952751" cy="2383174"/>
          </a:xfrm>
          <a:prstGeom prst="roundRect">
            <a:avLst>
              <a:gd name="adj" fmla="val 3444"/>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 name="圆角矩形 22"/>
          <p:cNvSpPr/>
          <p:nvPr>
            <p:custDataLst>
              <p:tags r:id="rId4"/>
            </p:custDataLst>
          </p:nvPr>
        </p:nvSpPr>
        <p:spPr>
          <a:xfrm>
            <a:off x="756056" y="2120246"/>
            <a:ext cx="2942591" cy="685233"/>
          </a:xfrm>
          <a:prstGeom prst="roundRect">
            <a:avLst>
              <a:gd name="adj" fmla="val 6002"/>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 name="圆角矩形 21"/>
          <p:cNvSpPr/>
          <p:nvPr>
            <p:custDataLst>
              <p:tags r:id="rId5"/>
            </p:custDataLst>
          </p:nvPr>
        </p:nvSpPr>
        <p:spPr>
          <a:xfrm>
            <a:off x="756056" y="1307446"/>
            <a:ext cx="4100195" cy="685233"/>
          </a:xfrm>
          <a:prstGeom prst="roundRect">
            <a:avLst>
              <a:gd name="adj" fmla="val 6002"/>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 name="标题 2"/>
          <p:cNvSpPr>
            <a:spLocks noGrp="1"/>
          </p:cNvSpPr>
          <p:nvPr>
            <p:ph type="title"/>
          </p:nvPr>
        </p:nvSpPr>
        <p:spPr/>
        <p:txBody>
          <a:bodyPr/>
          <a:lstStyle/>
          <a:p>
            <a:r>
              <a:rPr lang="zh-CN" altLang="en-US" dirty="0">
                <a:sym typeface="+mn-ea"/>
              </a:rPr>
              <a:t>第一步：组织建设</a:t>
            </a:r>
            <a:endParaRPr lang="zh-CN" altLang="en-US" dirty="0"/>
          </a:p>
        </p:txBody>
      </p:sp>
      <p:sp>
        <p:nvSpPr>
          <p:cNvPr id="110" name="文本框 109"/>
          <p:cNvSpPr txBox="1"/>
          <p:nvPr>
            <p:custDataLst>
              <p:tags r:id="rId6"/>
            </p:custDataLst>
          </p:nvPr>
        </p:nvSpPr>
        <p:spPr>
          <a:xfrm>
            <a:off x="827693" y="2176051"/>
            <a:ext cx="741210" cy="275591"/>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sz="1600" b="1">
                <a:solidFill>
                  <a:srgbClr val="DE5F0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lgn="ctr"/>
            <a:r>
              <a:rPr lang="zh-CN" altLang="en-US" sz="1200" dirty="0">
                <a:solidFill>
                  <a:srgbClr val="FFC000"/>
                </a:solidFill>
                <a:effectLst/>
                <a:latin typeface="Source Han Sans CN Bold" panose="020B0500000000000000" pitchFamily="34" charset="-128"/>
                <a:ea typeface="Source Han Sans CN Bold" panose="020B0500000000000000" pitchFamily="34" charset="-128"/>
              </a:rPr>
              <a:t>管理层</a:t>
            </a:r>
            <a:endParaRPr lang="zh-CN" altLang="en-US" sz="1200" dirty="0">
              <a:solidFill>
                <a:srgbClr val="FFC000"/>
              </a:solidFill>
              <a:effectLst/>
              <a:latin typeface="Source Han Sans CN Bold" panose="020B0500000000000000" pitchFamily="34" charset="-128"/>
              <a:ea typeface="Source Han Sans CN Bold" panose="020B0500000000000000" pitchFamily="34" charset="-128"/>
            </a:endParaRPr>
          </a:p>
        </p:txBody>
      </p:sp>
      <p:sp>
        <p:nvSpPr>
          <p:cNvPr id="108" name="文本框 107"/>
          <p:cNvSpPr txBox="1"/>
          <p:nvPr>
            <p:custDataLst>
              <p:tags r:id="rId7"/>
            </p:custDataLst>
          </p:nvPr>
        </p:nvSpPr>
        <p:spPr>
          <a:xfrm>
            <a:off x="827812" y="1384935"/>
            <a:ext cx="760729" cy="275591"/>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决策层</a:t>
            </a:r>
            <a:endParaRPr lang="zh-CN" altLang="en-US" sz="12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106" name="文本框 105"/>
          <p:cNvSpPr txBox="1"/>
          <p:nvPr>
            <p:custDataLst>
              <p:tags r:id="rId8"/>
            </p:custDataLst>
          </p:nvPr>
        </p:nvSpPr>
        <p:spPr>
          <a:xfrm>
            <a:off x="3862223" y="2184347"/>
            <a:ext cx="951737" cy="276999"/>
          </a:xfrm>
          <a:prstGeom prst="rect">
            <a:avLst/>
          </a:prstGeom>
          <a:noFill/>
          <a:effectLst/>
        </p:spPr>
        <p:txBody>
          <a:bodyPr wrap="square">
            <a:spAutoFit/>
          </a:bodyPr>
          <a:lstStyle>
            <a:defPPr>
              <a:defRPr lang="zh-CN"/>
            </a:defPPr>
            <a:lvl1pPr marR="0" lvl="0" indent="0" algn="ctr" fontAlgn="auto">
              <a:lnSpc>
                <a:spcPct val="100000"/>
              </a:lnSpc>
              <a:spcBef>
                <a:spcPts val="0"/>
              </a:spcBef>
              <a:spcAft>
                <a:spcPts val="0"/>
              </a:spcAft>
              <a:buClrTx/>
              <a:buSzTx/>
              <a:buFontTx/>
              <a:buNone/>
              <a:defRPr sz="1200" b="1">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defRPr>
            </a:lvl1pPr>
          </a:lstStyle>
          <a:p>
            <a:r>
              <a:rPr lang="zh-CN" altLang="en-US" dirty="0"/>
              <a:t>监督层</a:t>
            </a:r>
            <a:endParaRPr lang="zh-CN" altLang="en-US" dirty="0"/>
          </a:p>
        </p:txBody>
      </p:sp>
      <p:sp>
        <p:nvSpPr>
          <p:cNvPr id="104" name="文本框 103"/>
          <p:cNvSpPr txBox="1"/>
          <p:nvPr>
            <p:custDataLst>
              <p:tags r:id="rId9"/>
            </p:custDataLst>
          </p:nvPr>
        </p:nvSpPr>
        <p:spPr>
          <a:xfrm>
            <a:off x="814579" y="2950775"/>
            <a:ext cx="749867" cy="276999"/>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sz="1200" b="1">
                <a:solidFill>
                  <a:srgbClr val="FFC000"/>
                </a:solidFill>
                <a:effectLst/>
                <a:latin typeface="Source Han Sans CN Bold" panose="020B0500000000000000" pitchFamily="34" charset="-128"/>
                <a:ea typeface="Source Han Sans CN Bold" panose="020B0500000000000000" pitchFamily="34" charset="-128"/>
              </a:defRPr>
            </a:lvl1pPr>
          </a:lstStyle>
          <a:p>
            <a:r>
              <a:rPr lang="zh-CN" altLang="en-US" dirty="0"/>
              <a:t>执行层</a:t>
            </a:r>
            <a:endParaRPr lang="zh-CN" altLang="en-US" dirty="0"/>
          </a:p>
        </p:txBody>
      </p:sp>
      <p:sp>
        <p:nvSpPr>
          <p:cNvPr id="83" name="矩形: 圆角 82"/>
          <p:cNvSpPr/>
          <p:nvPr>
            <p:custDataLst>
              <p:tags r:id="rId10"/>
            </p:custDataLst>
          </p:nvPr>
        </p:nvSpPr>
        <p:spPr>
          <a:xfrm>
            <a:off x="1627912" y="1498600"/>
            <a:ext cx="1952625" cy="384175"/>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b="1"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党委书记、</a:t>
            </a:r>
            <a:r>
              <a:rPr lang="en-US" altLang="zh-CN" sz="900" b="1"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CEO</a:t>
            </a:r>
            <a:r>
              <a:rPr lang="zh-CN" altLang="en-US" sz="900" b="1"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、数据安全官</a:t>
            </a:r>
            <a:endParaRPr lang="zh-CN" altLang="en-US" sz="900" b="1"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84" name="直接连接符 83"/>
          <p:cNvCxnSpPr/>
          <p:nvPr>
            <p:custDataLst>
              <p:tags r:id="rId11"/>
            </p:custDataLst>
          </p:nvPr>
        </p:nvCxnSpPr>
        <p:spPr>
          <a:xfrm>
            <a:off x="2586127" y="1896745"/>
            <a:ext cx="0" cy="1437563"/>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85" name="矩形: 圆角 84"/>
          <p:cNvSpPr/>
          <p:nvPr>
            <p:custDataLst>
              <p:tags r:id="rId12"/>
            </p:custDataLst>
          </p:nvPr>
        </p:nvSpPr>
        <p:spPr>
          <a:xfrm>
            <a:off x="1799362" y="2273349"/>
            <a:ext cx="1573530" cy="384175"/>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数据安全管理团队</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cxnSp>
        <p:nvCxnSpPr>
          <p:cNvPr id="86" name="直接连接符 85"/>
          <p:cNvCxnSpPr/>
          <p:nvPr>
            <p:custDataLst>
              <p:tags r:id="rId13"/>
            </p:custDataLst>
          </p:nvPr>
        </p:nvCxnSpPr>
        <p:spPr>
          <a:xfrm>
            <a:off x="2081302" y="3180080"/>
            <a:ext cx="1021080" cy="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87" name="直接连接符 86"/>
          <p:cNvCxnSpPr/>
          <p:nvPr>
            <p:custDataLst>
              <p:tags r:id="rId14"/>
            </p:custDataLst>
          </p:nvPr>
        </p:nvCxnSpPr>
        <p:spPr>
          <a:xfrm>
            <a:off x="2086382" y="3169920"/>
            <a:ext cx="0" cy="90805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88" name="直接连接符 87"/>
          <p:cNvCxnSpPr/>
          <p:nvPr>
            <p:custDataLst>
              <p:tags r:id="rId15"/>
            </p:custDataLst>
          </p:nvPr>
        </p:nvCxnSpPr>
        <p:spPr>
          <a:xfrm>
            <a:off x="1874927" y="4077970"/>
            <a:ext cx="1261745"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89" name="矩形: 圆角 88"/>
          <p:cNvSpPr/>
          <p:nvPr>
            <p:custDataLst>
              <p:tags r:id="rId16"/>
            </p:custDataLst>
          </p:nvPr>
        </p:nvSpPr>
        <p:spPr>
          <a:xfrm>
            <a:off x="1678077" y="3337560"/>
            <a:ext cx="680720" cy="583565"/>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 运营决策</a:t>
            </a:r>
            <a:endParaRPr lang="en-US" altLang="zh-CN" sz="900" b="1" dirty="0">
              <a:solidFill>
                <a:srgbClr val="FFFFFF"/>
              </a:solidFill>
              <a:latin typeface="思源黑体 CN Normal" panose="020B0400000000000000" pitchFamily="34" charset="-122"/>
              <a:ea typeface="思源黑体 CN Normal" panose="020B0400000000000000" pitchFamily="34" charset="-122"/>
            </a:endParaRPr>
          </a:p>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（信息中心）</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cxnSp>
        <p:nvCxnSpPr>
          <p:cNvPr id="90" name="直接连接符 89"/>
          <p:cNvCxnSpPr/>
          <p:nvPr>
            <p:custDataLst>
              <p:tags r:id="rId17"/>
            </p:custDataLst>
          </p:nvPr>
        </p:nvCxnSpPr>
        <p:spPr>
          <a:xfrm>
            <a:off x="1876832" y="4069080"/>
            <a:ext cx="0" cy="7366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91" name="直接连接符 90"/>
          <p:cNvCxnSpPr>
            <a:endCxn id="100" idx="0"/>
          </p:cNvCxnSpPr>
          <p:nvPr>
            <p:custDataLst>
              <p:tags r:id="rId18"/>
            </p:custDataLst>
          </p:nvPr>
        </p:nvCxnSpPr>
        <p:spPr>
          <a:xfrm flipH="1">
            <a:off x="2287042" y="4076373"/>
            <a:ext cx="1905" cy="70177"/>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92" name="直接连接符 91"/>
          <p:cNvCxnSpPr>
            <a:endCxn id="101" idx="0"/>
          </p:cNvCxnSpPr>
          <p:nvPr>
            <p:custDataLst>
              <p:tags r:id="rId19"/>
            </p:custDataLst>
          </p:nvPr>
        </p:nvCxnSpPr>
        <p:spPr>
          <a:xfrm flipH="1">
            <a:off x="2715032" y="4077970"/>
            <a:ext cx="1905" cy="6858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93" name="直接连接符 92"/>
          <p:cNvCxnSpPr/>
          <p:nvPr>
            <p:custDataLst>
              <p:tags r:id="rId20"/>
            </p:custDataLst>
          </p:nvPr>
        </p:nvCxnSpPr>
        <p:spPr>
          <a:xfrm>
            <a:off x="3136672" y="4069080"/>
            <a:ext cx="0" cy="7366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99" name="矩形: 圆角 98"/>
          <p:cNvSpPr/>
          <p:nvPr>
            <p:custDataLst>
              <p:tags r:id="rId21"/>
            </p:custDataLst>
          </p:nvPr>
        </p:nvSpPr>
        <p:spPr>
          <a:xfrm>
            <a:off x="1678077" y="4146550"/>
            <a:ext cx="361950" cy="946150"/>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项目经理</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sp>
        <p:nvSpPr>
          <p:cNvPr id="100" name="矩形: 圆角 99"/>
          <p:cNvSpPr/>
          <p:nvPr>
            <p:custDataLst>
              <p:tags r:id="rId22"/>
            </p:custDataLst>
          </p:nvPr>
        </p:nvSpPr>
        <p:spPr>
          <a:xfrm>
            <a:off x="2106067" y="4146550"/>
            <a:ext cx="361950" cy="946150"/>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安全检测小组            </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sp>
        <p:nvSpPr>
          <p:cNvPr id="101" name="矩形: 圆角 100"/>
          <p:cNvSpPr/>
          <p:nvPr>
            <p:custDataLst>
              <p:tags r:id="rId23"/>
            </p:custDataLst>
          </p:nvPr>
        </p:nvSpPr>
        <p:spPr>
          <a:xfrm>
            <a:off x="2534057" y="4146550"/>
            <a:ext cx="361950" cy="946150"/>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安全专家团队</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sp>
        <p:nvSpPr>
          <p:cNvPr id="102" name="矩形: 圆角 101"/>
          <p:cNvSpPr/>
          <p:nvPr>
            <p:custDataLst>
              <p:tags r:id="rId24"/>
            </p:custDataLst>
          </p:nvPr>
        </p:nvSpPr>
        <p:spPr>
          <a:xfrm>
            <a:off x="2962047" y="4146550"/>
            <a:ext cx="361950" cy="946150"/>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安全运维小组</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sp>
        <p:nvSpPr>
          <p:cNvPr id="95" name="矩形: 圆角 94"/>
          <p:cNvSpPr/>
          <p:nvPr>
            <p:custDataLst>
              <p:tags r:id="rId25"/>
            </p:custDataLst>
          </p:nvPr>
        </p:nvSpPr>
        <p:spPr>
          <a:xfrm>
            <a:off x="2451507" y="3336925"/>
            <a:ext cx="361950" cy="583565"/>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业务</a:t>
            </a:r>
            <a:endParaRPr lang="en-US" altLang="zh-CN" sz="900" b="1" dirty="0">
              <a:solidFill>
                <a:srgbClr val="FFFFFF"/>
              </a:solidFill>
              <a:latin typeface="思源黑体 CN Normal" panose="020B0400000000000000" pitchFamily="34" charset="-122"/>
              <a:ea typeface="思源黑体 CN Normal" panose="020B0400000000000000" pitchFamily="34" charset="-122"/>
            </a:endParaRPr>
          </a:p>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部门</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cxnSp>
        <p:nvCxnSpPr>
          <p:cNvPr id="96" name="直接连接符 95"/>
          <p:cNvCxnSpPr/>
          <p:nvPr>
            <p:custDataLst>
              <p:tags r:id="rId26"/>
            </p:custDataLst>
          </p:nvPr>
        </p:nvCxnSpPr>
        <p:spPr>
          <a:xfrm>
            <a:off x="3097302" y="3169920"/>
            <a:ext cx="0" cy="164388"/>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97" name="矩形: 圆角 96"/>
          <p:cNvSpPr/>
          <p:nvPr>
            <p:custDataLst>
              <p:tags r:id="rId27"/>
            </p:custDataLst>
          </p:nvPr>
        </p:nvSpPr>
        <p:spPr>
          <a:xfrm>
            <a:off x="2906167" y="3345815"/>
            <a:ext cx="361950" cy="583565"/>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相关单位</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sp>
        <p:nvSpPr>
          <p:cNvPr id="98" name="矩形: 圆角 97"/>
          <p:cNvSpPr/>
          <p:nvPr>
            <p:custDataLst>
              <p:tags r:id="rId28"/>
            </p:custDataLst>
          </p:nvPr>
        </p:nvSpPr>
        <p:spPr>
          <a:xfrm>
            <a:off x="4030752" y="3089275"/>
            <a:ext cx="677545" cy="2006600"/>
          </a:xfrm>
          <a:prstGeom prst="roundRect">
            <a:avLst/>
          </a:prstGeom>
          <a:solidFill>
            <a:srgbClr val="002060">
              <a:alpha val="43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审计</a:t>
            </a:r>
            <a:endParaRPr lang="en-US" altLang="zh-CN" sz="900" b="1" dirty="0">
              <a:solidFill>
                <a:srgbClr val="FFFFFF"/>
              </a:solidFill>
              <a:latin typeface="思源黑体 CN Normal" panose="020B0400000000000000" pitchFamily="34" charset="-122"/>
              <a:ea typeface="思源黑体 CN Normal" panose="020B0400000000000000" pitchFamily="34" charset="-122"/>
            </a:endParaRPr>
          </a:p>
          <a:p>
            <a:pPr algn="ctr"/>
            <a:r>
              <a:rPr lang="zh-CN" altLang="en-US" sz="900" b="1" dirty="0">
                <a:solidFill>
                  <a:srgbClr val="FFFFFF"/>
                </a:solidFill>
                <a:latin typeface="思源黑体 CN Normal" panose="020B0400000000000000" pitchFamily="34" charset="-122"/>
                <a:ea typeface="思源黑体 CN Normal" panose="020B0400000000000000" pitchFamily="34" charset="-122"/>
              </a:rPr>
              <a:t>团队</a:t>
            </a:r>
            <a:endParaRPr lang="zh-CN" altLang="en-US" sz="900" b="1" dirty="0">
              <a:solidFill>
                <a:srgbClr val="FFFFFF"/>
              </a:solidFill>
              <a:latin typeface="思源黑体 CN Normal" panose="020B0400000000000000" pitchFamily="34" charset="-122"/>
              <a:ea typeface="思源黑体 CN Normal" panose="020B0400000000000000" pitchFamily="34" charset="-122"/>
            </a:endParaRPr>
          </a:p>
        </p:txBody>
      </p:sp>
      <p:sp>
        <p:nvSpPr>
          <p:cNvPr id="112" name="文本框 111"/>
          <p:cNvSpPr txBox="1"/>
          <p:nvPr>
            <p:custDataLst>
              <p:tags r:id="rId29"/>
            </p:custDataLst>
          </p:nvPr>
        </p:nvSpPr>
        <p:spPr>
          <a:xfrm>
            <a:off x="5606247" y="1565144"/>
            <a:ext cx="5693458" cy="514756"/>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思源黑体 CN Normal" panose="020B0400000000000000" pitchFamily="34" charset="-122"/>
              <a:buChar char="•"/>
              <a:defRPr/>
            </a:pPr>
            <a:r>
              <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负责对组织开展和实施数据安全治理的体系“目标、范围、策略方针”等进行决策</a:t>
            </a:r>
            <a:endParaRPr lang="en-US" altLang="zh-CN"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171450" marR="0" lvl="0" indent="-171450" algn="l" defTabSz="914400" rtl="0" eaLnBrk="1" fontAlgn="auto" latinLnBrk="0" hangingPunct="1">
              <a:lnSpc>
                <a:spcPct val="150000"/>
              </a:lnSpc>
              <a:spcBef>
                <a:spcPts val="0"/>
              </a:spcBef>
              <a:spcAft>
                <a:spcPts val="0"/>
              </a:spcAft>
              <a:buClrTx/>
              <a:buSzTx/>
              <a:buFont typeface="思源黑体 CN Normal" panose="020B0400000000000000" pitchFamily="34" charset="-122"/>
              <a:buChar char="•"/>
              <a:defRPr/>
            </a:pPr>
            <a:r>
              <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协调资源（人、财、物）</a:t>
            </a:r>
            <a:endParaRPr lang="en-US" altLang="zh-CN"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13" name="文本框 112"/>
          <p:cNvSpPr txBox="1"/>
          <p:nvPr>
            <p:custDataLst>
              <p:tags r:id="rId30"/>
            </p:custDataLst>
          </p:nvPr>
        </p:nvSpPr>
        <p:spPr>
          <a:xfrm>
            <a:off x="5683220" y="1136159"/>
            <a:ext cx="825560" cy="445058"/>
          </a:xfrm>
          <a:prstGeom prst="rect">
            <a:avLst/>
          </a:prstGeom>
          <a:noFill/>
          <a:effectLst/>
        </p:spPr>
        <p:txBody>
          <a:bodyPr wrap="square" tIns="0">
            <a:spAutoFit/>
          </a:bodyPr>
          <a:lstStyle>
            <a:defPPr>
              <a:defRPr lang="zh-CN"/>
            </a:defPPr>
            <a:lvl1pPr marR="0" lvl="0" fontAlgn="auto">
              <a:lnSpc>
                <a:spcPct val="200000"/>
              </a:lnSpc>
              <a:spcBef>
                <a:spcPts val="0"/>
              </a:spcBef>
              <a:spcAft>
                <a:spcPts val="0"/>
              </a:spcAft>
              <a:buClrTx/>
              <a:buSzTx/>
              <a:defRPr sz="1600" b="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r>
              <a:rPr lang="zh-CN" altLang="en-US"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决策层</a:t>
            </a:r>
            <a:endParaRPr lang="en-US" altLang="zh-CN"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116" name="文本框 115"/>
          <p:cNvSpPr txBox="1"/>
          <p:nvPr>
            <p:custDataLst>
              <p:tags r:id="rId31"/>
            </p:custDataLst>
          </p:nvPr>
        </p:nvSpPr>
        <p:spPr>
          <a:xfrm>
            <a:off x="5641747" y="2042350"/>
            <a:ext cx="825560" cy="491225"/>
          </a:xfrm>
          <a:prstGeom prst="rect">
            <a:avLst/>
          </a:prstGeom>
          <a:noFill/>
          <a:effectLst/>
        </p:spPr>
        <p:txBody>
          <a:bodyPr wrap="square">
            <a:spAutoFit/>
          </a:bodyPr>
          <a:lstStyle>
            <a:defPPr>
              <a:defRPr lang="zh-CN"/>
            </a:defPPr>
            <a:lvl1pPr marR="0" lvl="0" fontAlgn="auto">
              <a:lnSpc>
                <a:spcPct val="200000"/>
              </a:lnSpc>
              <a:spcBef>
                <a:spcPts val="0"/>
              </a:spcBef>
              <a:spcAft>
                <a:spcPts val="0"/>
              </a:spcAft>
              <a:buClrTx/>
              <a:buSzTx/>
              <a:defRPr sz="1600" b="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r>
              <a:rPr lang="zh-CN" altLang="en-US"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管理层</a:t>
            </a:r>
            <a:endParaRPr lang="en-US" altLang="zh-CN"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118" name="文本框 117"/>
          <p:cNvSpPr txBox="1"/>
          <p:nvPr>
            <p:custDataLst>
              <p:tags r:id="rId32"/>
            </p:custDataLst>
          </p:nvPr>
        </p:nvSpPr>
        <p:spPr>
          <a:xfrm>
            <a:off x="5578892" y="3653543"/>
            <a:ext cx="6413341" cy="514756"/>
          </a:xfrm>
          <a:prstGeom prst="rect">
            <a:avLst/>
          </a:prstGeom>
          <a:noFill/>
        </p:spPr>
        <p:txBody>
          <a:bodyPr wrap="square">
            <a:spAutoFit/>
          </a:bodyPr>
          <a:lstStyle>
            <a:defPPr>
              <a:defRPr lang="zh-CN"/>
            </a:defPPr>
            <a:lvl1pPr marL="171450" marR="0" lvl="0" indent="-171450" fontAlgn="auto">
              <a:lnSpc>
                <a:spcPct val="150000"/>
              </a:lnSpc>
              <a:spcBef>
                <a:spcPts val="0"/>
              </a:spcBef>
              <a:spcAft>
                <a:spcPts val="0"/>
              </a:spcAft>
              <a:buClrTx/>
              <a:buSzTx/>
              <a:buFont typeface="Arial" panose="020B0604020202020204" pitchFamily="34" charset="0"/>
              <a:buChar char="•"/>
              <a:defRPr sz="900" b="1">
                <a:solidFill>
                  <a:schemeClr val="bg1"/>
                </a:solidFill>
                <a:effectLst/>
                <a:latin typeface="微软雅黑" panose="020B0503020204020204" pitchFamily="34" charset="-122"/>
                <a:ea typeface="微软雅黑" panose="020B0503020204020204" pitchFamily="34" charset="-122"/>
              </a:defRPr>
            </a:lvl1pPr>
          </a:lstStyle>
          <a:p>
            <a:r>
              <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前期：对管理层制定的安全策略、规范流程的可行性、易用性进行确认</a:t>
            </a:r>
            <a:endPar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r>
              <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后期：</a:t>
            </a:r>
            <a:r>
              <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负责数据安全运营，</a:t>
            </a:r>
            <a:r>
              <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rPr>
              <a:t>严格执行数据安全策略、流程、规范，发现漏洞、风险及时告知管理层</a:t>
            </a:r>
            <a:endPar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19" name="文本框 118"/>
          <p:cNvSpPr txBox="1"/>
          <p:nvPr>
            <p:custDataLst>
              <p:tags r:id="rId33"/>
            </p:custDataLst>
          </p:nvPr>
        </p:nvSpPr>
        <p:spPr>
          <a:xfrm>
            <a:off x="5641757" y="3181739"/>
            <a:ext cx="1148896" cy="491225"/>
          </a:xfrm>
          <a:prstGeom prst="rect">
            <a:avLst/>
          </a:prstGeom>
          <a:noFill/>
          <a:effectLst/>
        </p:spPr>
        <p:txBody>
          <a:bodyPr wrap="square">
            <a:spAutoFit/>
          </a:bodyPr>
          <a:lstStyle>
            <a:defPPr>
              <a:defRPr lang="zh-CN"/>
            </a:defPPr>
            <a:lvl1pPr marR="0" lvl="0" fontAlgn="auto">
              <a:lnSpc>
                <a:spcPct val="200000"/>
              </a:lnSpc>
              <a:spcBef>
                <a:spcPts val="0"/>
              </a:spcBef>
              <a:spcAft>
                <a:spcPts val="0"/>
              </a:spcAft>
              <a:buClrTx/>
              <a:buSzTx/>
              <a:defRPr sz="1600" b="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r>
              <a:rPr lang="zh-CN" altLang="en-US"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执行层</a:t>
            </a:r>
            <a:endParaRPr lang="en-US" altLang="zh-CN"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121" name="文本框 120"/>
          <p:cNvSpPr txBox="1"/>
          <p:nvPr>
            <p:custDataLst>
              <p:tags r:id="rId34"/>
            </p:custDataLst>
          </p:nvPr>
        </p:nvSpPr>
        <p:spPr>
          <a:xfrm>
            <a:off x="5610694" y="5792351"/>
            <a:ext cx="5213819" cy="553085"/>
          </a:xfrm>
          <a:prstGeom prst="rect">
            <a:avLst/>
          </a:prstGeom>
          <a:noFill/>
        </p:spPr>
        <p:txBody>
          <a:bodyPr wrap="square">
            <a:spAutoFit/>
          </a:bodyPr>
          <a:lstStyle>
            <a:defPPr>
              <a:defRPr lang="zh-CN"/>
            </a:defPPr>
            <a:lvl1pPr marL="171450" marR="0" lvl="0" indent="-171450" fontAlgn="auto">
              <a:lnSpc>
                <a:spcPct val="150000"/>
              </a:lnSpc>
              <a:spcBef>
                <a:spcPts val="0"/>
              </a:spcBef>
              <a:spcAft>
                <a:spcPts val="0"/>
              </a:spcAft>
              <a:buClrTx/>
              <a:buSzTx/>
              <a:buFont typeface="Arial" panose="020B0604020202020204" pitchFamily="34" charset="0"/>
              <a:buChar char="•"/>
              <a:defRPr sz="900" b="1">
                <a:solidFill>
                  <a:schemeClr val="bg1"/>
                </a:solidFill>
                <a:effectLst/>
                <a:latin typeface="微软雅黑" panose="020B0503020204020204" pitchFamily="34" charset="-122"/>
                <a:ea typeface="微软雅黑" panose="020B0503020204020204" pitchFamily="34" charset="-122"/>
              </a:defRPr>
            </a:lvl1pPr>
          </a:lstStyle>
          <a:p>
            <a:r>
              <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rPr>
              <a:t>保证组织能够及时发觉其数据安全制度及工具在落地执行层面的问题和风险</a:t>
            </a:r>
            <a:endPar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r>
              <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对贯彻落实和执行遵守情况进行考查与审核，并将结果汇报给决策层</a:t>
            </a:r>
            <a:endParaRPr lang="zh-CN" altLang="en-US" sz="1000"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2" name="文本框 121"/>
          <p:cNvSpPr txBox="1"/>
          <p:nvPr>
            <p:custDataLst>
              <p:tags r:id="rId35"/>
            </p:custDataLst>
          </p:nvPr>
        </p:nvSpPr>
        <p:spPr>
          <a:xfrm>
            <a:off x="5641757" y="5318922"/>
            <a:ext cx="961894" cy="491225"/>
          </a:xfrm>
          <a:prstGeom prst="rect">
            <a:avLst/>
          </a:prstGeom>
          <a:noFill/>
          <a:effectLst/>
        </p:spPr>
        <p:txBody>
          <a:bodyPr wrap="none" rtlCol="0" anchor="t">
            <a:spAutoFit/>
          </a:bodyPr>
          <a:lstStyle>
            <a:defPPr>
              <a:defRPr lang="zh-CN"/>
            </a:defPPr>
            <a:lvl1pPr>
              <a:lnSpc>
                <a:spcPct val="200000"/>
              </a:lnSpc>
              <a:spcBef>
                <a:spcPts val="0"/>
              </a:spcBef>
              <a:spcAft>
                <a:spcPts val="0"/>
              </a:spcAft>
              <a:buClrTx/>
              <a:buSzTx/>
              <a:buFontTx/>
              <a:defRPr sz="1600" b="1">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defRPr>
            </a:lvl1pPr>
          </a:lstStyle>
          <a:p>
            <a:r>
              <a:rPr lang="zh-CN" altLang="en-US" dirty="0"/>
              <a:t>监督层</a:t>
            </a:r>
            <a:endParaRPr lang="en-US" altLang="zh-CN" dirty="0"/>
          </a:p>
        </p:txBody>
      </p:sp>
      <p:sp>
        <p:nvSpPr>
          <p:cNvPr id="126" name="文本框 125"/>
          <p:cNvSpPr txBox="1"/>
          <p:nvPr>
            <p:custDataLst>
              <p:tags r:id="rId36"/>
            </p:custDataLst>
          </p:nvPr>
        </p:nvSpPr>
        <p:spPr>
          <a:xfrm>
            <a:off x="1312317" y="6019165"/>
            <a:ext cx="3284220" cy="590931"/>
          </a:xfrm>
          <a:prstGeom prst="rect">
            <a:avLst/>
          </a:prstGeom>
          <a:noFill/>
          <a:effectLst/>
        </p:spPr>
        <p:txBody>
          <a:bodyPr wrap="square">
            <a:spAutoFit/>
          </a:bodyPr>
          <a:lstStyle/>
          <a:p>
            <a:pPr marR="0" lvl="0" fontAlgn="auto">
              <a:lnSpc>
                <a:spcPct val="200000"/>
              </a:lnSpc>
              <a:spcBef>
                <a:spcPts val="0"/>
              </a:spcBef>
              <a:spcAft>
                <a:spcPts val="0"/>
              </a:spcAft>
              <a:buClrTx/>
              <a:buSzTx/>
              <a:defRPr/>
            </a:pPr>
            <a:r>
              <a:rPr lang="zh-CN" altLang="en-US" sz="2000" b="1" dirty="0">
                <a:solidFill>
                  <a:srgbClr val="FFC000"/>
                </a:solidFill>
                <a:effectLst>
                  <a:outerShdw blurRad="38100" dist="38100" dir="2700000" algn="tl">
                    <a:srgbClr val="000000">
                      <a:alpha val="43137"/>
                    </a:srgbClr>
                  </a:outerShdw>
                </a:effectLst>
                <a:ea typeface="思源黑体 CN Normal" panose="020B0400000000000000" pitchFamily="34" charset="-122"/>
                <a:cs typeface="思源黑体 CN Normal" panose="020B0400000000000000" pitchFamily="34" charset="-122"/>
              </a:rPr>
              <a:t>数据安全治理组织架构</a:t>
            </a:r>
            <a:endParaRPr lang="zh-CN" altLang="en-US" sz="2000" b="1" dirty="0">
              <a:solidFill>
                <a:srgbClr val="FFC000"/>
              </a:solidFill>
              <a:effectLst>
                <a:outerShdw blurRad="38100" dist="38100" dir="2700000" algn="tl">
                  <a:srgbClr val="000000">
                    <a:alpha val="43137"/>
                  </a:srgbClr>
                </a:outerShdw>
              </a:effectLst>
              <a:ea typeface="思源黑体 CN Normal" panose="020B0400000000000000" pitchFamily="34" charset="-122"/>
              <a:cs typeface="思源黑体 CN Normal" panose="020B0400000000000000" pitchFamily="34" charset="-122"/>
            </a:endParaRPr>
          </a:p>
        </p:txBody>
      </p:sp>
      <p:sp>
        <p:nvSpPr>
          <p:cNvPr id="53" name="文本框 52"/>
          <p:cNvSpPr txBox="1"/>
          <p:nvPr>
            <p:custDataLst>
              <p:tags r:id="rId37"/>
            </p:custDataLst>
          </p:nvPr>
        </p:nvSpPr>
        <p:spPr>
          <a:xfrm>
            <a:off x="5604917" y="2486025"/>
            <a:ext cx="5934075" cy="783590"/>
          </a:xfrm>
          <a:prstGeom prst="rect">
            <a:avLst/>
          </a:prstGeom>
          <a:noFill/>
        </p:spPr>
        <p:txBody>
          <a:bodyPr wrap="square">
            <a:spAutoFit/>
          </a:bodyPr>
          <a:lstStyle>
            <a:defPPr>
              <a:defRPr lang="zh-CN"/>
            </a:defPPr>
            <a:lvl1pPr marL="171450" marR="0" lvl="0" indent="-171450" fontAlgn="auto">
              <a:lnSpc>
                <a:spcPct val="150000"/>
              </a:lnSpc>
              <a:spcBef>
                <a:spcPts val="0"/>
              </a:spcBef>
              <a:spcAft>
                <a:spcPts val="0"/>
              </a:spcAft>
              <a:buClrTx/>
              <a:buSzTx/>
              <a:buFont typeface="Arial" panose="020B0604020202020204" pitchFamily="34" charset="0"/>
              <a:buChar char="•"/>
              <a:defRPr sz="1000" b="1">
                <a:solidFill>
                  <a:schemeClr val="bg1"/>
                </a:solidFill>
                <a:latin typeface="微软雅黑" panose="020B0503020204020204" pitchFamily="34" charset="-122"/>
                <a:ea typeface="微软雅黑" panose="020B0503020204020204" pitchFamily="34" charset="-122"/>
              </a:defRPr>
            </a:lvl1pPr>
          </a:lstStyle>
          <a:p>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前期：负责资产梳理、业务需求收集，评估风险、合规，考虑企业风险承受能力和预算，制定策略、规范、流程（制度文档），并与执行层沟通，获得决策层认可后，培训并保证落地实施</a:t>
            </a: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后期：负责对安全制度进行维护，持续优化</a:t>
            </a: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 name="文本框 6"/>
          <p:cNvSpPr txBox="1"/>
          <p:nvPr>
            <p:custDataLst>
              <p:tags r:id="rId38"/>
            </p:custDataLst>
          </p:nvPr>
        </p:nvSpPr>
        <p:spPr>
          <a:xfrm>
            <a:off x="994182" y="5615305"/>
            <a:ext cx="2586355" cy="275591"/>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sz="1200" b="1">
                <a:solidFill>
                  <a:srgbClr val="FFC000"/>
                </a:solidFill>
                <a:effectLst/>
                <a:latin typeface="Source Han Sans CN Bold" panose="020B0500000000000000" pitchFamily="34" charset="-128"/>
                <a:ea typeface="Source Han Sans CN Bold" panose="020B0500000000000000" pitchFamily="34" charset="-128"/>
              </a:defRPr>
            </a:lvl1pPr>
          </a:lstStyle>
          <a:p>
            <a:r>
              <a:rPr lang="zh-CN" altLang="en-US" dirty="0"/>
              <a:t>员工和合作伙伴</a:t>
            </a:r>
            <a:endParaRPr lang="zh-CN" altLang="en-US" dirty="0"/>
          </a:p>
        </p:txBody>
      </p:sp>
      <p:sp>
        <p:nvSpPr>
          <p:cNvPr id="10" name="文本框 9"/>
          <p:cNvSpPr txBox="1"/>
          <p:nvPr>
            <p:custDataLst>
              <p:tags r:id="rId39"/>
            </p:custDataLst>
          </p:nvPr>
        </p:nvSpPr>
        <p:spPr>
          <a:xfrm>
            <a:off x="5602377" y="4604157"/>
            <a:ext cx="5471795" cy="783590"/>
          </a:xfrm>
          <a:prstGeom prst="rect">
            <a:avLst/>
          </a:prstGeom>
          <a:noFill/>
        </p:spPr>
        <p:txBody>
          <a:bodyPr wrap="square" rtlCol="0" anchor="t">
            <a:spAutoFit/>
          </a:bodyPr>
          <a:lstStyle/>
          <a:p>
            <a:pPr marL="171450" indent="-171450" algn="l" defTabSz="914400">
              <a:lnSpc>
                <a:spcPct val="150000"/>
              </a:lnSpc>
              <a:spcBef>
                <a:spcPts val="0"/>
              </a:spcBef>
              <a:spcAft>
                <a:spcPts val="0"/>
              </a:spcAft>
              <a:buClrTx/>
              <a:buSzTx/>
              <a:buFont typeface="思源黑体 CN Normal" panose="020B0400000000000000" pitchFamily="34" charset="-122"/>
              <a:buChar char="•"/>
            </a:pPr>
            <a:r>
              <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履行组织对数据安全的要求，部署数据安全工具</a:t>
            </a:r>
            <a:endPar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marL="171450" indent="-171450" algn="l" defTabSz="914400">
              <a:lnSpc>
                <a:spcPct val="150000"/>
              </a:lnSpc>
              <a:spcBef>
                <a:spcPts val="0"/>
              </a:spcBef>
              <a:spcAft>
                <a:spcPts val="0"/>
              </a:spcAft>
              <a:buClrTx/>
              <a:buSzTx/>
              <a:buFont typeface="思源黑体 CN Normal" panose="020B0400000000000000" pitchFamily="34" charset="-122"/>
              <a:buChar char="•"/>
            </a:pPr>
            <a:r>
              <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通过培训、考试、案例学习等方式提升数据安全意识</a:t>
            </a:r>
            <a:endPar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marL="171450" indent="-171450" algn="l" defTabSz="914400">
              <a:lnSpc>
                <a:spcPct val="150000"/>
              </a:lnSpc>
              <a:spcBef>
                <a:spcPts val="0"/>
              </a:spcBef>
              <a:spcAft>
                <a:spcPts val="0"/>
              </a:spcAft>
              <a:buClrTx/>
              <a:buSzTx/>
              <a:buFont typeface="思源黑体 CN Normal" panose="020B0400000000000000" pitchFamily="34" charset="-122"/>
              <a:buChar char="•"/>
            </a:pPr>
            <a:r>
              <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提升数据安全风险识别的能力，结合业务判断数据安全风险</a:t>
            </a:r>
            <a:endParaRPr lang="zh-CN" altLang="en-US" sz="10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1" name="文本框 10"/>
          <p:cNvSpPr txBox="1"/>
          <p:nvPr>
            <p:custDataLst>
              <p:tags r:id="rId40"/>
            </p:custDataLst>
          </p:nvPr>
        </p:nvSpPr>
        <p:spPr>
          <a:xfrm>
            <a:off x="5641747" y="4146550"/>
            <a:ext cx="1654620" cy="491225"/>
          </a:xfrm>
          <a:prstGeom prst="rect">
            <a:avLst/>
          </a:prstGeom>
          <a:noFill/>
          <a:effectLst/>
        </p:spPr>
        <p:txBody>
          <a:bodyPr wrap="none" rtlCol="0" anchor="t">
            <a:spAutoFit/>
          </a:bodyPr>
          <a:lstStyle/>
          <a:p>
            <a:pPr algn="l">
              <a:lnSpc>
                <a:spcPct val="200000"/>
              </a:lnSpc>
              <a:spcBef>
                <a:spcPts val="0"/>
              </a:spcBef>
              <a:spcAft>
                <a:spcPts val="0"/>
              </a:spcAft>
              <a:buClrTx/>
              <a:buSzTx/>
              <a:buFontTx/>
            </a:pPr>
            <a:r>
              <a:rPr lang="zh-CN" altLang="en-US" sz="16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sym typeface="+mn-ea"/>
              </a:rPr>
              <a:t>员工和合作伙伴</a:t>
            </a:r>
            <a:endParaRPr lang="zh-CN" altLang="en-US" sz="16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sym typeface="+mn-ea"/>
            </a:endParaRPr>
          </a:p>
        </p:txBody>
      </p:sp>
      <p:sp>
        <p:nvSpPr>
          <p:cNvPr id="6" name="文本框 5"/>
          <p:cNvSpPr txBox="1"/>
          <p:nvPr>
            <p:custDataLst>
              <p:tags r:id="rId41"/>
            </p:custDataLst>
          </p:nvPr>
        </p:nvSpPr>
        <p:spPr>
          <a:xfrm>
            <a:off x="3241040" y="520948"/>
            <a:ext cx="6032555" cy="615040"/>
          </a:xfrm>
          <a:prstGeom prst="rect">
            <a:avLst/>
          </a:prstGeom>
          <a:noFill/>
        </p:spPr>
        <p:txBody>
          <a:bodyPr wrap="square">
            <a:spAutoFit/>
          </a:bodyPr>
          <a:lstStyle>
            <a:defPPr>
              <a:defRPr lang="zh-CN"/>
            </a:defPPr>
            <a:lvl1pPr marR="0" lvl="0" fontAlgn="auto">
              <a:lnSpc>
                <a:spcPct val="200000"/>
              </a:lnSpc>
              <a:spcBef>
                <a:spcPts val="0"/>
              </a:spcBef>
              <a:spcAft>
                <a:spcPts val="0"/>
              </a:spcAft>
              <a:buClrTx/>
              <a:buSzTx/>
              <a:defRPr sz="1600" b="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pPr>
              <a:defRPr/>
            </a:pPr>
            <a:r>
              <a:rPr lang="zh-CN" altLang="en-US" sz="2000" dirty="0">
                <a:ea typeface="思源黑体 CN Normal" panose="020B0400000000000000" pitchFamily="34" charset="-122"/>
              </a:rPr>
              <a:t>自上而下，力出一孔，制定目标，执行战略！</a:t>
            </a:r>
            <a:endParaRPr lang="en-US" altLang="zh-CN" sz="2000" dirty="0">
              <a:ea typeface="思源黑体 CN Normal" panose="020B0400000000000000" pitchFamily="34"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第二步：现状摸底</a:t>
            </a:r>
            <a:endParaRPr lang="zh-CN" altLang="en-US" dirty="0"/>
          </a:p>
        </p:txBody>
      </p:sp>
      <p:sp>
        <p:nvSpPr>
          <p:cNvPr id="11" name="文本框 10"/>
          <p:cNvSpPr txBox="1"/>
          <p:nvPr>
            <p:custDataLst>
              <p:tags r:id="rId1"/>
            </p:custDataLst>
          </p:nvPr>
        </p:nvSpPr>
        <p:spPr>
          <a:xfrm>
            <a:off x="310515" y="1089579"/>
            <a:ext cx="11570970" cy="730885"/>
          </a:xfrm>
          <a:prstGeom prst="rect">
            <a:avLst/>
          </a:prstGeom>
          <a:noFill/>
        </p:spPr>
        <p:txBody>
          <a:bodyPr wrap="square" rtlCol="0">
            <a:spAutoFit/>
          </a:bodyPr>
          <a:lstStyle/>
          <a:p>
            <a:pPr>
              <a:lnSpc>
                <a:spcPct val="130000"/>
              </a:lnSpc>
            </a:pPr>
            <a:r>
              <a:rPr lang="zh-CN" altLang="en-US" sz="1600" dirty="0">
                <a:solidFill>
                  <a:schemeClr val="bg1"/>
                </a:solidFill>
                <a:latin typeface="思源黑体 CN Normal" panose="020B0400000000000000" pitchFamily="34" charset="-122"/>
                <a:cs typeface="思源黑体 CN Normal" panose="020B0400000000000000" pitchFamily="34" charset="-122"/>
                <a:sym typeface="+mn-ea"/>
              </a:rPr>
              <a:t>通过信息收集整理、人员访谈、问卷调查、现场核查等方式</a:t>
            </a:r>
            <a:r>
              <a:rPr lang="zh-CN" altLang="en-US" sz="1600" dirty="0">
                <a:solidFill>
                  <a:schemeClr val="bg1"/>
                </a:solidFill>
                <a:latin typeface="思源黑体 CN Normal" panose="020B0400000000000000" pitchFamily="34" charset="-122"/>
                <a:cs typeface="思源黑体 CN Normal" panose="020B0400000000000000" pitchFamily="34" charset="-122"/>
              </a:rPr>
              <a:t>，明确业务系统、</a:t>
            </a:r>
            <a:r>
              <a:rPr lang="zh-CN" altLang="en-US" sz="1600" dirty="0">
                <a:solidFill>
                  <a:schemeClr val="bg1"/>
                </a:solidFill>
                <a:latin typeface="思源黑体 CN Normal" panose="020B0400000000000000" pitchFamily="34" charset="-122"/>
                <a:cs typeface="思源黑体 CN Normal" panose="020B0400000000000000" pitchFamily="34" charset="-122"/>
                <a:sym typeface="+mn-ea"/>
              </a:rPr>
              <a:t>厘清业务流程、掌握业务数据及访问权限等内容，形成初步的《数据应用场景表》、《数据资产清单》。</a:t>
            </a:r>
            <a:endParaRPr lang="zh-CN" altLang="en-US" sz="1600" dirty="0">
              <a:solidFill>
                <a:schemeClr val="bg1"/>
              </a:solidFill>
              <a:latin typeface="思源黑体 CN Normal" panose="020B0400000000000000" pitchFamily="34" charset="-122"/>
              <a:cs typeface="思源黑体 CN Normal" panose="020B0400000000000000" pitchFamily="34" charset="-122"/>
            </a:endParaRPr>
          </a:p>
        </p:txBody>
      </p:sp>
      <p:grpSp>
        <p:nvGrpSpPr>
          <p:cNvPr id="12" name="组合 11"/>
          <p:cNvGrpSpPr/>
          <p:nvPr/>
        </p:nvGrpSpPr>
        <p:grpSpPr>
          <a:xfrm>
            <a:off x="812274" y="2338279"/>
            <a:ext cx="10334303" cy="2870068"/>
            <a:chOff x="662940" y="1972415"/>
            <a:chExt cx="13578879" cy="3771160"/>
          </a:xfrm>
        </p:grpSpPr>
        <p:sp>
          <p:nvSpPr>
            <p:cNvPr id="13" name="等腰三角形 8"/>
            <p:cNvSpPr/>
            <p:nvPr>
              <p:custDataLst>
                <p:tags r:id="rId2"/>
              </p:custDataLst>
            </p:nvPr>
          </p:nvSpPr>
          <p:spPr>
            <a:xfrm>
              <a:off x="662940" y="1988819"/>
              <a:ext cx="2594610" cy="185166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 name="等腰三角形 12"/>
            <p:cNvSpPr/>
            <p:nvPr>
              <p:custDataLst>
                <p:tags r:id="rId3"/>
              </p:custDataLst>
            </p:nvPr>
          </p:nvSpPr>
          <p:spPr>
            <a:xfrm rot="10800000">
              <a:off x="3409007" y="3840479"/>
              <a:ext cx="2594610" cy="1851660"/>
            </a:xfrm>
            <a:prstGeom prst="triangle">
              <a:avLst/>
            </a:prstGeom>
            <a:solidFill>
              <a:srgbClr val="E983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 name="等腰三角形 13"/>
            <p:cNvSpPr/>
            <p:nvPr>
              <p:custDataLst>
                <p:tags r:id="rId4"/>
              </p:custDataLst>
            </p:nvPr>
          </p:nvSpPr>
          <p:spPr>
            <a:xfrm>
              <a:off x="6155074" y="1988819"/>
              <a:ext cx="2594610" cy="185166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6" name="等腰三角形 14"/>
            <p:cNvSpPr/>
            <p:nvPr>
              <p:custDataLst>
                <p:tags r:id="rId5"/>
              </p:custDataLst>
            </p:nvPr>
          </p:nvSpPr>
          <p:spPr>
            <a:xfrm rot="10800000">
              <a:off x="8901141" y="3891915"/>
              <a:ext cx="2594610" cy="1851660"/>
            </a:xfrm>
            <a:prstGeom prst="triangle">
              <a:avLst/>
            </a:prstGeom>
            <a:solidFill>
              <a:srgbClr val="E783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 name="等腰三角形 15"/>
            <p:cNvSpPr/>
            <p:nvPr>
              <p:custDataLst>
                <p:tags r:id="rId6"/>
              </p:custDataLst>
            </p:nvPr>
          </p:nvSpPr>
          <p:spPr>
            <a:xfrm>
              <a:off x="11647208" y="1972415"/>
              <a:ext cx="2594611" cy="185166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9" name="椭圆 18"/>
          <p:cNvSpPr/>
          <p:nvPr>
            <p:custDataLst>
              <p:tags r:id="rId7"/>
            </p:custDataLst>
          </p:nvPr>
        </p:nvSpPr>
        <p:spPr>
          <a:xfrm>
            <a:off x="1135029" y="2662992"/>
            <a:ext cx="683472" cy="683472"/>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 name="椭圆 21"/>
          <p:cNvSpPr/>
          <p:nvPr>
            <p:custDataLst>
              <p:tags r:id="rId8"/>
            </p:custDataLst>
          </p:nvPr>
        </p:nvSpPr>
        <p:spPr>
          <a:xfrm>
            <a:off x="3102159" y="4211281"/>
            <a:ext cx="683472" cy="683472"/>
          </a:xfrm>
          <a:prstGeom prst="ellipse">
            <a:avLst/>
          </a:prstGeom>
          <a:solidFill>
            <a:schemeClr val="bg1"/>
          </a:solidFill>
          <a:ln w="28575">
            <a:solidFill>
              <a:srgbClr val="E783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 name="椭圆 28"/>
          <p:cNvSpPr/>
          <p:nvPr>
            <p:custDataLst>
              <p:tags r:id="rId9"/>
            </p:custDataLst>
          </p:nvPr>
        </p:nvSpPr>
        <p:spPr>
          <a:xfrm>
            <a:off x="5295954" y="2662992"/>
            <a:ext cx="683472" cy="683472"/>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 name="椭圆 31"/>
          <p:cNvSpPr/>
          <p:nvPr>
            <p:custDataLst>
              <p:tags r:id="rId10"/>
            </p:custDataLst>
          </p:nvPr>
        </p:nvSpPr>
        <p:spPr>
          <a:xfrm>
            <a:off x="7263084" y="4211281"/>
            <a:ext cx="683472" cy="683472"/>
          </a:xfrm>
          <a:prstGeom prst="ellipse">
            <a:avLst/>
          </a:prstGeom>
          <a:solidFill>
            <a:schemeClr val="bg1"/>
          </a:solidFill>
          <a:ln w="28575">
            <a:solidFill>
              <a:srgbClr val="E783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 name="椭圆 34"/>
          <p:cNvSpPr/>
          <p:nvPr>
            <p:custDataLst>
              <p:tags r:id="rId11"/>
            </p:custDataLst>
          </p:nvPr>
        </p:nvSpPr>
        <p:spPr>
          <a:xfrm>
            <a:off x="9456879" y="2662992"/>
            <a:ext cx="683472" cy="683472"/>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 name="矩形 36"/>
          <p:cNvSpPr/>
          <p:nvPr>
            <p:custDataLst>
              <p:tags r:id="rId12"/>
            </p:custDataLst>
          </p:nvPr>
        </p:nvSpPr>
        <p:spPr>
          <a:xfrm>
            <a:off x="641654" y="4006104"/>
            <a:ext cx="2170231" cy="789127"/>
          </a:xfrm>
          <a:prstGeom prst="rect">
            <a:avLst/>
          </a:prstGeom>
        </p:spPr>
        <p:txBody>
          <a:bodyPr wrap="square">
            <a:spAutoFit/>
          </a:bodyPr>
          <a:lstStyle/>
          <a:p>
            <a:pPr>
              <a:lnSpc>
                <a:spcPct val="130000"/>
              </a:lnSpc>
            </a:pP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包含所属部门、业务应用名称、业务描述、正式环境</a:t>
            </a:r>
            <a:r>
              <a:rPr kumimoji="1"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IP</a:t>
            </a: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、甲方责任人、联系方式等内容</a:t>
            </a:r>
            <a:endPar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 name="矩形 37"/>
          <p:cNvSpPr/>
          <p:nvPr>
            <p:custDataLst>
              <p:tags r:id="rId13"/>
            </p:custDataLst>
          </p:nvPr>
        </p:nvSpPr>
        <p:spPr>
          <a:xfrm>
            <a:off x="2822130" y="2564754"/>
            <a:ext cx="2135162" cy="1050290"/>
          </a:xfrm>
          <a:prstGeom prst="rect">
            <a:avLst/>
          </a:prstGeom>
        </p:spPr>
        <p:txBody>
          <a:bodyPr wrap="square">
            <a:spAutoFit/>
          </a:bodyPr>
          <a:lstStyle/>
          <a:p>
            <a:pPr>
              <a:lnSpc>
                <a:spcPct val="130000"/>
              </a:lnSpc>
            </a:pPr>
            <a:r>
              <a:rPr kumimoji="1"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厘清业务逻辑、流程步骤，掌握数据在业务中被如何使用处理、在业务间如何流转等情况</a:t>
            </a:r>
            <a:endParaRPr kumimoji="1"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39" name="矩形 38"/>
          <p:cNvSpPr/>
          <p:nvPr>
            <p:custDataLst>
              <p:tags r:id="rId14"/>
            </p:custDataLst>
          </p:nvPr>
        </p:nvSpPr>
        <p:spPr>
          <a:xfrm>
            <a:off x="4926167" y="3985714"/>
            <a:ext cx="2135162" cy="810260"/>
          </a:xfrm>
          <a:prstGeom prst="rect">
            <a:avLst/>
          </a:prstGeom>
        </p:spPr>
        <p:txBody>
          <a:bodyPr wrap="square">
            <a:spAutoFit/>
          </a:bodyPr>
          <a:lstStyle/>
          <a:p>
            <a:pPr>
              <a:lnSpc>
                <a:spcPct val="130000"/>
              </a:lnSpc>
            </a:pP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包含业务数据名称、数据使用者、数据管理者、访问权限、涉及业务应用等内容</a:t>
            </a:r>
            <a:endPar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 name="矩形 39"/>
          <p:cNvSpPr/>
          <p:nvPr>
            <p:custDataLst>
              <p:tags r:id="rId15"/>
            </p:custDataLst>
          </p:nvPr>
        </p:nvSpPr>
        <p:spPr>
          <a:xfrm>
            <a:off x="7102954" y="2529411"/>
            <a:ext cx="2135162" cy="810260"/>
          </a:xfrm>
          <a:prstGeom prst="rect">
            <a:avLst/>
          </a:prstGeom>
        </p:spPr>
        <p:txBody>
          <a:bodyPr wrap="square">
            <a:spAutoFit/>
          </a:bodyPr>
          <a:lstStyle/>
          <a:p>
            <a:pPr>
              <a:lnSpc>
                <a:spcPct val="130000"/>
              </a:lnSpc>
            </a:pP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包含数据库用户名称、所属业务应用、特权</a:t>
            </a:r>
            <a:r>
              <a:rPr kumimoji="1"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普通用户、涉及数据及访问权限等内容</a:t>
            </a:r>
            <a:endParaRPr kumimoji="1"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 name="矩形 40"/>
          <p:cNvSpPr/>
          <p:nvPr>
            <p:custDataLst>
              <p:tags r:id="rId16"/>
            </p:custDataLst>
          </p:nvPr>
        </p:nvSpPr>
        <p:spPr>
          <a:xfrm>
            <a:off x="9175750" y="3985763"/>
            <a:ext cx="2374596" cy="774699"/>
          </a:xfrm>
          <a:prstGeom prst="rect">
            <a:avLst/>
          </a:prstGeom>
        </p:spPr>
        <p:txBody>
          <a:bodyPr wrap="square">
            <a:spAutoFit/>
          </a:bodyPr>
          <a:lstStyle/>
          <a:p>
            <a:pPr>
              <a:lnSpc>
                <a:spcPct val="130000"/>
              </a:lnSpc>
            </a:pP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最终形成</a:t>
            </a: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《数据应用场景表》</a:t>
            </a: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 、</a:t>
            </a:r>
            <a:endPar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nSpc>
                <a:spcPct val="130000"/>
              </a:lnSpc>
            </a:pPr>
            <a:r>
              <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《数据资产清单》</a:t>
            </a:r>
            <a:endPar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nSpc>
                <a:spcPct val="130000"/>
              </a:lnSpc>
            </a:pPr>
            <a:endParaRPr kumimoji="1"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 name="文本框 41"/>
          <p:cNvSpPr txBox="1"/>
          <p:nvPr>
            <p:custDataLst>
              <p:tags r:id="rId17"/>
            </p:custDataLst>
          </p:nvPr>
        </p:nvSpPr>
        <p:spPr>
          <a:xfrm>
            <a:off x="1223202" y="3366975"/>
            <a:ext cx="1190597" cy="369332"/>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业务系统</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43" name="文本框 42"/>
          <p:cNvSpPr txBox="1"/>
          <p:nvPr>
            <p:custDataLst>
              <p:tags r:id="rId18"/>
            </p:custDataLst>
          </p:nvPr>
        </p:nvSpPr>
        <p:spPr>
          <a:xfrm>
            <a:off x="3323302" y="3770512"/>
            <a:ext cx="1190597" cy="368300"/>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业务流程</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44" name="文本框 43"/>
          <p:cNvSpPr txBox="1"/>
          <p:nvPr>
            <p:custDataLst>
              <p:tags r:id="rId19"/>
            </p:custDataLst>
          </p:nvPr>
        </p:nvSpPr>
        <p:spPr>
          <a:xfrm>
            <a:off x="5433223" y="3385144"/>
            <a:ext cx="1190597" cy="368300"/>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sym typeface="+mn-ea"/>
              </a:rPr>
              <a:t>业务数据</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45" name="文本框 44"/>
          <p:cNvSpPr txBox="1"/>
          <p:nvPr>
            <p:custDataLst>
              <p:tags r:id="rId20"/>
            </p:custDataLst>
          </p:nvPr>
        </p:nvSpPr>
        <p:spPr>
          <a:xfrm>
            <a:off x="7501869" y="3801564"/>
            <a:ext cx="1190597" cy="368300"/>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用户权限</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46" name="文本框 45"/>
          <p:cNvSpPr txBox="1"/>
          <p:nvPr>
            <p:custDataLst>
              <p:tags r:id="rId21"/>
            </p:custDataLst>
          </p:nvPr>
        </p:nvSpPr>
        <p:spPr>
          <a:xfrm>
            <a:off x="9479811" y="3385144"/>
            <a:ext cx="1358883" cy="368300"/>
          </a:xfrm>
          <a:prstGeom prst="rect">
            <a:avLst/>
          </a:prstGeom>
          <a:noFill/>
        </p:spPr>
        <p:txBody>
          <a:bodyPr wrap="square" rtlCol="0">
            <a:spAutoFit/>
          </a:bodyPr>
          <a:lstStyle/>
          <a:p>
            <a:pPr algn="ctr"/>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输出物</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33" name="settings_91700"/>
          <p:cNvSpPr>
            <a:spLocks noChangeAspect="1"/>
          </p:cNvSpPr>
          <p:nvPr>
            <p:custDataLst>
              <p:tags r:id="rId22"/>
            </p:custDataLst>
          </p:nvPr>
        </p:nvSpPr>
        <p:spPr bwMode="auto">
          <a:xfrm>
            <a:off x="9695664" y="2836451"/>
            <a:ext cx="220567" cy="31042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91408" h="550871">
                <a:moveTo>
                  <a:pt x="242721" y="276057"/>
                </a:moveTo>
                <a:cubicBezTo>
                  <a:pt x="246594" y="276057"/>
                  <a:pt x="249176" y="277346"/>
                  <a:pt x="251758" y="279925"/>
                </a:cubicBezTo>
                <a:lnTo>
                  <a:pt x="259503" y="287662"/>
                </a:lnTo>
                <a:cubicBezTo>
                  <a:pt x="264667" y="292819"/>
                  <a:pt x="264667" y="300556"/>
                  <a:pt x="259503" y="307003"/>
                </a:cubicBezTo>
                <a:lnTo>
                  <a:pt x="191083" y="379209"/>
                </a:lnTo>
                <a:cubicBezTo>
                  <a:pt x="188501" y="381788"/>
                  <a:pt x="184628" y="384367"/>
                  <a:pt x="180755" y="384367"/>
                </a:cubicBezTo>
                <a:cubicBezTo>
                  <a:pt x="176882" y="384367"/>
                  <a:pt x="174301" y="383078"/>
                  <a:pt x="171719" y="380499"/>
                </a:cubicBezTo>
                <a:lnTo>
                  <a:pt x="131699" y="340527"/>
                </a:lnTo>
                <a:cubicBezTo>
                  <a:pt x="126535" y="335370"/>
                  <a:pt x="126535" y="326344"/>
                  <a:pt x="131699" y="321186"/>
                </a:cubicBezTo>
                <a:lnTo>
                  <a:pt x="138154" y="313450"/>
                </a:lnTo>
                <a:cubicBezTo>
                  <a:pt x="140736" y="310871"/>
                  <a:pt x="144609" y="309582"/>
                  <a:pt x="148481" y="309582"/>
                </a:cubicBezTo>
                <a:cubicBezTo>
                  <a:pt x="151063" y="309582"/>
                  <a:pt x="154936" y="310871"/>
                  <a:pt x="157518" y="313450"/>
                </a:cubicBezTo>
                <a:lnTo>
                  <a:pt x="180755" y="336659"/>
                </a:lnTo>
                <a:lnTo>
                  <a:pt x="232393" y="281215"/>
                </a:lnTo>
                <a:cubicBezTo>
                  <a:pt x="234975" y="278636"/>
                  <a:pt x="238848" y="277346"/>
                  <a:pt x="242721" y="276057"/>
                </a:cubicBezTo>
                <a:close/>
                <a:moveTo>
                  <a:pt x="195058" y="224435"/>
                </a:moveTo>
                <a:cubicBezTo>
                  <a:pt x="140810" y="224435"/>
                  <a:pt x="96894" y="269608"/>
                  <a:pt x="96894" y="323816"/>
                </a:cubicBezTo>
                <a:cubicBezTo>
                  <a:pt x="96894" y="378024"/>
                  <a:pt x="140810" y="421906"/>
                  <a:pt x="195058" y="421906"/>
                </a:cubicBezTo>
                <a:cubicBezTo>
                  <a:pt x="250599" y="421906"/>
                  <a:pt x="294515" y="378024"/>
                  <a:pt x="294515" y="323816"/>
                </a:cubicBezTo>
                <a:cubicBezTo>
                  <a:pt x="294515" y="269608"/>
                  <a:pt x="250599" y="224435"/>
                  <a:pt x="195058" y="224435"/>
                </a:cubicBezTo>
                <a:close/>
                <a:moveTo>
                  <a:pt x="195058" y="187006"/>
                </a:moveTo>
                <a:cubicBezTo>
                  <a:pt x="269974" y="187006"/>
                  <a:pt x="331972" y="248958"/>
                  <a:pt x="331972" y="323816"/>
                </a:cubicBezTo>
                <a:cubicBezTo>
                  <a:pt x="331972" y="398674"/>
                  <a:pt x="269974" y="459335"/>
                  <a:pt x="195058" y="459335"/>
                </a:cubicBezTo>
                <a:cubicBezTo>
                  <a:pt x="120143" y="459335"/>
                  <a:pt x="59436" y="398674"/>
                  <a:pt x="59436" y="323816"/>
                </a:cubicBezTo>
                <a:cubicBezTo>
                  <a:pt x="59436" y="248958"/>
                  <a:pt x="120143" y="187006"/>
                  <a:pt x="195058" y="187006"/>
                </a:cubicBezTo>
                <a:close/>
                <a:moveTo>
                  <a:pt x="55546" y="140620"/>
                </a:moveTo>
                <a:cubicBezTo>
                  <a:pt x="45212" y="140620"/>
                  <a:pt x="37461" y="149651"/>
                  <a:pt x="37461" y="159972"/>
                </a:cubicBezTo>
                <a:lnTo>
                  <a:pt x="37461" y="494107"/>
                </a:lnTo>
                <a:cubicBezTo>
                  <a:pt x="37461" y="504428"/>
                  <a:pt x="45212" y="513458"/>
                  <a:pt x="55546" y="513458"/>
                </a:cubicBezTo>
                <a:lnTo>
                  <a:pt x="334570" y="513458"/>
                </a:lnTo>
                <a:cubicBezTo>
                  <a:pt x="344904" y="513458"/>
                  <a:pt x="353947" y="504428"/>
                  <a:pt x="353947" y="494107"/>
                </a:cubicBezTo>
                <a:lnTo>
                  <a:pt x="353947" y="159972"/>
                </a:lnTo>
                <a:cubicBezTo>
                  <a:pt x="353947" y="149651"/>
                  <a:pt x="344904" y="140620"/>
                  <a:pt x="334570" y="140620"/>
                </a:cubicBezTo>
                <a:lnTo>
                  <a:pt x="298400" y="140620"/>
                </a:lnTo>
                <a:cubicBezTo>
                  <a:pt x="298400" y="150941"/>
                  <a:pt x="289358" y="159972"/>
                  <a:pt x="279024" y="159972"/>
                </a:cubicBezTo>
                <a:lnTo>
                  <a:pt x="111093" y="159972"/>
                </a:lnTo>
                <a:cubicBezTo>
                  <a:pt x="102051" y="159972"/>
                  <a:pt x="93008" y="150941"/>
                  <a:pt x="93008" y="140620"/>
                </a:cubicBezTo>
                <a:close/>
                <a:moveTo>
                  <a:pt x="201517" y="18061"/>
                </a:moveTo>
                <a:cubicBezTo>
                  <a:pt x="186016" y="18061"/>
                  <a:pt x="173098" y="30962"/>
                  <a:pt x="173098" y="46443"/>
                </a:cubicBezTo>
                <a:cubicBezTo>
                  <a:pt x="173098" y="54184"/>
                  <a:pt x="176973" y="61925"/>
                  <a:pt x="183432" y="67085"/>
                </a:cubicBezTo>
                <a:lnTo>
                  <a:pt x="219602" y="67085"/>
                </a:lnTo>
                <a:cubicBezTo>
                  <a:pt x="224769" y="61925"/>
                  <a:pt x="228645" y="54184"/>
                  <a:pt x="228645" y="46443"/>
                </a:cubicBezTo>
                <a:cubicBezTo>
                  <a:pt x="228645" y="30962"/>
                  <a:pt x="215727" y="18061"/>
                  <a:pt x="201517" y="18061"/>
                </a:cubicBezTo>
                <a:close/>
                <a:moveTo>
                  <a:pt x="201517" y="0"/>
                </a:moveTo>
                <a:cubicBezTo>
                  <a:pt x="226061" y="0"/>
                  <a:pt x="246729" y="20642"/>
                  <a:pt x="246729" y="46443"/>
                </a:cubicBezTo>
                <a:cubicBezTo>
                  <a:pt x="246729" y="52894"/>
                  <a:pt x="245438" y="60635"/>
                  <a:pt x="242854" y="67085"/>
                </a:cubicBezTo>
                <a:lnTo>
                  <a:pt x="275148" y="67085"/>
                </a:lnTo>
                <a:cubicBezTo>
                  <a:pt x="288066" y="67085"/>
                  <a:pt x="298400" y="77406"/>
                  <a:pt x="298400" y="89017"/>
                </a:cubicBezTo>
                <a:lnTo>
                  <a:pt x="298400" y="104498"/>
                </a:lnTo>
                <a:lnTo>
                  <a:pt x="353947" y="104498"/>
                </a:lnTo>
                <a:cubicBezTo>
                  <a:pt x="374615" y="104498"/>
                  <a:pt x="391408" y="119979"/>
                  <a:pt x="391408" y="140620"/>
                </a:cubicBezTo>
                <a:lnTo>
                  <a:pt x="391408" y="513458"/>
                </a:lnTo>
                <a:cubicBezTo>
                  <a:pt x="391408" y="534100"/>
                  <a:pt x="374615" y="550871"/>
                  <a:pt x="353947" y="550871"/>
                </a:cubicBezTo>
                <a:lnTo>
                  <a:pt x="36169" y="550871"/>
                </a:lnTo>
                <a:cubicBezTo>
                  <a:pt x="16793" y="550871"/>
                  <a:pt x="0" y="534100"/>
                  <a:pt x="0" y="513458"/>
                </a:cubicBezTo>
                <a:lnTo>
                  <a:pt x="0" y="140620"/>
                </a:lnTo>
                <a:cubicBezTo>
                  <a:pt x="0" y="119979"/>
                  <a:pt x="16793" y="104498"/>
                  <a:pt x="36169" y="104498"/>
                </a:cubicBezTo>
                <a:lnTo>
                  <a:pt x="93008" y="104498"/>
                </a:lnTo>
                <a:lnTo>
                  <a:pt x="93008" y="89017"/>
                </a:lnTo>
                <a:cubicBezTo>
                  <a:pt x="93008" y="77406"/>
                  <a:pt x="103342" y="67085"/>
                  <a:pt x="114968" y="67085"/>
                </a:cubicBezTo>
                <a:lnTo>
                  <a:pt x="160180" y="67085"/>
                </a:lnTo>
                <a:cubicBezTo>
                  <a:pt x="156305" y="60635"/>
                  <a:pt x="155013" y="54184"/>
                  <a:pt x="155013" y="46443"/>
                </a:cubicBezTo>
                <a:cubicBezTo>
                  <a:pt x="155013" y="20642"/>
                  <a:pt x="175682" y="0"/>
                  <a:pt x="201517" y="0"/>
                </a:cubicBezTo>
                <a:close/>
              </a:path>
            </a:pathLst>
          </a:custGeom>
          <a:solidFill>
            <a:srgbClr val="0070C0"/>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pic>
        <p:nvPicPr>
          <p:cNvPr id="4" name="图形 3" descr="员工徽章"/>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42011" y="4384547"/>
            <a:ext cx="317326" cy="317326"/>
          </a:xfrm>
          <a:prstGeom prst="rect">
            <a:avLst/>
          </a:prstGeom>
        </p:spPr>
      </p:pic>
      <p:pic>
        <p:nvPicPr>
          <p:cNvPr id="6" name="图形 5" descr="云计算"/>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63679" y="2825244"/>
            <a:ext cx="367871" cy="367871"/>
          </a:xfrm>
          <a:prstGeom prst="rect">
            <a:avLst/>
          </a:prstGeom>
        </p:spPr>
      </p:pic>
      <p:pic>
        <p:nvPicPr>
          <p:cNvPr id="10" name="图形 9" descr="流程图"/>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222624" y="4331746"/>
            <a:ext cx="442541" cy="442541"/>
          </a:xfrm>
          <a:prstGeom prst="rect">
            <a:avLst/>
          </a:prstGeom>
        </p:spPr>
      </p:pic>
      <p:pic>
        <p:nvPicPr>
          <p:cNvPr id="28" name="图形 27" descr="Internet"/>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286829" y="2806753"/>
            <a:ext cx="386362" cy="386362"/>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第三步：数据分类分级</a:t>
            </a:r>
            <a:endParaRPr lang="zh-CN" altLang="en-US" dirty="0"/>
          </a:p>
        </p:txBody>
      </p:sp>
      <p:sp>
        <p:nvSpPr>
          <p:cNvPr id="47" name="矩形 46"/>
          <p:cNvSpPr/>
          <p:nvPr>
            <p:custDataLst>
              <p:tags r:id="rId1"/>
            </p:custDataLst>
          </p:nvPr>
        </p:nvSpPr>
        <p:spPr>
          <a:xfrm>
            <a:off x="1620437" y="1343643"/>
            <a:ext cx="9672507" cy="1132513"/>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思源黑体 CN Normal" panose="020B0400000000000000" pitchFamily="34" charset="-122"/>
            </a:endParaRPr>
          </a:p>
        </p:txBody>
      </p:sp>
      <p:sp>
        <p:nvSpPr>
          <p:cNvPr id="48" name="矩形 47"/>
          <p:cNvSpPr/>
          <p:nvPr>
            <p:custDataLst>
              <p:tags r:id="rId2"/>
            </p:custDataLst>
          </p:nvPr>
        </p:nvSpPr>
        <p:spPr>
          <a:xfrm>
            <a:off x="1620438" y="2883721"/>
            <a:ext cx="9672506" cy="1323053"/>
          </a:xfrm>
          <a:prstGeom prst="rect">
            <a:avLst/>
          </a:prstGeom>
          <a:noFill/>
          <a:ln>
            <a:solidFill>
              <a:srgbClr val="00ECE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思源黑体 CN Normal" panose="020B0400000000000000" pitchFamily="34" charset="-122"/>
            </a:endParaRPr>
          </a:p>
        </p:txBody>
      </p:sp>
      <p:sp>
        <p:nvSpPr>
          <p:cNvPr id="49" name="矩形 48"/>
          <p:cNvSpPr/>
          <p:nvPr>
            <p:custDataLst>
              <p:tags r:id="rId3"/>
            </p:custDataLst>
          </p:nvPr>
        </p:nvSpPr>
        <p:spPr>
          <a:xfrm>
            <a:off x="1620438" y="4608359"/>
            <a:ext cx="9672506" cy="1407951"/>
          </a:xfrm>
          <a:prstGeom prst="rect">
            <a:avLst/>
          </a:prstGeom>
          <a:noFill/>
          <a:ln>
            <a:solidFill>
              <a:srgbClr val="FF5E0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思源黑体 CN Normal" panose="020B0400000000000000" pitchFamily="34" charset="-122"/>
            </a:endParaRPr>
          </a:p>
        </p:txBody>
      </p:sp>
      <p:grpSp>
        <p:nvGrpSpPr>
          <p:cNvPr id="2" name="组合 1"/>
          <p:cNvGrpSpPr/>
          <p:nvPr/>
        </p:nvGrpSpPr>
        <p:grpSpPr>
          <a:xfrm>
            <a:off x="2108835" y="1476375"/>
            <a:ext cx="8502650" cy="889000"/>
            <a:chOff x="3241" y="2325"/>
            <a:chExt cx="13390" cy="1400"/>
          </a:xfrm>
          <a:solidFill>
            <a:srgbClr val="1C89A8"/>
          </a:solidFill>
        </p:grpSpPr>
        <p:sp>
          <p:nvSpPr>
            <p:cNvPr id="50" name="矩形 49"/>
            <p:cNvSpPr/>
            <p:nvPr>
              <p:custDataLst>
                <p:tags r:id="rId4"/>
              </p:custDataLst>
            </p:nvPr>
          </p:nvSpPr>
          <p:spPr>
            <a:xfrm>
              <a:off x="3241" y="2326"/>
              <a:ext cx="2538"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cs typeface="思源黑体 CN Normal" panose="020B0400000000000000" pitchFamily="34" charset="-122"/>
                </a:rPr>
                <a:t>网络安全法</a:t>
              </a:r>
              <a:endParaRPr lang="zh-CN" altLang="en-US" sz="1400" b="1">
                <a:solidFill>
                  <a:schemeClr val="bg1"/>
                </a:solidFill>
                <a:cs typeface="思源黑体 CN Normal" panose="020B0400000000000000" pitchFamily="34" charset="-122"/>
              </a:endParaRPr>
            </a:p>
          </p:txBody>
        </p:sp>
        <p:sp>
          <p:nvSpPr>
            <p:cNvPr id="51" name="矩形 50"/>
            <p:cNvSpPr/>
            <p:nvPr>
              <p:custDataLst>
                <p:tags r:id="rId5"/>
              </p:custDataLst>
            </p:nvPr>
          </p:nvSpPr>
          <p:spPr>
            <a:xfrm>
              <a:off x="3241" y="3157"/>
              <a:ext cx="2538"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cs typeface="思源黑体 CN Normal" panose="020B0400000000000000" pitchFamily="34" charset="-122"/>
                </a:rPr>
                <a:t>数据安全法</a:t>
              </a:r>
              <a:endParaRPr lang="zh-CN" altLang="en-US" sz="1400" b="1">
                <a:solidFill>
                  <a:schemeClr val="bg1"/>
                </a:solidFill>
                <a:cs typeface="思源黑体 CN Normal" panose="020B0400000000000000" pitchFamily="34" charset="-122"/>
              </a:endParaRPr>
            </a:p>
          </p:txBody>
        </p:sp>
        <p:sp>
          <p:nvSpPr>
            <p:cNvPr id="52" name="矩形 51"/>
            <p:cNvSpPr/>
            <p:nvPr>
              <p:custDataLst>
                <p:tags r:id="rId6"/>
              </p:custDataLst>
            </p:nvPr>
          </p:nvSpPr>
          <p:spPr>
            <a:xfrm>
              <a:off x="6509" y="2325"/>
              <a:ext cx="2636"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cs typeface="思源黑体 CN Normal" panose="020B0400000000000000" pitchFamily="34" charset="-122"/>
                </a:rPr>
                <a:t>个人信息保护法</a:t>
              </a:r>
              <a:endParaRPr lang="zh-CN" altLang="en-US" sz="1400" b="1">
                <a:solidFill>
                  <a:schemeClr val="bg1"/>
                </a:solidFill>
                <a:cs typeface="思源黑体 CN Normal" panose="020B0400000000000000" pitchFamily="34" charset="-122"/>
              </a:endParaRPr>
            </a:p>
          </p:txBody>
        </p:sp>
        <p:sp>
          <p:nvSpPr>
            <p:cNvPr id="53" name="矩形 52"/>
            <p:cNvSpPr/>
            <p:nvPr>
              <p:custDataLst>
                <p:tags r:id="rId7"/>
              </p:custDataLst>
            </p:nvPr>
          </p:nvSpPr>
          <p:spPr>
            <a:xfrm>
              <a:off x="6509" y="3156"/>
              <a:ext cx="2636"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重要数据识别指南</a:t>
              </a:r>
              <a:endParaRPr lang="zh-CN" altLang="en-US" sz="1400" b="1" dirty="0">
                <a:solidFill>
                  <a:schemeClr val="bg1"/>
                </a:solidFill>
                <a:cs typeface="思源黑体 CN Normal" panose="020B0400000000000000" pitchFamily="34" charset="-122"/>
              </a:endParaRPr>
            </a:p>
          </p:txBody>
        </p:sp>
        <p:sp>
          <p:nvSpPr>
            <p:cNvPr id="54" name="矩形 53"/>
            <p:cNvSpPr/>
            <p:nvPr>
              <p:custDataLst>
                <p:tags r:id="rId8"/>
              </p:custDataLst>
            </p:nvPr>
          </p:nvSpPr>
          <p:spPr>
            <a:xfrm>
              <a:off x="9876" y="2325"/>
              <a:ext cx="2636"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个人信息安全规范</a:t>
              </a:r>
              <a:endParaRPr lang="zh-CN" altLang="en-US" sz="1400" b="1" dirty="0">
                <a:solidFill>
                  <a:schemeClr val="bg1"/>
                </a:solidFill>
                <a:cs typeface="思源黑体 CN Normal" panose="020B0400000000000000" pitchFamily="34" charset="-122"/>
              </a:endParaRPr>
            </a:p>
          </p:txBody>
        </p:sp>
        <p:sp>
          <p:nvSpPr>
            <p:cNvPr id="55" name="矩形 54"/>
            <p:cNvSpPr/>
            <p:nvPr>
              <p:custDataLst>
                <p:tags r:id="rId9"/>
              </p:custDataLst>
            </p:nvPr>
          </p:nvSpPr>
          <p:spPr>
            <a:xfrm>
              <a:off x="9876" y="3156"/>
              <a:ext cx="2636"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数据安全管理办法</a:t>
              </a:r>
              <a:endParaRPr lang="zh-CN" altLang="en-US" sz="1400" b="1" dirty="0">
                <a:solidFill>
                  <a:schemeClr val="bg1"/>
                </a:solidFill>
                <a:cs typeface="思源黑体 CN Normal" panose="020B0400000000000000" pitchFamily="34" charset="-122"/>
              </a:endParaRPr>
            </a:p>
          </p:txBody>
        </p:sp>
        <p:sp>
          <p:nvSpPr>
            <p:cNvPr id="56" name="矩形 55"/>
            <p:cNvSpPr/>
            <p:nvPr>
              <p:custDataLst>
                <p:tags r:id="rId10"/>
              </p:custDataLst>
            </p:nvPr>
          </p:nvSpPr>
          <p:spPr>
            <a:xfrm>
              <a:off x="13325" y="2325"/>
              <a:ext cx="3307"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网络安全审查办法</a:t>
              </a:r>
              <a:endParaRPr lang="zh-CN" altLang="en-US" sz="1400" b="1" dirty="0">
                <a:solidFill>
                  <a:schemeClr val="bg1"/>
                </a:solidFill>
                <a:cs typeface="思源黑体 CN Normal" panose="020B0400000000000000" pitchFamily="34" charset="-122"/>
              </a:endParaRPr>
            </a:p>
          </p:txBody>
        </p:sp>
        <p:sp>
          <p:nvSpPr>
            <p:cNvPr id="57" name="矩形 56"/>
            <p:cNvSpPr/>
            <p:nvPr>
              <p:custDataLst>
                <p:tags r:id="rId11"/>
              </p:custDataLst>
            </p:nvPr>
          </p:nvSpPr>
          <p:spPr>
            <a:xfrm>
              <a:off x="13325" y="3156"/>
              <a:ext cx="3307" cy="5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网络数据安全管理条例</a:t>
              </a:r>
              <a:endParaRPr lang="zh-CN" altLang="en-US" sz="1400" b="1" dirty="0">
                <a:solidFill>
                  <a:schemeClr val="bg1"/>
                </a:solidFill>
                <a:cs typeface="思源黑体 CN Normal" panose="020B0400000000000000" pitchFamily="34" charset="-122"/>
              </a:endParaRPr>
            </a:p>
          </p:txBody>
        </p:sp>
      </p:grpSp>
      <p:sp>
        <p:nvSpPr>
          <p:cNvPr id="58" name="文本框 57"/>
          <p:cNvSpPr txBox="1"/>
          <p:nvPr>
            <p:custDataLst>
              <p:tags r:id="rId12"/>
            </p:custDataLst>
          </p:nvPr>
        </p:nvSpPr>
        <p:spPr>
          <a:xfrm>
            <a:off x="10747728" y="1725233"/>
            <a:ext cx="740692" cy="369332"/>
          </a:xfrm>
          <a:prstGeom prst="rect">
            <a:avLst/>
          </a:prstGeom>
          <a:noFill/>
        </p:spPr>
        <p:txBody>
          <a:bodyPr wrap="square" rtlCol="0">
            <a:spAutoFit/>
          </a:bodyPr>
          <a:lstStyle/>
          <a:p>
            <a:r>
              <a:rPr lang="en-US" altLang="zh-CN">
                <a:solidFill>
                  <a:schemeClr val="bg1"/>
                </a:solidFill>
                <a:cs typeface="思源黑体 CN Normal" panose="020B0400000000000000" pitchFamily="34" charset="-122"/>
              </a:rPr>
              <a:t>…</a:t>
            </a:r>
            <a:endParaRPr lang="en-US" altLang="zh-CN">
              <a:solidFill>
                <a:schemeClr val="bg1"/>
              </a:solidFill>
              <a:cs typeface="思源黑体 CN Normal" panose="020B0400000000000000" pitchFamily="34" charset="-122"/>
            </a:endParaRPr>
          </a:p>
        </p:txBody>
      </p:sp>
      <p:sp>
        <p:nvSpPr>
          <p:cNvPr id="59" name="文本框 58"/>
          <p:cNvSpPr txBox="1"/>
          <p:nvPr>
            <p:custDataLst>
              <p:tags r:id="rId13"/>
            </p:custDataLst>
          </p:nvPr>
        </p:nvSpPr>
        <p:spPr>
          <a:xfrm>
            <a:off x="805143" y="1678143"/>
            <a:ext cx="811201" cy="369332"/>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国家</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0" name="文本框 59"/>
          <p:cNvSpPr txBox="1"/>
          <p:nvPr>
            <p:custDataLst>
              <p:tags r:id="rId14"/>
            </p:custDataLst>
          </p:nvPr>
        </p:nvSpPr>
        <p:spPr>
          <a:xfrm>
            <a:off x="757708" y="3321777"/>
            <a:ext cx="810895" cy="369570"/>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行业</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1" name="文本框 60"/>
          <p:cNvSpPr txBox="1"/>
          <p:nvPr>
            <p:custDataLst>
              <p:tags r:id="rId15"/>
            </p:custDataLst>
          </p:nvPr>
        </p:nvSpPr>
        <p:spPr>
          <a:xfrm>
            <a:off x="757421" y="5035669"/>
            <a:ext cx="811201" cy="369332"/>
          </a:xfrm>
          <a:prstGeom prst="rect">
            <a:avLst/>
          </a:prstGeom>
          <a:noFill/>
        </p:spPr>
        <p:txBody>
          <a:bodyPr wrap="square" rtlCol="0">
            <a:spAutoFit/>
          </a:bodyPr>
          <a:lstStyle/>
          <a:p>
            <a:r>
              <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地方</a:t>
            </a:r>
            <a:endParaRPr lang="zh-CN" altLang="en-US"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2" name="矩形 61"/>
          <p:cNvSpPr/>
          <p:nvPr>
            <p:custDataLst>
              <p:tags r:id="rId16"/>
            </p:custDataLst>
          </p:nvPr>
        </p:nvSpPr>
        <p:spPr>
          <a:xfrm>
            <a:off x="2085339" y="3029585"/>
            <a:ext cx="1635125" cy="467995"/>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中国银保监会监管数据安全管理办法</a:t>
            </a:r>
            <a:endParaRPr lang="zh-CN" altLang="en-US" sz="1400" b="1" dirty="0">
              <a:solidFill>
                <a:schemeClr val="bg1"/>
              </a:solidFill>
              <a:cs typeface="思源黑体 CN Normal" panose="020B0400000000000000" pitchFamily="34" charset="-122"/>
            </a:endParaRPr>
          </a:p>
        </p:txBody>
      </p:sp>
      <p:sp>
        <p:nvSpPr>
          <p:cNvPr id="63" name="矩形 62"/>
          <p:cNvSpPr/>
          <p:nvPr>
            <p:custDataLst>
              <p:tags r:id="rId17"/>
            </p:custDataLst>
          </p:nvPr>
        </p:nvSpPr>
        <p:spPr>
          <a:xfrm>
            <a:off x="2085218" y="3626497"/>
            <a:ext cx="1635125" cy="467801"/>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金融数据安全</a:t>
            </a:r>
            <a:endParaRPr lang="en-US" altLang="zh-CN" sz="1400" b="1" dirty="0">
              <a:solidFill>
                <a:schemeClr val="bg1"/>
              </a:solidFill>
              <a:cs typeface="思源黑体 CN Normal" panose="020B0400000000000000" pitchFamily="34" charset="-122"/>
            </a:endParaRPr>
          </a:p>
          <a:p>
            <a:pPr algn="ctr"/>
            <a:r>
              <a:rPr lang="zh-CN" altLang="en-US" sz="1400" b="1" dirty="0">
                <a:solidFill>
                  <a:schemeClr val="bg1"/>
                </a:solidFill>
                <a:cs typeface="思源黑体 CN Normal" panose="020B0400000000000000" pitchFamily="34" charset="-122"/>
              </a:rPr>
              <a:t>数据安全分级指南</a:t>
            </a:r>
            <a:endParaRPr lang="zh-CN" altLang="en-US" sz="1400" b="1" dirty="0">
              <a:solidFill>
                <a:schemeClr val="bg1"/>
              </a:solidFill>
              <a:cs typeface="思源黑体 CN Normal" panose="020B0400000000000000" pitchFamily="34" charset="-122"/>
            </a:endParaRPr>
          </a:p>
        </p:txBody>
      </p:sp>
      <p:sp>
        <p:nvSpPr>
          <p:cNvPr id="64" name="矩形 63"/>
          <p:cNvSpPr/>
          <p:nvPr>
            <p:custDataLst>
              <p:tags r:id="rId18"/>
            </p:custDataLst>
          </p:nvPr>
        </p:nvSpPr>
        <p:spPr>
          <a:xfrm>
            <a:off x="4160520" y="3028950"/>
            <a:ext cx="1673860" cy="478108"/>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证券期货数据分类分级指引</a:t>
            </a:r>
            <a:endParaRPr lang="zh-CN" altLang="en-US" sz="1400" b="1" dirty="0">
              <a:solidFill>
                <a:schemeClr val="bg1"/>
              </a:solidFill>
              <a:cs typeface="思源黑体 CN Normal" panose="020B0400000000000000" pitchFamily="34" charset="-122"/>
            </a:endParaRPr>
          </a:p>
        </p:txBody>
      </p:sp>
      <p:sp>
        <p:nvSpPr>
          <p:cNvPr id="65" name="矩形 64"/>
          <p:cNvSpPr/>
          <p:nvPr>
            <p:custDataLst>
              <p:tags r:id="rId19"/>
            </p:custDataLst>
          </p:nvPr>
        </p:nvSpPr>
        <p:spPr>
          <a:xfrm>
            <a:off x="4160682" y="3625803"/>
            <a:ext cx="1673828" cy="467801"/>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工业数据分类分级指南</a:t>
            </a:r>
            <a:endParaRPr lang="zh-CN" altLang="en-US" sz="1400" b="1" dirty="0">
              <a:solidFill>
                <a:schemeClr val="bg1"/>
              </a:solidFill>
              <a:cs typeface="思源黑体 CN Normal" panose="020B0400000000000000" pitchFamily="34" charset="-122"/>
            </a:endParaRPr>
          </a:p>
        </p:txBody>
      </p:sp>
      <p:sp>
        <p:nvSpPr>
          <p:cNvPr id="66" name="矩形 65"/>
          <p:cNvSpPr/>
          <p:nvPr>
            <p:custDataLst>
              <p:tags r:id="rId20"/>
            </p:custDataLst>
          </p:nvPr>
        </p:nvSpPr>
        <p:spPr>
          <a:xfrm>
            <a:off x="6298565" y="3028950"/>
            <a:ext cx="1673860" cy="477285"/>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基础电信企业数据分类分级方法</a:t>
            </a:r>
            <a:endParaRPr lang="zh-CN" altLang="en-US" sz="1400" b="1" dirty="0">
              <a:solidFill>
                <a:schemeClr val="bg1"/>
              </a:solidFill>
              <a:cs typeface="思源黑体 CN Normal" panose="020B0400000000000000" pitchFamily="34" charset="-122"/>
            </a:endParaRPr>
          </a:p>
        </p:txBody>
      </p:sp>
      <p:sp>
        <p:nvSpPr>
          <p:cNvPr id="67" name="矩形 66"/>
          <p:cNvSpPr/>
          <p:nvPr>
            <p:custDataLst>
              <p:tags r:id="rId21"/>
            </p:custDataLst>
          </p:nvPr>
        </p:nvSpPr>
        <p:spPr>
          <a:xfrm>
            <a:off x="6298337" y="3625803"/>
            <a:ext cx="1673828" cy="477285"/>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政务数据分级与</a:t>
            </a:r>
            <a:endParaRPr lang="en-US" altLang="zh-CN" sz="1400" b="1" dirty="0">
              <a:solidFill>
                <a:schemeClr val="bg1"/>
              </a:solidFill>
              <a:cs typeface="思源黑体 CN Normal" panose="020B0400000000000000" pitchFamily="34" charset="-122"/>
            </a:endParaRPr>
          </a:p>
          <a:p>
            <a:pPr algn="ctr"/>
            <a:r>
              <a:rPr lang="zh-CN" altLang="en-US" sz="1400" b="1" dirty="0">
                <a:solidFill>
                  <a:schemeClr val="bg1"/>
                </a:solidFill>
                <a:cs typeface="思源黑体 CN Normal" panose="020B0400000000000000" pitchFamily="34" charset="-122"/>
              </a:rPr>
              <a:t>安全保护规范</a:t>
            </a:r>
            <a:endParaRPr lang="zh-CN" altLang="en-US" sz="1400" b="1" dirty="0">
              <a:solidFill>
                <a:schemeClr val="bg1"/>
              </a:solidFill>
              <a:cs typeface="思源黑体 CN Normal" panose="020B0400000000000000" pitchFamily="34" charset="-122"/>
            </a:endParaRPr>
          </a:p>
        </p:txBody>
      </p:sp>
      <p:sp>
        <p:nvSpPr>
          <p:cNvPr id="68" name="矩形 67"/>
          <p:cNvSpPr/>
          <p:nvPr>
            <p:custDataLst>
              <p:tags r:id="rId22"/>
            </p:custDataLst>
          </p:nvPr>
        </p:nvSpPr>
        <p:spPr>
          <a:xfrm>
            <a:off x="8488680" y="3028950"/>
            <a:ext cx="2099945" cy="461645"/>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教育部机关及直属事业单位教育数据管理办法</a:t>
            </a:r>
            <a:endParaRPr lang="zh-CN" altLang="en-US" sz="1400" b="1" dirty="0">
              <a:solidFill>
                <a:schemeClr val="bg1"/>
              </a:solidFill>
              <a:cs typeface="思源黑体 CN Normal" panose="020B0400000000000000" pitchFamily="34" charset="-122"/>
            </a:endParaRPr>
          </a:p>
        </p:txBody>
      </p:sp>
      <p:sp>
        <p:nvSpPr>
          <p:cNvPr id="69" name="矩形 68"/>
          <p:cNvSpPr/>
          <p:nvPr>
            <p:custDataLst>
              <p:tags r:id="rId23"/>
            </p:custDataLst>
          </p:nvPr>
        </p:nvSpPr>
        <p:spPr>
          <a:xfrm>
            <a:off x="8488675" y="3625803"/>
            <a:ext cx="2100044" cy="461403"/>
          </a:xfrm>
          <a:prstGeom prst="rect">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医疗健康数据安全分类分级管理技术规范</a:t>
            </a:r>
            <a:endParaRPr lang="zh-CN" altLang="en-US" sz="1400" b="1" dirty="0">
              <a:solidFill>
                <a:schemeClr val="bg1"/>
              </a:solidFill>
              <a:cs typeface="思源黑体 CN Normal" panose="020B0400000000000000" pitchFamily="34" charset="-122"/>
            </a:endParaRPr>
          </a:p>
        </p:txBody>
      </p:sp>
      <p:sp>
        <p:nvSpPr>
          <p:cNvPr id="70" name="文本框 69"/>
          <p:cNvSpPr txBox="1"/>
          <p:nvPr>
            <p:custDataLst>
              <p:tags r:id="rId24"/>
            </p:custDataLst>
          </p:nvPr>
        </p:nvSpPr>
        <p:spPr>
          <a:xfrm>
            <a:off x="10688955" y="3248660"/>
            <a:ext cx="740410" cy="369570"/>
          </a:xfrm>
          <a:prstGeom prst="rect">
            <a:avLst/>
          </a:prstGeom>
          <a:noFill/>
        </p:spPr>
        <p:txBody>
          <a:bodyPr wrap="square" rtlCol="0">
            <a:spAutoFit/>
          </a:bodyPr>
          <a:lstStyle/>
          <a:p>
            <a:r>
              <a:rPr lang="en-US" altLang="zh-CN">
                <a:solidFill>
                  <a:schemeClr val="bg1"/>
                </a:solidFill>
                <a:cs typeface="思源黑体 CN Normal" panose="020B0400000000000000" pitchFamily="34" charset="-122"/>
              </a:rPr>
              <a:t>…</a:t>
            </a:r>
            <a:endParaRPr lang="en-US" altLang="zh-CN">
              <a:solidFill>
                <a:schemeClr val="bg1"/>
              </a:solidFill>
              <a:cs typeface="思源黑体 CN Normal" panose="020B0400000000000000" pitchFamily="34" charset="-122"/>
            </a:endParaRPr>
          </a:p>
        </p:txBody>
      </p:sp>
      <p:sp>
        <p:nvSpPr>
          <p:cNvPr id="71" name="矩形 70"/>
          <p:cNvSpPr/>
          <p:nvPr>
            <p:custDataLst>
              <p:tags r:id="rId25"/>
            </p:custDataLst>
          </p:nvPr>
        </p:nvSpPr>
        <p:spPr>
          <a:xfrm>
            <a:off x="2087880" y="4758690"/>
            <a:ext cx="2070100" cy="461645"/>
          </a:xfrm>
          <a:prstGeom prst="rect">
            <a:avLst/>
          </a:prstGeom>
          <a:solidFill>
            <a:srgbClr val="FF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重庆市公共数据</a:t>
            </a:r>
            <a:endParaRPr lang="en-US" altLang="zh-CN" sz="1400" b="1" dirty="0">
              <a:solidFill>
                <a:schemeClr val="bg1"/>
              </a:solidFill>
              <a:cs typeface="思源黑体 CN Normal" panose="020B0400000000000000" pitchFamily="34" charset="-122"/>
            </a:endParaRPr>
          </a:p>
          <a:p>
            <a:pPr algn="ctr"/>
            <a:r>
              <a:rPr lang="zh-CN" altLang="en-US" sz="1400" b="1" dirty="0">
                <a:solidFill>
                  <a:schemeClr val="bg1"/>
                </a:solidFill>
                <a:cs typeface="思源黑体 CN Normal" panose="020B0400000000000000" pitchFamily="34" charset="-122"/>
              </a:rPr>
              <a:t>分类分级指南</a:t>
            </a:r>
            <a:endParaRPr lang="zh-CN" altLang="en-US" sz="1400" b="1" dirty="0">
              <a:solidFill>
                <a:schemeClr val="bg1"/>
              </a:solidFill>
              <a:cs typeface="思源黑体 CN Normal" panose="020B0400000000000000" pitchFamily="34" charset="-122"/>
            </a:endParaRPr>
          </a:p>
        </p:txBody>
      </p:sp>
      <p:sp>
        <p:nvSpPr>
          <p:cNvPr id="72" name="矩形 71"/>
          <p:cNvSpPr/>
          <p:nvPr>
            <p:custDataLst>
              <p:tags r:id="rId26"/>
            </p:custDataLst>
          </p:nvPr>
        </p:nvSpPr>
        <p:spPr>
          <a:xfrm>
            <a:off x="2087880" y="5339079"/>
            <a:ext cx="2070100" cy="461645"/>
          </a:xfrm>
          <a:prstGeom prst="rect">
            <a:avLst/>
          </a:prstGeom>
          <a:solidFill>
            <a:srgbClr val="FF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cs typeface="思源黑体 CN Normal" panose="020B0400000000000000" pitchFamily="34" charset="-122"/>
              </a:rPr>
              <a:t>上海市数据条例</a:t>
            </a:r>
            <a:endParaRPr lang="zh-CN" altLang="en-US" sz="1400" b="1">
              <a:solidFill>
                <a:schemeClr val="bg1"/>
              </a:solidFill>
              <a:cs typeface="思源黑体 CN Normal" panose="020B0400000000000000" pitchFamily="34" charset="-122"/>
            </a:endParaRPr>
          </a:p>
        </p:txBody>
      </p:sp>
      <p:sp>
        <p:nvSpPr>
          <p:cNvPr id="73" name="矩形 72"/>
          <p:cNvSpPr/>
          <p:nvPr>
            <p:custDataLst>
              <p:tags r:id="rId27"/>
            </p:custDataLst>
          </p:nvPr>
        </p:nvSpPr>
        <p:spPr>
          <a:xfrm>
            <a:off x="4957445" y="4765675"/>
            <a:ext cx="2250440" cy="461645"/>
          </a:xfrm>
          <a:prstGeom prst="rect">
            <a:avLst/>
          </a:prstGeom>
          <a:solidFill>
            <a:srgbClr val="FF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贵州省政务数据分类分级</a:t>
            </a:r>
            <a:endParaRPr lang="zh-CN" altLang="en-US" sz="1400" b="1" dirty="0">
              <a:solidFill>
                <a:schemeClr val="bg1"/>
              </a:solidFill>
              <a:cs typeface="思源黑体 CN Normal" panose="020B0400000000000000" pitchFamily="34" charset="-122"/>
            </a:endParaRPr>
          </a:p>
        </p:txBody>
      </p:sp>
      <p:sp>
        <p:nvSpPr>
          <p:cNvPr id="74" name="矩形 73"/>
          <p:cNvSpPr/>
          <p:nvPr>
            <p:custDataLst>
              <p:tags r:id="rId28"/>
            </p:custDataLst>
          </p:nvPr>
        </p:nvSpPr>
        <p:spPr>
          <a:xfrm>
            <a:off x="4957445" y="5346065"/>
            <a:ext cx="2250440" cy="461645"/>
          </a:xfrm>
          <a:prstGeom prst="rect">
            <a:avLst/>
          </a:prstGeom>
          <a:solidFill>
            <a:srgbClr val="FF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武汉市公共数据</a:t>
            </a:r>
            <a:endParaRPr lang="en-US" altLang="zh-CN" sz="1400" b="1" dirty="0">
              <a:solidFill>
                <a:schemeClr val="bg1"/>
              </a:solidFill>
              <a:cs typeface="思源黑体 CN Normal" panose="020B0400000000000000" pitchFamily="34" charset="-122"/>
            </a:endParaRPr>
          </a:p>
          <a:p>
            <a:pPr algn="ctr"/>
            <a:r>
              <a:rPr lang="zh-CN" altLang="en-US" sz="1400" b="1" dirty="0">
                <a:solidFill>
                  <a:schemeClr val="bg1"/>
                </a:solidFill>
                <a:cs typeface="思源黑体 CN Normal" panose="020B0400000000000000" pitchFamily="34" charset="-122"/>
              </a:rPr>
              <a:t>资源管理办法</a:t>
            </a:r>
            <a:endParaRPr lang="zh-CN" altLang="en-US" sz="1400" b="1" dirty="0">
              <a:solidFill>
                <a:schemeClr val="bg1"/>
              </a:solidFill>
              <a:cs typeface="思源黑体 CN Normal" panose="020B0400000000000000" pitchFamily="34" charset="-122"/>
            </a:endParaRPr>
          </a:p>
        </p:txBody>
      </p:sp>
      <p:sp>
        <p:nvSpPr>
          <p:cNvPr id="75" name="矩形 74"/>
          <p:cNvSpPr/>
          <p:nvPr>
            <p:custDataLst>
              <p:tags r:id="rId29"/>
            </p:custDataLst>
          </p:nvPr>
        </p:nvSpPr>
        <p:spPr>
          <a:xfrm>
            <a:off x="8014970" y="4758690"/>
            <a:ext cx="2597785" cy="461645"/>
          </a:xfrm>
          <a:prstGeom prst="rect">
            <a:avLst/>
          </a:prstGeom>
          <a:solidFill>
            <a:srgbClr val="FF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浙江省数据化改革公共数据分类分级指南</a:t>
            </a:r>
            <a:endParaRPr lang="zh-CN" altLang="en-US" sz="1400" b="1" dirty="0">
              <a:solidFill>
                <a:schemeClr val="bg1"/>
              </a:solidFill>
              <a:cs typeface="思源黑体 CN Normal" panose="020B0400000000000000" pitchFamily="34" charset="-122"/>
            </a:endParaRPr>
          </a:p>
        </p:txBody>
      </p:sp>
      <p:sp>
        <p:nvSpPr>
          <p:cNvPr id="76" name="矩形 75"/>
          <p:cNvSpPr/>
          <p:nvPr>
            <p:custDataLst>
              <p:tags r:id="rId30"/>
            </p:custDataLst>
          </p:nvPr>
        </p:nvSpPr>
        <p:spPr>
          <a:xfrm>
            <a:off x="8014970" y="5339080"/>
            <a:ext cx="2597785" cy="461645"/>
          </a:xfrm>
          <a:prstGeom prst="rect">
            <a:avLst/>
          </a:prstGeom>
          <a:solidFill>
            <a:srgbClr val="FF5E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cs typeface="思源黑体 CN Normal" panose="020B0400000000000000" pitchFamily="34" charset="-122"/>
              </a:rPr>
              <a:t>内蒙古政务数据资源分类分级指南</a:t>
            </a:r>
            <a:endParaRPr lang="zh-CN" altLang="en-US" sz="1400" b="1" dirty="0">
              <a:solidFill>
                <a:schemeClr val="bg1"/>
              </a:solidFill>
              <a:cs typeface="思源黑体 CN Normal" panose="020B0400000000000000" pitchFamily="34" charset="-122"/>
            </a:endParaRPr>
          </a:p>
        </p:txBody>
      </p:sp>
      <p:sp>
        <p:nvSpPr>
          <p:cNvPr id="77" name="文本框 76"/>
          <p:cNvSpPr txBox="1"/>
          <p:nvPr>
            <p:custDataLst>
              <p:tags r:id="rId31"/>
            </p:custDataLst>
          </p:nvPr>
        </p:nvSpPr>
        <p:spPr>
          <a:xfrm>
            <a:off x="10688955" y="4970145"/>
            <a:ext cx="740410" cy="369570"/>
          </a:xfrm>
          <a:prstGeom prst="rect">
            <a:avLst/>
          </a:prstGeom>
          <a:noFill/>
          <a:extLst>
            <a:ext uri="{909E8E84-426E-40DD-AFC4-6F175D3DCCD1}">
              <a14:hiddenFill xmlns:a14="http://schemas.microsoft.com/office/drawing/2010/main">
                <a:solidFill>
                  <a:srgbClr val="F1C150"/>
                </a:solidFill>
              </a14:hiddenFill>
            </a:ext>
          </a:extLst>
        </p:spPr>
        <p:txBody>
          <a:bodyPr wrap="square" rtlCol="0">
            <a:spAutoFit/>
          </a:bodyPr>
          <a:lstStyle/>
          <a:p>
            <a:r>
              <a:rPr lang="en-US" altLang="zh-CN">
                <a:solidFill>
                  <a:schemeClr val="bg1"/>
                </a:solidFill>
                <a:cs typeface="思源黑体 CN Normal" panose="020B0400000000000000" pitchFamily="34" charset="-122"/>
              </a:rPr>
              <a:t>…</a:t>
            </a:r>
            <a:endParaRPr lang="en-US" altLang="zh-CN">
              <a:solidFill>
                <a:schemeClr val="bg1"/>
              </a:solidFill>
              <a:cs typeface="思源黑体 CN Normal" panose="020B0400000000000000" pitchFamily="34" charset="-122"/>
            </a:endParaRPr>
          </a:p>
        </p:txBody>
      </p:sp>
      <p:pic>
        <p:nvPicPr>
          <p:cNvPr id="4" name="图片 3"/>
          <p:cNvPicPr>
            <a:picLocks noChangeAspect="1"/>
          </p:cNvPicPr>
          <p:nvPr>
            <p:custDataLst>
              <p:tags r:id="rId32"/>
            </p:custDataLst>
          </p:nvPr>
        </p:nvPicPr>
        <p:blipFill>
          <a:blip r:embed="rId33"/>
          <a:stretch>
            <a:fillRect/>
          </a:stretch>
        </p:blipFill>
        <p:spPr>
          <a:xfrm>
            <a:off x="8145145" y="1476375"/>
            <a:ext cx="3069590" cy="432434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第三步：数据分类分级</a:t>
            </a:r>
            <a:endParaRPr lang="zh-CN" altLang="en-US" dirty="0"/>
          </a:p>
        </p:txBody>
      </p:sp>
      <p:sp>
        <p:nvSpPr>
          <p:cNvPr id="4" name="圆角矩形 3"/>
          <p:cNvSpPr/>
          <p:nvPr>
            <p:custDataLst>
              <p:tags r:id="rId1"/>
            </p:custDataLst>
          </p:nvPr>
        </p:nvSpPr>
        <p:spPr>
          <a:xfrm>
            <a:off x="1023007" y="1916430"/>
            <a:ext cx="1366520" cy="3829050"/>
          </a:xfrm>
          <a:prstGeom prst="roundRect">
            <a:avLst>
              <a:gd name="adj" fmla="val 6002"/>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 name="矩形: 圆角 4"/>
          <p:cNvSpPr/>
          <p:nvPr>
            <p:custDataLst>
              <p:tags r:id="rId2"/>
            </p:custDataLst>
          </p:nvPr>
        </p:nvSpPr>
        <p:spPr>
          <a:xfrm>
            <a:off x="1143657" y="2449195"/>
            <a:ext cx="1133475"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明确组织单位数据现状</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矩形: 圆角 6"/>
          <p:cNvSpPr/>
          <p:nvPr>
            <p:custDataLst>
              <p:tags r:id="rId3"/>
            </p:custDataLst>
          </p:nvPr>
        </p:nvSpPr>
        <p:spPr>
          <a:xfrm>
            <a:off x="1143657" y="3542030"/>
            <a:ext cx="1133475"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梳理当前数据分类分级建设需求</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矩形: 圆角 7"/>
          <p:cNvSpPr/>
          <p:nvPr>
            <p:custDataLst>
              <p:tags r:id="rId4"/>
            </p:custDataLst>
          </p:nvPr>
        </p:nvSpPr>
        <p:spPr>
          <a:xfrm>
            <a:off x="1143657" y="4709160"/>
            <a:ext cx="1133475"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确定分类分级目标范围</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27" name="直接箭头连接符 26"/>
          <p:cNvCxnSpPr>
            <a:stCxn id="7" idx="2"/>
            <a:endCxn id="25" idx="0"/>
          </p:cNvCxnSpPr>
          <p:nvPr>
            <p:custDataLst>
              <p:tags r:id="rId5"/>
            </p:custDataLst>
          </p:nvPr>
        </p:nvCxnSpPr>
        <p:spPr>
          <a:xfrm>
            <a:off x="1710077" y="3033395"/>
            <a:ext cx="0" cy="508635"/>
          </a:xfrm>
          <a:prstGeom prst="straightConnector1">
            <a:avLst/>
          </a:prstGeom>
          <a:noFill/>
          <a:ln w="25400" cap="flat" cmpd="sng" algn="ctr">
            <a:solidFill>
              <a:srgbClr val="FFC000"/>
            </a:solidFill>
            <a:prstDash val="solid"/>
            <a:miter lim="800000"/>
            <a:tailEnd type="triangle"/>
          </a:ln>
          <a:effectLst/>
        </p:spPr>
      </p:cxnSp>
      <p:cxnSp>
        <p:nvCxnSpPr>
          <p:cNvPr id="28" name="直接箭头连接符 27"/>
          <p:cNvCxnSpPr>
            <a:stCxn id="25" idx="2"/>
            <a:endCxn id="26" idx="0"/>
          </p:cNvCxnSpPr>
          <p:nvPr>
            <p:custDataLst>
              <p:tags r:id="rId6"/>
            </p:custDataLst>
          </p:nvPr>
        </p:nvCxnSpPr>
        <p:spPr>
          <a:xfrm>
            <a:off x="1710077" y="4126230"/>
            <a:ext cx="0" cy="582930"/>
          </a:xfrm>
          <a:prstGeom prst="straightConnector1">
            <a:avLst/>
          </a:prstGeom>
          <a:noFill/>
          <a:ln w="25400" cap="flat" cmpd="sng" algn="ctr">
            <a:solidFill>
              <a:srgbClr val="FFC000"/>
            </a:solidFill>
            <a:prstDash val="solid"/>
            <a:miter lim="800000"/>
            <a:tailEnd type="triangle"/>
          </a:ln>
          <a:effectLst/>
        </p:spPr>
      </p:cxnSp>
      <p:sp>
        <p:nvSpPr>
          <p:cNvPr id="29" name="圆角矩形 28"/>
          <p:cNvSpPr/>
          <p:nvPr>
            <p:custDataLst>
              <p:tags r:id="rId7"/>
            </p:custDataLst>
          </p:nvPr>
        </p:nvSpPr>
        <p:spPr>
          <a:xfrm>
            <a:off x="2633367" y="1916430"/>
            <a:ext cx="1486535" cy="3829050"/>
          </a:xfrm>
          <a:prstGeom prst="roundRect">
            <a:avLst>
              <a:gd name="adj" fmla="val 9537"/>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 name="圆角矩形 29"/>
          <p:cNvSpPr/>
          <p:nvPr>
            <p:custDataLst>
              <p:tags r:id="rId8"/>
            </p:custDataLst>
          </p:nvPr>
        </p:nvSpPr>
        <p:spPr>
          <a:xfrm>
            <a:off x="4315482" y="1909445"/>
            <a:ext cx="1384935" cy="3829050"/>
          </a:xfrm>
          <a:prstGeom prst="roundRect">
            <a:avLst>
              <a:gd name="adj" fmla="val 8057"/>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 name="矩形: 圆角 20"/>
          <p:cNvSpPr/>
          <p:nvPr>
            <p:custDataLst>
              <p:tags r:id="rId9"/>
            </p:custDataLst>
          </p:nvPr>
        </p:nvSpPr>
        <p:spPr>
          <a:xfrm>
            <a:off x="4436132" y="2118995"/>
            <a:ext cx="114935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需求、现状梳理完成</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 name="矩形: 圆角 21"/>
          <p:cNvSpPr/>
          <p:nvPr>
            <p:custDataLst>
              <p:tags r:id="rId10"/>
            </p:custDataLst>
          </p:nvPr>
        </p:nvSpPr>
        <p:spPr>
          <a:xfrm>
            <a:off x="4514237" y="4243070"/>
            <a:ext cx="389255" cy="137033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数据分类框架</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 name="矩形: 圆角 22"/>
          <p:cNvSpPr/>
          <p:nvPr>
            <p:custDataLst>
              <p:tags r:id="rId11"/>
            </p:custDataLst>
          </p:nvPr>
        </p:nvSpPr>
        <p:spPr>
          <a:xfrm>
            <a:off x="4430417" y="3178175"/>
            <a:ext cx="114935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确定分类分级方法</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 name="圆角矩形 33"/>
          <p:cNvSpPr/>
          <p:nvPr>
            <p:custDataLst>
              <p:tags r:id="rId12"/>
            </p:custDataLst>
          </p:nvPr>
        </p:nvSpPr>
        <p:spPr>
          <a:xfrm>
            <a:off x="5957592" y="1909445"/>
            <a:ext cx="1486535" cy="3829050"/>
          </a:xfrm>
          <a:prstGeom prst="roundRect">
            <a:avLst>
              <a:gd name="adj" fmla="val 7754"/>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 name="矩形: 圆角 26"/>
          <p:cNvSpPr/>
          <p:nvPr>
            <p:custDataLst>
              <p:tags r:id="rId13"/>
            </p:custDataLst>
          </p:nvPr>
        </p:nvSpPr>
        <p:spPr>
          <a:xfrm>
            <a:off x="6078242" y="2128520"/>
            <a:ext cx="123317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使用分类分级方法，明确分类分级步骤</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 name="矩形: 圆角 27"/>
          <p:cNvSpPr/>
          <p:nvPr>
            <p:custDataLst>
              <p:tags r:id="rId14"/>
            </p:custDataLst>
          </p:nvPr>
        </p:nvSpPr>
        <p:spPr>
          <a:xfrm>
            <a:off x="6068717" y="3263900"/>
            <a:ext cx="1253490" cy="7334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结合数据资产情况，编制完善数据分类分级标准</a:t>
            </a:r>
            <a:r>
              <a:rPr kumimoji="0" lang="en-US" altLang="zh-CN"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指南</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 name="矩形: 圆角 28"/>
          <p:cNvSpPr/>
          <p:nvPr>
            <p:custDataLst>
              <p:tags r:id="rId15"/>
            </p:custDataLst>
          </p:nvPr>
        </p:nvSpPr>
        <p:spPr>
          <a:xfrm>
            <a:off x="6078242" y="4659630"/>
            <a:ext cx="123317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客户认同</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38" name="直接箭头连接符 37"/>
          <p:cNvCxnSpPr>
            <a:stCxn id="35" idx="2"/>
            <a:endCxn id="36" idx="0"/>
          </p:cNvCxnSpPr>
          <p:nvPr>
            <p:custDataLst>
              <p:tags r:id="rId16"/>
            </p:custDataLst>
          </p:nvPr>
        </p:nvCxnSpPr>
        <p:spPr>
          <a:xfrm>
            <a:off x="6695462" y="2712720"/>
            <a:ext cx="635" cy="550545"/>
          </a:xfrm>
          <a:prstGeom prst="straightConnector1">
            <a:avLst/>
          </a:prstGeom>
          <a:noFill/>
          <a:ln w="25400" cap="flat" cmpd="sng" algn="ctr">
            <a:solidFill>
              <a:srgbClr val="FFC000"/>
            </a:solidFill>
            <a:prstDash val="solid"/>
            <a:miter lim="800000"/>
            <a:tailEnd type="triangle"/>
          </a:ln>
          <a:effectLst/>
        </p:spPr>
      </p:cxnSp>
      <p:cxnSp>
        <p:nvCxnSpPr>
          <p:cNvPr id="39" name="直接箭头连接符 38"/>
          <p:cNvCxnSpPr>
            <a:stCxn id="36" idx="2"/>
            <a:endCxn id="37" idx="0"/>
          </p:cNvCxnSpPr>
          <p:nvPr>
            <p:custDataLst>
              <p:tags r:id="rId17"/>
            </p:custDataLst>
          </p:nvPr>
        </p:nvCxnSpPr>
        <p:spPr>
          <a:xfrm flipH="1">
            <a:off x="6695462" y="3997325"/>
            <a:ext cx="635" cy="662305"/>
          </a:xfrm>
          <a:prstGeom prst="straightConnector1">
            <a:avLst/>
          </a:prstGeom>
          <a:noFill/>
          <a:ln w="25400" cap="flat" cmpd="sng" algn="ctr">
            <a:solidFill>
              <a:srgbClr val="FFC000"/>
            </a:solidFill>
            <a:prstDash val="solid"/>
            <a:miter lim="800000"/>
            <a:tailEnd type="triangle"/>
          </a:ln>
          <a:effectLst/>
        </p:spPr>
      </p:cxnSp>
      <p:sp>
        <p:nvSpPr>
          <p:cNvPr id="40" name="圆角矩形 39"/>
          <p:cNvSpPr/>
          <p:nvPr>
            <p:custDataLst>
              <p:tags r:id="rId18"/>
            </p:custDataLst>
          </p:nvPr>
        </p:nvSpPr>
        <p:spPr>
          <a:xfrm>
            <a:off x="7600337" y="1909445"/>
            <a:ext cx="1486535" cy="3829050"/>
          </a:xfrm>
          <a:prstGeom prst="roundRect">
            <a:avLst>
              <a:gd name="adj" fmla="val 6863"/>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1" name="矩形: 圆角 32"/>
          <p:cNvSpPr/>
          <p:nvPr>
            <p:custDataLst>
              <p:tags r:id="rId19"/>
            </p:custDataLst>
          </p:nvPr>
        </p:nvSpPr>
        <p:spPr>
          <a:xfrm>
            <a:off x="7720987" y="2122805"/>
            <a:ext cx="123317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平台自动识别</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2" name="矩形: 圆角 33"/>
          <p:cNvSpPr/>
          <p:nvPr>
            <p:custDataLst>
              <p:tags r:id="rId20"/>
            </p:custDataLst>
          </p:nvPr>
        </p:nvSpPr>
        <p:spPr>
          <a:xfrm>
            <a:off x="7720987" y="3082925"/>
            <a:ext cx="123317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敏感数据核实</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 name="矩形: 圆角 34"/>
          <p:cNvSpPr/>
          <p:nvPr>
            <p:custDataLst>
              <p:tags r:id="rId21"/>
            </p:custDataLst>
          </p:nvPr>
        </p:nvSpPr>
        <p:spPr>
          <a:xfrm>
            <a:off x="7720987" y="4120515"/>
            <a:ext cx="123317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数据分类分级标签化处理</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44" name="直接箭头连接符 43"/>
          <p:cNvCxnSpPr>
            <a:stCxn id="41" idx="2"/>
            <a:endCxn id="42" idx="0"/>
          </p:cNvCxnSpPr>
          <p:nvPr>
            <p:custDataLst>
              <p:tags r:id="rId22"/>
            </p:custDataLst>
          </p:nvPr>
        </p:nvCxnSpPr>
        <p:spPr>
          <a:xfrm>
            <a:off x="8337572" y="2707005"/>
            <a:ext cx="0" cy="375920"/>
          </a:xfrm>
          <a:prstGeom prst="straightConnector1">
            <a:avLst/>
          </a:prstGeom>
          <a:noFill/>
          <a:ln w="25400" cap="flat" cmpd="sng" algn="ctr">
            <a:solidFill>
              <a:srgbClr val="FFC000"/>
            </a:solidFill>
            <a:prstDash val="solid"/>
            <a:miter lim="800000"/>
            <a:tailEnd type="triangle"/>
          </a:ln>
          <a:effectLst/>
        </p:spPr>
      </p:cxnSp>
      <p:cxnSp>
        <p:nvCxnSpPr>
          <p:cNvPr id="45" name="直接箭头连接符 44"/>
          <p:cNvCxnSpPr>
            <a:stCxn id="42" idx="2"/>
            <a:endCxn id="43" idx="0"/>
          </p:cNvCxnSpPr>
          <p:nvPr>
            <p:custDataLst>
              <p:tags r:id="rId23"/>
            </p:custDataLst>
          </p:nvPr>
        </p:nvCxnSpPr>
        <p:spPr>
          <a:xfrm>
            <a:off x="8337572" y="3666490"/>
            <a:ext cx="0" cy="453390"/>
          </a:xfrm>
          <a:prstGeom prst="straightConnector1">
            <a:avLst/>
          </a:prstGeom>
          <a:noFill/>
          <a:ln w="25400" cap="flat" cmpd="sng" algn="ctr">
            <a:solidFill>
              <a:srgbClr val="FFC000"/>
            </a:solidFill>
            <a:prstDash val="solid"/>
            <a:miter lim="800000"/>
            <a:tailEnd type="triangle"/>
          </a:ln>
          <a:effectLst/>
        </p:spPr>
      </p:cxnSp>
      <p:sp>
        <p:nvSpPr>
          <p:cNvPr id="46" name="圆角矩形 45"/>
          <p:cNvSpPr/>
          <p:nvPr>
            <p:custDataLst>
              <p:tags r:id="rId24"/>
            </p:custDataLst>
          </p:nvPr>
        </p:nvSpPr>
        <p:spPr>
          <a:xfrm>
            <a:off x="9288167" y="1907540"/>
            <a:ext cx="1819910" cy="3829050"/>
          </a:xfrm>
          <a:prstGeom prst="roundRect">
            <a:avLst>
              <a:gd name="adj" fmla="val 6471"/>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 name="矩形: 圆角 43"/>
          <p:cNvSpPr/>
          <p:nvPr>
            <p:custDataLst>
              <p:tags r:id="rId25"/>
            </p:custDataLst>
          </p:nvPr>
        </p:nvSpPr>
        <p:spPr>
          <a:xfrm>
            <a:off x="2707027" y="2012315"/>
            <a:ext cx="1221740" cy="54165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已有数据分类分级基础调研</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 name="矩形: 圆角 44"/>
          <p:cNvSpPr/>
          <p:nvPr>
            <p:custDataLst>
              <p:tags r:id="rId26"/>
            </p:custDataLst>
          </p:nvPr>
        </p:nvSpPr>
        <p:spPr>
          <a:xfrm>
            <a:off x="2707027" y="2792730"/>
            <a:ext cx="982980" cy="3270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合规要求</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 name="矩形: 圆角 45"/>
          <p:cNvSpPr/>
          <p:nvPr>
            <p:custDataLst>
              <p:tags r:id="rId27"/>
            </p:custDataLst>
          </p:nvPr>
        </p:nvSpPr>
        <p:spPr>
          <a:xfrm>
            <a:off x="2714012" y="3291205"/>
            <a:ext cx="982980" cy="3270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业务部门</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 name="矩形: 圆角 46"/>
          <p:cNvSpPr/>
          <p:nvPr>
            <p:custDataLst>
              <p:tags r:id="rId28"/>
            </p:custDataLst>
          </p:nvPr>
        </p:nvSpPr>
        <p:spPr>
          <a:xfrm>
            <a:off x="2707027" y="3782060"/>
            <a:ext cx="982980" cy="3270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1" name="矩形: 圆角 47"/>
          <p:cNvSpPr/>
          <p:nvPr>
            <p:custDataLst>
              <p:tags r:id="rId29"/>
            </p:custDataLst>
          </p:nvPr>
        </p:nvSpPr>
        <p:spPr>
          <a:xfrm>
            <a:off x="2714012" y="4246880"/>
            <a:ext cx="982980" cy="3270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业务流程</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2" name="矩形: 圆角 48"/>
          <p:cNvSpPr/>
          <p:nvPr>
            <p:custDataLst>
              <p:tags r:id="rId30"/>
            </p:custDataLst>
          </p:nvPr>
        </p:nvSpPr>
        <p:spPr>
          <a:xfrm>
            <a:off x="2707027" y="4762500"/>
            <a:ext cx="982980" cy="3270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技术工具</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3" name="矩形: 圆角 49"/>
          <p:cNvSpPr/>
          <p:nvPr>
            <p:custDataLst>
              <p:tags r:id="rId31"/>
            </p:custDataLst>
          </p:nvPr>
        </p:nvSpPr>
        <p:spPr>
          <a:xfrm>
            <a:off x="2707027" y="5278120"/>
            <a:ext cx="982980" cy="327025"/>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控制措施</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4" name="文本框 53"/>
          <p:cNvSpPr txBox="1"/>
          <p:nvPr>
            <p:custDataLst>
              <p:tags r:id="rId32"/>
            </p:custDataLst>
          </p:nvPr>
        </p:nvSpPr>
        <p:spPr>
          <a:xfrm>
            <a:off x="3690642" y="2961640"/>
            <a:ext cx="321310" cy="2123440"/>
          </a:xfrm>
          <a:prstGeom prst="rect">
            <a:avLst/>
          </a:prstGeom>
          <a:gradFill>
            <a:gsLst>
              <a:gs pos="0">
                <a:srgbClr val="02D8EB">
                  <a:alpha val="53894"/>
                </a:srgbClr>
              </a:gs>
              <a:gs pos="96000">
                <a:srgbClr val="02D8EB">
                  <a:alpha val="0"/>
                </a:srgbClr>
              </a:gs>
            </a:gsLst>
            <a:lin ang="1800000" scaled="0"/>
          </a:gradFill>
        </p:spPr>
        <p:txBody>
          <a:bodyPr wrap="square" rtlCol="0">
            <a:spAutoFit/>
          </a:bodyPr>
          <a:lstStyle/>
          <a:p>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访谈、审阅、查勘、盘点</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5" name="矩形: 圆角 50"/>
          <p:cNvSpPr/>
          <p:nvPr>
            <p:custDataLst>
              <p:tags r:id="rId33"/>
            </p:custDataLst>
          </p:nvPr>
        </p:nvSpPr>
        <p:spPr>
          <a:xfrm>
            <a:off x="5209562" y="4239895"/>
            <a:ext cx="389255" cy="137033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数据定级框架</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56" name="直接箭头连接符 55"/>
          <p:cNvCxnSpPr>
            <a:stCxn id="31" idx="2"/>
            <a:endCxn id="33" idx="0"/>
          </p:cNvCxnSpPr>
          <p:nvPr>
            <p:custDataLst>
              <p:tags r:id="rId34"/>
            </p:custDataLst>
          </p:nvPr>
        </p:nvCxnSpPr>
        <p:spPr>
          <a:xfrm flipH="1">
            <a:off x="5005092" y="2703195"/>
            <a:ext cx="5715" cy="474980"/>
          </a:xfrm>
          <a:prstGeom prst="straightConnector1">
            <a:avLst/>
          </a:prstGeom>
          <a:noFill/>
          <a:ln w="25400" cap="flat" cmpd="sng" algn="ctr">
            <a:solidFill>
              <a:srgbClr val="FFC000"/>
            </a:solidFill>
            <a:prstDash val="solid"/>
            <a:miter lim="800000"/>
            <a:tailEnd type="triangle"/>
          </a:ln>
          <a:effectLst/>
        </p:spPr>
      </p:cxnSp>
      <p:cxnSp>
        <p:nvCxnSpPr>
          <p:cNvPr id="57" name="直接箭头连接符 56"/>
          <p:cNvCxnSpPr>
            <a:stCxn id="33" idx="2"/>
            <a:endCxn id="32" idx="0"/>
          </p:cNvCxnSpPr>
          <p:nvPr>
            <p:custDataLst>
              <p:tags r:id="rId35"/>
            </p:custDataLst>
          </p:nvPr>
        </p:nvCxnSpPr>
        <p:spPr>
          <a:xfrm flipH="1">
            <a:off x="4708547" y="3762375"/>
            <a:ext cx="296545" cy="480695"/>
          </a:xfrm>
          <a:prstGeom prst="straightConnector1">
            <a:avLst/>
          </a:prstGeom>
          <a:noFill/>
          <a:ln w="25400" cap="flat" cmpd="sng" algn="ctr">
            <a:solidFill>
              <a:srgbClr val="FFC000"/>
            </a:solidFill>
            <a:prstDash val="solid"/>
            <a:miter lim="800000"/>
            <a:tailEnd type="triangle"/>
          </a:ln>
          <a:effectLst/>
        </p:spPr>
      </p:cxnSp>
      <p:cxnSp>
        <p:nvCxnSpPr>
          <p:cNvPr id="58" name="直接箭头连接符 57"/>
          <p:cNvCxnSpPr>
            <a:stCxn id="33" idx="2"/>
            <a:endCxn id="55" idx="0"/>
          </p:cNvCxnSpPr>
          <p:nvPr>
            <p:custDataLst>
              <p:tags r:id="rId36"/>
            </p:custDataLst>
          </p:nvPr>
        </p:nvCxnSpPr>
        <p:spPr>
          <a:xfrm>
            <a:off x="5005092" y="3762375"/>
            <a:ext cx="398780" cy="477520"/>
          </a:xfrm>
          <a:prstGeom prst="straightConnector1">
            <a:avLst/>
          </a:prstGeom>
          <a:noFill/>
          <a:ln w="25400" cap="flat" cmpd="sng" algn="ctr">
            <a:solidFill>
              <a:srgbClr val="FFC000"/>
            </a:solidFill>
            <a:prstDash val="solid"/>
            <a:miter lim="800000"/>
            <a:tailEnd type="triangle"/>
          </a:ln>
          <a:effectLst/>
        </p:spPr>
      </p:cxnSp>
      <p:sp>
        <p:nvSpPr>
          <p:cNvPr id="59" name="矩形: 圆角 73"/>
          <p:cNvSpPr/>
          <p:nvPr>
            <p:custDataLst>
              <p:tags r:id="rId37"/>
            </p:custDataLst>
          </p:nvPr>
        </p:nvSpPr>
        <p:spPr>
          <a:xfrm>
            <a:off x="7720987" y="5052695"/>
            <a:ext cx="1233170" cy="584200"/>
          </a:xfrm>
          <a:prstGeom prst="roundRect">
            <a:avLst/>
          </a:prstGeom>
          <a:gradFill>
            <a:gsLst>
              <a:gs pos="0">
                <a:srgbClr val="02D8EB">
                  <a:alpha val="53894"/>
                </a:srgbClr>
              </a:gs>
              <a:gs pos="96000">
                <a:srgbClr val="02D8EB">
                  <a:alpha val="0"/>
                </a:srgbClr>
              </a:gs>
            </a:gsLst>
            <a:lin ang="18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人工核实校验</a:t>
            </a:r>
            <a:endParaRPr kumimoji="0" lang="zh-CN" altLang="en-US" sz="1200" u="none" strike="noStrike" kern="0" cap="none" spc="0" normalizeH="0" baseline="0" noProof="0" dirty="0">
              <a:ln>
                <a:noFill/>
              </a:ln>
              <a:solidFill>
                <a:schemeClr val="bg1"/>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60" name="直接箭头连接符 59"/>
          <p:cNvCxnSpPr>
            <a:stCxn id="43" idx="2"/>
            <a:endCxn id="59" idx="0"/>
          </p:cNvCxnSpPr>
          <p:nvPr>
            <p:custDataLst>
              <p:tags r:id="rId38"/>
            </p:custDataLst>
          </p:nvPr>
        </p:nvCxnSpPr>
        <p:spPr>
          <a:xfrm>
            <a:off x="8337572" y="4704715"/>
            <a:ext cx="0" cy="348615"/>
          </a:xfrm>
          <a:prstGeom prst="straightConnector1">
            <a:avLst/>
          </a:prstGeom>
          <a:noFill/>
          <a:ln w="25400" cap="flat" cmpd="sng" algn="ctr">
            <a:solidFill>
              <a:srgbClr val="FFC000"/>
            </a:solidFill>
            <a:prstDash val="solid"/>
            <a:miter lim="800000"/>
            <a:tailEnd type="triangle"/>
          </a:ln>
          <a:effectLst/>
        </p:spPr>
      </p:cxnSp>
      <p:sp>
        <p:nvSpPr>
          <p:cNvPr id="61" name="文本框 60"/>
          <p:cNvSpPr txBox="1"/>
          <p:nvPr>
            <p:custDataLst>
              <p:tags r:id="rId39"/>
            </p:custDataLst>
          </p:nvPr>
        </p:nvSpPr>
        <p:spPr>
          <a:xfrm>
            <a:off x="1628162" y="5989320"/>
            <a:ext cx="1765300" cy="418465"/>
          </a:xfrm>
          <a:prstGeom prst="rect">
            <a:avLst/>
          </a:prstGeom>
          <a:noFill/>
          <a:ln>
            <a:noFill/>
          </a:ln>
        </p:spPr>
        <p:txBody>
          <a:bodyPr wrap="square" lIns="91440" tIns="0" rIns="91440" bIns="45720" anchor="t" anchorCtr="0">
            <a:normAutofit/>
          </a:bodyPr>
          <a:lstStyle/>
          <a:p>
            <a:pPr algn="ctr" defTabSz="913765">
              <a:lnSpc>
                <a:spcPct val="120000"/>
              </a:lnSpc>
              <a:buSzPct val="25000"/>
            </a:pPr>
            <a:r>
              <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圈范围</a:t>
            </a:r>
            <a:endPar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2" name="文本框 61"/>
          <p:cNvSpPr txBox="1"/>
          <p:nvPr>
            <p:custDataLst>
              <p:tags r:id="rId40"/>
            </p:custDataLst>
          </p:nvPr>
        </p:nvSpPr>
        <p:spPr>
          <a:xfrm>
            <a:off x="5075577" y="5965190"/>
            <a:ext cx="1765300" cy="418465"/>
          </a:xfrm>
          <a:prstGeom prst="rect">
            <a:avLst/>
          </a:prstGeom>
          <a:noFill/>
          <a:ln>
            <a:noFill/>
          </a:ln>
        </p:spPr>
        <p:txBody>
          <a:bodyPr wrap="square" lIns="91440" tIns="0" rIns="91440" bIns="45720" anchor="t" anchorCtr="0">
            <a:normAutofit/>
          </a:bodyPr>
          <a:lstStyle/>
          <a:p>
            <a:pPr algn="ctr" defTabSz="913765">
              <a:lnSpc>
                <a:spcPct val="120000"/>
              </a:lnSpc>
              <a:buSzPct val="25000"/>
            </a:pPr>
            <a:r>
              <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定标准</a:t>
            </a:r>
            <a:endPar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3" name="文本框 62"/>
          <p:cNvSpPr txBox="1"/>
          <p:nvPr>
            <p:custDataLst>
              <p:tags r:id="rId41"/>
            </p:custDataLst>
          </p:nvPr>
        </p:nvSpPr>
        <p:spPr>
          <a:xfrm>
            <a:off x="7454922" y="5927725"/>
            <a:ext cx="1765300" cy="418465"/>
          </a:xfrm>
          <a:prstGeom prst="rect">
            <a:avLst/>
          </a:prstGeom>
          <a:noFill/>
          <a:ln>
            <a:noFill/>
          </a:ln>
        </p:spPr>
        <p:txBody>
          <a:bodyPr wrap="square" lIns="91440" tIns="0" rIns="91440" bIns="45720" anchor="t" anchorCtr="0">
            <a:normAutofit/>
          </a:bodyPr>
          <a:lstStyle/>
          <a:p>
            <a:pPr algn="ctr" defTabSz="913765">
              <a:lnSpc>
                <a:spcPct val="120000"/>
              </a:lnSpc>
              <a:buSzPct val="25000"/>
            </a:pPr>
            <a:r>
              <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上工具</a:t>
            </a:r>
            <a:endPar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4" name="文本框 63"/>
          <p:cNvSpPr txBox="1"/>
          <p:nvPr>
            <p:custDataLst>
              <p:tags r:id="rId42"/>
            </p:custDataLst>
          </p:nvPr>
        </p:nvSpPr>
        <p:spPr>
          <a:xfrm>
            <a:off x="9295152" y="3159125"/>
            <a:ext cx="1819910" cy="101473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lang="zh-CN" altLang="en-US" sz="1200" kern="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ctr"/>
            <a:r>
              <a:rPr lang="zh-CN" altLang="en-US" sz="1200" kern="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《数据分类分级标准》《数据分类分级清单》</a:t>
            </a:r>
            <a:endParaRPr lang="zh-CN" altLang="en-US" sz="1200" kern="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algn="ctr"/>
            <a:r>
              <a:rPr lang="zh-CN" altLang="en-US" sz="1200" kern="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《数据分类分级报告》</a:t>
            </a:r>
            <a:endParaRPr lang="zh-CN" altLang="en-US" sz="1200" kern="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lang="zh-CN" altLang="en-US" sz="1200" kern="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5" name="文本框 64"/>
          <p:cNvSpPr txBox="1"/>
          <p:nvPr>
            <p:custDataLst>
              <p:tags r:id="rId43"/>
            </p:custDataLst>
          </p:nvPr>
        </p:nvSpPr>
        <p:spPr>
          <a:xfrm>
            <a:off x="9272292" y="5927725"/>
            <a:ext cx="1765300" cy="418465"/>
          </a:xfrm>
          <a:prstGeom prst="rect">
            <a:avLst/>
          </a:prstGeom>
          <a:noFill/>
          <a:ln>
            <a:noFill/>
          </a:ln>
        </p:spPr>
        <p:txBody>
          <a:bodyPr wrap="square" lIns="91440" tIns="0" rIns="91440" bIns="45720" anchor="t" anchorCtr="0">
            <a:normAutofit/>
          </a:bodyPr>
          <a:lstStyle/>
          <a:p>
            <a:pPr algn="ctr" defTabSz="913765">
              <a:lnSpc>
                <a:spcPct val="120000"/>
              </a:lnSpc>
              <a:buSzPct val="25000"/>
            </a:pPr>
            <a:r>
              <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输出物</a:t>
            </a:r>
            <a:endParaRPr lang="zh-CN" altLang="en-US" b="1" spc="300"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pic>
        <p:nvPicPr>
          <p:cNvPr id="9" name="图片 8"/>
          <p:cNvPicPr>
            <a:picLocks noChangeAspect="1"/>
          </p:cNvPicPr>
          <p:nvPr>
            <p:custDataLst>
              <p:tags r:id="rId44"/>
            </p:custDataLst>
          </p:nvPr>
        </p:nvPicPr>
        <p:blipFill>
          <a:blip r:embed="rId45" cstate="print">
            <a:extLst>
              <a:ext uri="{28A0092B-C50C-407E-A947-70E740481C1C}">
                <a14:useLocalDpi xmlns:a14="http://schemas.microsoft.com/office/drawing/2010/main" val="0"/>
              </a:ext>
            </a:extLst>
          </a:blip>
          <a:stretch>
            <a:fillRect/>
          </a:stretch>
        </p:blipFill>
        <p:spPr>
          <a:xfrm>
            <a:off x="5710030" y="1009205"/>
            <a:ext cx="744937" cy="711895"/>
          </a:xfrm>
          <a:prstGeom prst="rect">
            <a:avLst/>
          </a:prstGeom>
        </p:spPr>
      </p:pic>
      <p:pic>
        <p:nvPicPr>
          <p:cNvPr id="10" name="图片 9"/>
          <p:cNvPicPr>
            <a:picLocks noChangeAspect="1"/>
          </p:cNvPicPr>
          <p:nvPr>
            <p:custDataLst>
              <p:tags r:id="rId46"/>
            </p:custDataLst>
          </p:nvPr>
        </p:nvPicPr>
        <p:blipFill>
          <a:blip r:embed="rId45" cstate="print">
            <a:extLst>
              <a:ext uri="{28A0092B-C50C-407E-A947-70E740481C1C}">
                <a14:useLocalDpi xmlns:a14="http://schemas.microsoft.com/office/drawing/2010/main" val="0"/>
              </a:ext>
            </a:extLst>
          </a:blip>
          <a:stretch>
            <a:fillRect/>
          </a:stretch>
        </p:blipFill>
        <p:spPr>
          <a:xfrm>
            <a:off x="9159991" y="1009205"/>
            <a:ext cx="744937" cy="711895"/>
          </a:xfrm>
          <a:prstGeom prst="rect">
            <a:avLst/>
          </a:prstGeom>
        </p:spPr>
      </p:pic>
      <p:pic>
        <p:nvPicPr>
          <p:cNvPr id="11" name="图片 10"/>
          <p:cNvPicPr>
            <a:picLocks noChangeAspect="1"/>
          </p:cNvPicPr>
          <p:nvPr>
            <p:custDataLst>
              <p:tags r:id="rId47"/>
            </p:custDataLst>
          </p:nvPr>
        </p:nvPicPr>
        <p:blipFill>
          <a:blip r:embed="rId45" cstate="print">
            <a:extLst>
              <a:ext uri="{28A0092B-C50C-407E-A947-70E740481C1C}">
                <a14:useLocalDpi xmlns:a14="http://schemas.microsoft.com/office/drawing/2010/main" val="0"/>
              </a:ext>
            </a:extLst>
          </a:blip>
          <a:stretch>
            <a:fillRect/>
          </a:stretch>
        </p:blipFill>
        <p:spPr>
          <a:xfrm>
            <a:off x="7464008" y="1009205"/>
            <a:ext cx="744937" cy="711895"/>
          </a:xfrm>
          <a:prstGeom prst="rect">
            <a:avLst/>
          </a:prstGeom>
        </p:spPr>
      </p:pic>
      <p:pic>
        <p:nvPicPr>
          <p:cNvPr id="12" name="图片 11"/>
          <p:cNvPicPr>
            <a:picLocks noChangeAspect="1"/>
          </p:cNvPicPr>
          <p:nvPr>
            <p:custDataLst>
              <p:tags r:id="rId48"/>
            </p:custDataLst>
          </p:nvPr>
        </p:nvPicPr>
        <p:blipFill>
          <a:blip r:embed="rId45" cstate="print">
            <a:extLst>
              <a:ext uri="{28A0092B-C50C-407E-A947-70E740481C1C}">
                <a14:useLocalDpi xmlns:a14="http://schemas.microsoft.com/office/drawing/2010/main" val="0"/>
              </a:ext>
            </a:extLst>
          </a:blip>
          <a:stretch>
            <a:fillRect/>
          </a:stretch>
        </p:blipFill>
        <p:spPr>
          <a:xfrm>
            <a:off x="10818354" y="1009205"/>
            <a:ext cx="744937" cy="711895"/>
          </a:xfrm>
          <a:prstGeom prst="rect">
            <a:avLst/>
          </a:prstGeom>
        </p:spPr>
      </p:pic>
      <p:grpSp>
        <p:nvGrpSpPr>
          <p:cNvPr id="13" name="组合 12"/>
          <p:cNvGrpSpPr/>
          <p:nvPr/>
        </p:nvGrpSpPr>
        <p:grpSpPr>
          <a:xfrm>
            <a:off x="538095" y="1009029"/>
            <a:ext cx="1914841" cy="765936"/>
            <a:chOff x="5147" y="337280"/>
            <a:chExt cx="1914841" cy="765936"/>
          </a:xfrm>
        </p:grpSpPr>
        <p:sp>
          <p:nvSpPr>
            <p:cNvPr id="14" name="燕尾形 13"/>
            <p:cNvSpPr/>
            <p:nvPr>
              <p:custDataLst>
                <p:tags r:id="rId49"/>
              </p:custDataLst>
            </p:nvPr>
          </p:nvSpPr>
          <p:spPr bwMode="white">
            <a:xfrm>
              <a:off x="5147" y="337280"/>
              <a:ext cx="1914841" cy="765936"/>
            </a:xfrm>
            <a:prstGeom prst="chevron">
              <a:avLst/>
            </a:prstGeom>
            <a:noFill/>
            <a:ln w="12700">
              <a:gradFill>
                <a:gsLst>
                  <a:gs pos="0">
                    <a:schemeClr val="accent1"/>
                  </a:gs>
                  <a:gs pos="100000">
                    <a:schemeClr val="accent1">
                      <a:lumMod val="30000"/>
                      <a:lumOff val="70000"/>
                      <a:alpha val="0"/>
                    </a:schemeClr>
                  </a:gs>
                </a:gsLst>
                <a:lin ang="0" scaled="0"/>
              </a:gra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zh-CN" altLang="en-US"/>
            </a:p>
          </p:txBody>
        </p:sp>
        <p:sp>
          <p:nvSpPr>
            <p:cNvPr id="15" name="燕尾形 4"/>
            <p:cNvSpPr txBox="1"/>
            <p:nvPr>
              <p:custDataLst>
                <p:tags r:id="rId50"/>
              </p:custDataLst>
            </p:nvPr>
          </p:nvSpPr>
          <p:spPr>
            <a:xfrm>
              <a:off x="388052" y="337280"/>
              <a:ext cx="868045" cy="765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400" kern="1200" dirty="0">
                  <a:cs typeface="思源黑体 CN Normal" panose="020B0400000000000000" pitchFamily="34" charset="-122"/>
                </a:rPr>
                <a:t>目标框定</a:t>
              </a:r>
              <a:endParaRPr lang="zh-CN" altLang="en-US" sz="1400" kern="1200" dirty="0">
                <a:cs typeface="思源黑体 CN Normal" panose="020B0400000000000000" pitchFamily="34" charset="-122"/>
              </a:endParaRPr>
            </a:p>
          </p:txBody>
        </p:sp>
      </p:grpSp>
      <p:grpSp>
        <p:nvGrpSpPr>
          <p:cNvPr id="16" name="组合 15"/>
          <p:cNvGrpSpPr/>
          <p:nvPr/>
        </p:nvGrpSpPr>
        <p:grpSpPr>
          <a:xfrm>
            <a:off x="2473137" y="993154"/>
            <a:ext cx="1914841" cy="765936"/>
            <a:chOff x="1653169" y="336010"/>
            <a:chExt cx="1914841" cy="765936"/>
          </a:xfrm>
        </p:grpSpPr>
        <p:sp>
          <p:nvSpPr>
            <p:cNvPr id="17" name="燕尾形 16"/>
            <p:cNvSpPr/>
            <p:nvPr>
              <p:custDataLst>
                <p:tags r:id="rId51"/>
              </p:custDataLst>
            </p:nvPr>
          </p:nvSpPr>
          <p:spPr bwMode="white">
            <a:xfrm>
              <a:off x="1653169" y="336010"/>
              <a:ext cx="1914841" cy="765936"/>
            </a:xfrm>
            <a:prstGeom prst="chevron">
              <a:avLst/>
            </a:prstGeom>
            <a:noFill/>
            <a:ln w="12700" cap="flat" cmpd="sng" algn="ctr">
              <a:gradFill>
                <a:gsLst>
                  <a:gs pos="0">
                    <a:srgbClr val="FFC744"/>
                  </a:gs>
                  <a:gs pos="100000">
                    <a:srgbClr val="FFC744">
                      <a:lumMod val="30000"/>
                      <a:lumOff val="70000"/>
                      <a:alpha val="0"/>
                    </a:srgbClr>
                  </a:gs>
                </a:gsLst>
                <a:lin ang="0" scaled="0"/>
              </a:gra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p>
          </p:txBody>
        </p:sp>
        <p:sp>
          <p:nvSpPr>
            <p:cNvPr id="18" name="燕尾形 6"/>
            <p:cNvSpPr txBox="1"/>
            <p:nvPr>
              <p:custDataLst>
                <p:tags r:id="rId52"/>
              </p:custDataLst>
            </p:nvPr>
          </p:nvSpPr>
          <p:spPr>
            <a:xfrm>
              <a:off x="2057664" y="336010"/>
              <a:ext cx="840105" cy="765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7" tIns="20003" rIns="20003" bIns="20003" numCol="1" spcCol="1270" anchor="ctr" anchorCtr="0">
              <a:noAutofit/>
            </a:bodyPr>
            <a:lstStyle/>
            <a:p>
              <a:pPr marL="0" lvl="0" indent="0" algn="l" defTabSz="666750">
                <a:lnSpc>
                  <a:spcPts val="1480"/>
                </a:lnSpc>
                <a:spcBef>
                  <a:spcPct val="0"/>
                </a:spcBef>
                <a:spcAft>
                  <a:spcPts val="0"/>
                </a:spcAft>
                <a:buNone/>
              </a:pPr>
              <a:r>
                <a:rPr lang="zh-CN" altLang="en-US" sz="14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背景调研</a:t>
              </a:r>
              <a:endParaRPr lang="zh-CN" altLang="en-US" sz="14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9" name="组合 18"/>
          <p:cNvGrpSpPr/>
          <p:nvPr/>
        </p:nvGrpSpPr>
        <p:grpSpPr>
          <a:xfrm>
            <a:off x="4323664" y="1007759"/>
            <a:ext cx="1914841" cy="765936"/>
            <a:chOff x="3297956" y="337280"/>
            <a:chExt cx="1914841" cy="765936"/>
          </a:xfrm>
        </p:grpSpPr>
        <p:sp>
          <p:nvSpPr>
            <p:cNvPr id="20" name="燕尾形 19"/>
            <p:cNvSpPr/>
            <p:nvPr>
              <p:custDataLst>
                <p:tags r:id="rId53"/>
              </p:custDataLst>
            </p:nvPr>
          </p:nvSpPr>
          <p:spPr bwMode="white">
            <a:xfrm>
              <a:off x="3297956" y="337280"/>
              <a:ext cx="1914841" cy="765936"/>
            </a:xfrm>
            <a:prstGeom prst="chevron">
              <a:avLst/>
            </a:prstGeom>
            <a:noFill/>
            <a:ln w="12700" cap="flat" cmpd="sng" algn="ctr">
              <a:gradFill>
                <a:gsLst>
                  <a:gs pos="0">
                    <a:srgbClr val="FFC744"/>
                  </a:gs>
                  <a:gs pos="100000">
                    <a:srgbClr val="FFC744">
                      <a:lumMod val="30000"/>
                      <a:lumOff val="70000"/>
                      <a:alpha val="0"/>
                    </a:srgbClr>
                  </a:gs>
                </a:gsLst>
                <a:lin ang="0" scaled="0"/>
              </a:gra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p>
          </p:txBody>
        </p:sp>
        <p:sp>
          <p:nvSpPr>
            <p:cNvPr id="21" name="燕尾形 8"/>
            <p:cNvSpPr txBox="1"/>
            <p:nvPr>
              <p:custDataLst>
                <p:tags r:id="rId54"/>
              </p:custDataLst>
            </p:nvPr>
          </p:nvSpPr>
          <p:spPr>
            <a:xfrm>
              <a:off x="3680861" y="337280"/>
              <a:ext cx="920115" cy="765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方法确立</a:t>
              </a:r>
              <a:endParaRPr lang="zh-CN" altLang="en-US" sz="15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22" name="组合 21"/>
          <p:cNvGrpSpPr/>
          <p:nvPr/>
        </p:nvGrpSpPr>
        <p:grpSpPr>
          <a:xfrm>
            <a:off x="6280122" y="1007759"/>
            <a:ext cx="1914841" cy="765936"/>
            <a:chOff x="5254414" y="337280"/>
            <a:chExt cx="1914841" cy="765936"/>
          </a:xfrm>
        </p:grpSpPr>
        <p:sp>
          <p:nvSpPr>
            <p:cNvPr id="23" name="燕尾形 22"/>
            <p:cNvSpPr/>
            <p:nvPr>
              <p:custDataLst>
                <p:tags r:id="rId55"/>
              </p:custDataLst>
            </p:nvPr>
          </p:nvSpPr>
          <p:spPr bwMode="white">
            <a:xfrm>
              <a:off x="5254414" y="337280"/>
              <a:ext cx="1914841" cy="765936"/>
            </a:xfrm>
            <a:prstGeom prst="chevron">
              <a:avLst/>
            </a:prstGeom>
            <a:noFill/>
            <a:ln w="12700" cap="flat" cmpd="sng" algn="ctr">
              <a:gradFill>
                <a:gsLst>
                  <a:gs pos="0">
                    <a:srgbClr val="FFC744"/>
                  </a:gs>
                  <a:gs pos="100000">
                    <a:srgbClr val="FFC744">
                      <a:lumMod val="30000"/>
                      <a:lumOff val="70000"/>
                      <a:alpha val="0"/>
                    </a:srgbClr>
                  </a:gs>
                </a:gsLst>
                <a:lin ang="0" scaled="0"/>
              </a:gra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p>
          </p:txBody>
        </p:sp>
        <p:sp>
          <p:nvSpPr>
            <p:cNvPr id="24" name="燕尾形 10"/>
            <p:cNvSpPr txBox="1"/>
            <p:nvPr>
              <p:custDataLst>
                <p:tags r:id="rId56"/>
              </p:custDataLst>
            </p:nvPr>
          </p:nvSpPr>
          <p:spPr>
            <a:xfrm>
              <a:off x="5637319" y="337280"/>
              <a:ext cx="853440" cy="765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标准制定</a:t>
              </a:r>
              <a:endParaRPr lang="zh-CN" altLang="en-US" sz="15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73" name="组合 72"/>
          <p:cNvGrpSpPr/>
          <p:nvPr/>
        </p:nvGrpSpPr>
        <p:grpSpPr>
          <a:xfrm>
            <a:off x="8009204" y="1006189"/>
            <a:ext cx="1914841" cy="765936"/>
            <a:chOff x="6983496" y="335710"/>
            <a:chExt cx="1914841" cy="765936"/>
          </a:xfrm>
        </p:grpSpPr>
        <p:sp>
          <p:nvSpPr>
            <p:cNvPr id="74" name="燕尾形 73"/>
            <p:cNvSpPr/>
            <p:nvPr>
              <p:custDataLst>
                <p:tags r:id="rId57"/>
              </p:custDataLst>
            </p:nvPr>
          </p:nvSpPr>
          <p:spPr bwMode="white">
            <a:xfrm>
              <a:off x="6983496" y="335710"/>
              <a:ext cx="1914841" cy="765936"/>
            </a:xfrm>
            <a:prstGeom prst="chevron">
              <a:avLst/>
            </a:prstGeom>
            <a:noFill/>
            <a:ln w="12700" cap="flat" cmpd="sng" algn="ctr">
              <a:gradFill>
                <a:gsLst>
                  <a:gs pos="0">
                    <a:srgbClr val="FFC744"/>
                  </a:gs>
                  <a:gs pos="100000">
                    <a:srgbClr val="FFC744">
                      <a:lumMod val="30000"/>
                      <a:lumOff val="70000"/>
                      <a:alpha val="0"/>
                    </a:srgbClr>
                  </a:gs>
                </a:gsLst>
                <a:lin ang="0" scaled="0"/>
              </a:gra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p>
          </p:txBody>
        </p:sp>
        <p:sp>
          <p:nvSpPr>
            <p:cNvPr id="75" name="燕尾形 12"/>
            <p:cNvSpPr txBox="1"/>
            <p:nvPr>
              <p:custDataLst>
                <p:tags r:id="rId58"/>
              </p:custDataLst>
            </p:nvPr>
          </p:nvSpPr>
          <p:spPr>
            <a:xfrm>
              <a:off x="7366401" y="335710"/>
              <a:ext cx="940435" cy="765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4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分类定级</a:t>
              </a:r>
              <a:endParaRPr lang="zh-CN" altLang="en-US" sz="1400" kern="1200" dirty="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76" name="组合 75"/>
          <p:cNvGrpSpPr/>
          <p:nvPr/>
        </p:nvGrpSpPr>
        <p:grpSpPr>
          <a:xfrm>
            <a:off x="9652787" y="1006189"/>
            <a:ext cx="1914841" cy="765936"/>
            <a:chOff x="8627079" y="335710"/>
            <a:chExt cx="1914841" cy="765936"/>
          </a:xfrm>
        </p:grpSpPr>
        <p:sp>
          <p:nvSpPr>
            <p:cNvPr id="77" name="燕尾形 76"/>
            <p:cNvSpPr/>
            <p:nvPr>
              <p:custDataLst>
                <p:tags r:id="rId59"/>
              </p:custDataLst>
            </p:nvPr>
          </p:nvSpPr>
          <p:spPr bwMode="white">
            <a:xfrm>
              <a:off x="8627079" y="335710"/>
              <a:ext cx="1914841" cy="765936"/>
            </a:xfrm>
            <a:prstGeom prst="chevron">
              <a:avLst/>
            </a:prstGeom>
            <a:noFill/>
            <a:ln w="12700" cap="flat" cmpd="sng" algn="ctr">
              <a:gradFill>
                <a:gsLst>
                  <a:gs pos="0">
                    <a:srgbClr val="FFC744"/>
                  </a:gs>
                  <a:gs pos="100000">
                    <a:srgbClr val="FFC744">
                      <a:lumMod val="30000"/>
                      <a:lumOff val="70000"/>
                      <a:alpha val="0"/>
                    </a:srgbClr>
                  </a:gs>
                </a:gsLst>
                <a:lin ang="0" scaled="0"/>
              </a:gradFill>
              <a:prstDash val="solid"/>
              <a:miter lim="800000"/>
            </a:ln>
            <a:effectLst/>
          </p:spPr>
          <p:style>
            <a:lnRef idx="2">
              <a:scrgbClr r="0" g="0" b="0"/>
            </a:lnRef>
            <a:fillRef idx="1">
              <a:scrgbClr r="0" g="0" b="0"/>
            </a:fillRef>
            <a:effectRef idx="0">
              <a:scrgbClr r="0" g="0" b="0"/>
            </a:effectRef>
            <a:fontRef idx="minor">
              <a:schemeClr val="lt1"/>
            </a:fontRef>
          </p:style>
          <p:txBody>
            <a:bodyPr/>
            <a:lstStyle/>
            <a:p>
              <a:endParaRPr lang="zh-CN" altLang="en-US"/>
            </a:p>
          </p:txBody>
        </p:sp>
        <p:sp>
          <p:nvSpPr>
            <p:cNvPr id="78" name="燕尾形 14"/>
            <p:cNvSpPr txBox="1"/>
            <p:nvPr>
              <p:custDataLst>
                <p:tags r:id="rId60"/>
              </p:custDataLst>
            </p:nvPr>
          </p:nvSpPr>
          <p:spPr>
            <a:xfrm>
              <a:off x="9009984" y="335710"/>
              <a:ext cx="909955" cy="7658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7" tIns="20003" rIns="20003" bIns="20003" numCol="1" spcCol="1270" anchor="ctr" anchorCtr="0">
              <a:noAutofit/>
            </a:bodyPr>
            <a:lstStyle/>
            <a:p>
              <a:pPr marL="0" lvl="0" indent="0" algn="ctr" defTabSz="666750">
                <a:lnSpc>
                  <a:spcPct val="90000"/>
                </a:lnSpc>
                <a:spcBef>
                  <a:spcPct val="0"/>
                </a:spcBef>
                <a:spcAft>
                  <a:spcPct val="35000"/>
                </a:spcAft>
                <a:buNone/>
              </a:pPr>
              <a:r>
                <a:rPr lang="zh-CN" altLang="en-US" sz="1500" kern="120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成果输出</a:t>
              </a:r>
              <a:endParaRPr lang="zh-CN" altLang="en-US" sz="1500" kern="1200">
                <a:solidFill>
                  <a:srgbClr val="FFFFFF"/>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pic>
        <p:nvPicPr>
          <p:cNvPr id="79" name="图片 78"/>
          <p:cNvPicPr>
            <a:picLocks noChangeAspect="1"/>
          </p:cNvPicPr>
          <p:nvPr>
            <p:custDataLst>
              <p:tags r:id="rId61"/>
            </p:custDataLst>
          </p:nvPr>
        </p:nvPicPr>
        <p:blipFill>
          <a:blip r:embed="rId45" cstate="print">
            <a:extLst>
              <a:ext uri="{28A0092B-C50C-407E-A947-70E740481C1C}">
                <a14:useLocalDpi xmlns:a14="http://schemas.microsoft.com/office/drawing/2010/main" val="0"/>
              </a:ext>
            </a:extLst>
          </a:blip>
          <a:stretch>
            <a:fillRect/>
          </a:stretch>
        </p:blipFill>
        <p:spPr>
          <a:xfrm>
            <a:off x="1887965" y="1009205"/>
            <a:ext cx="744937" cy="711895"/>
          </a:xfrm>
          <a:prstGeom prst="rect">
            <a:avLst/>
          </a:prstGeom>
        </p:spPr>
      </p:pic>
      <p:pic>
        <p:nvPicPr>
          <p:cNvPr id="80" name="图片 79"/>
          <p:cNvPicPr>
            <a:picLocks noChangeAspect="1"/>
          </p:cNvPicPr>
          <p:nvPr>
            <p:custDataLst>
              <p:tags r:id="rId62"/>
            </p:custDataLst>
          </p:nvPr>
        </p:nvPicPr>
        <p:blipFill>
          <a:blip r:embed="rId45" cstate="print">
            <a:extLst>
              <a:ext uri="{28A0092B-C50C-407E-A947-70E740481C1C}">
                <a14:useLocalDpi xmlns:a14="http://schemas.microsoft.com/office/drawing/2010/main" val="0"/>
              </a:ext>
            </a:extLst>
          </a:blip>
          <a:stretch>
            <a:fillRect/>
          </a:stretch>
        </p:blipFill>
        <p:spPr>
          <a:xfrm>
            <a:off x="3733275" y="1006665"/>
            <a:ext cx="744937" cy="71189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第四步：风险评估</a:t>
            </a:r>
            <a:endParaRPr lang="zh-CN" altLang="en-US" dirty="0"/>
          </a:p>
        </p:txBody>
      </p:sp>
      <p:cxnSp>
        <p:nvCxnSpPr>
          <p:cNvPr id="29" name="直接箭头连接符 28"/>
          <p:cNvCxnSpPr/>
          <p:nvPr/>
        </p:nvCxnSpPr>
        <p:spPr>
          <a:xfrm>
            <a:off x="6182388" y="1228847"/>
            <a:ext cx="4470" cy="4642874"/>
          </a:xfrm>
          <a:prstGeom prst="straightConnector1">
            <a:avLst/>
          </a:prstGeom>
          <a:ln w="76200">
            <a:solidFill>
              <a:srgbClr val="EF672B"/>
            </a:solidFill>
            <a:tailEnd type="triangle"/>
          </a:ln>
        </p:spPr>
        <p:style>
          <a:lnRef idx="1">
            <a:schemeClr val="accent1"/>
          </a:lnRef>
          <a:fillRef idx="0">
            <a:schemeClr val="accent1"/>
          </a:fillRef>
          <a:effectRef idx="0">
            <a:schemeClr val="accent1"/>
          </a:effectRef>
          <a:fontRef idx="minor">
            <a:schemeClr val="tx1"/>
          </a:fontRef>
        </p:style>
      </p:cxnSp>
      <p:sp>
        <p:nvSpPr>
          <p:cNvPr id="41" name="椭圆 40"/>
          <p:cNvSpPr/>
          <p:nvPr>
            <p:custDataLst>
              <p:tags r:id="rId1"/>
            </p:custDataLst>
          </p:nvPr>
        </p:nvSpPr>
        <p:spPr>
          <a:xfrm>
            <a:off x="5918224" y="1633137"/>
            <a:ext cx="532798" cy="532798"/>
          </a:xfrm>
          <a:prstGeom prst="ellipse">
            <a:avLst/>
          </a:prstGeom>
          <a:solidFill>
            <a:srgbClr val="02A8DC"/>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b="1">
              <a:solidFill>
                <a:schemeClr val="bg1"/>
              </a:solidFill>
              <a:cs typeface="思源黑体 CN Medium" panose="020B0600000000000000" pitchFamily="34" charset="-122"/>
            </a:endParaRPr>
          </a:p>
        </p:txBody>
      </p:sp>
      <p:sp>
        <p:nvSpPr>
          <p:cNvPr id="42" name="文本框 41"/>
          <p:cNvSpPr txBox="1"/>
          <p:nvPr>
            <p:custDataLst>
              <p:tags r:id="rId2"/>
            </p:custDataLst>
          </p:nvPr>
        </p:nvSpPr>
        <p:spPr>
          <a:xfrm>
            <a:off x="8451688" y="1200049"/>
            <a:ext cx="3356609" cy="1398974"/>
          </a:xfrm>
          <a:prstGeom prst="rect">
            <a:avLst/>
          </a:prstGeom>
          <a:noFill/>
        </p:spPr>
        <p:txBody>
          <a:bodyPr wrap="square" lIns="0" tIns="0" rIns="0" bIns="0" rtlCol="0" anchor="ctr" anchorCtr="0"/>
          <a:lstStyle/>
          <a:p>
            <a:pPr marL="285750" indent="-285750">
              <a:buFont typeface="思源黑体 CN Medium" panose="020B0600000000000000" pitchFamily="34" charset="-122"/>
              <a:buChar char="•"/>
            </a:pPr>
            <a:r>
              <a:rPr lang="zh-CN" altLang="en-US" sz="1400">
                <a:solidFill>
                  <a:schemeClr val="bg1"/>
                </a:solidFill>
                <a:cs typeface="思源黑体 CN Medium" panose="020B0600000000000000" pitchFamily="34" charset="-122"/>
                <a:sym typeface="+mn-ea"/>
              </a:rPr>
              <a:t>识别数据资产并分析其重要程度；</a:t>
            </a:r>
            <a:endParaRPr lang="zh-CN" altLang="en-US" sz="1400">
              <a:solidFill>
                <a:schemeClr val="bg1"/>
              </a:solidFill>
              <a:cs typeface="思源黑体 CN Medium" panose="020B0600000000000000" pitchFamily="34" charset="-122"/>
            </a:endParaRPr>
          </a:p>
          <a:p>
            <a:pPr marL="285750" indent="-285750">
              <a:buFont typeface="思源黑体 CN Medium" panose="020B0600000000000000" pitchFamily="34" charset="-122"/>
              <a:buChar char="•"/>
            </a:pPr>
            <a:r>
              <a:rPr lang="zh-CN" altLang="en-US" sz="1400">
                <a:solidFill>
                  <a:schemeClr val="bg1"/>
                </a:solidFill>
                <a:cs typeface="思源黑体 CN Medium" panose="020B0600000000000000" pitchFamily="34" charset="-122"/>
                <a:sym typeface="+mn-ea"/>
              </a:rPr>
              <a:t>数据应用场景识别；</a:t>
            </a:r>
            <a:endParaRPr lang="zh-CN" altLang="en-US" sz="1400">
              <a:solidFill>
                <a:schemeClr val="bg1"/>
              </a:solidFill>
              <a:cs typeface="思源黑体 CN Medium" panose="020B0600000000000000" pitchFamily="34" charset="-122"/>
            </a:endParaRPr>
          </a:p>
          <a:p>
            <a:pPr marL="285750" indent="-285750">
              <a:buFont typeface="思源黑体 CN Medium" panose="020B0600000000000000" pitchFamily="34" charset="-122"/>
              <a:buChar char="•"/>
            </a:pPr>
            <a:r>
              <a:rPr lang="zh-CN" altLang="en-US" sz="1400">
                <a:solidFill>
                  <a:schemeClr val="bg1"/>
                </a:solidFill>
                <a:cs typeface="思源黑体 CN Medium" panose="020B0600000000000000" pitchFamily="34" charset="-122"/>
                <a:sym typeface="+mn-ea"/>
              </a:rPr>
              <a:t>数据威胁识别，并判断其发生可能性；</a:t>
            </a:r>
            <a:endParaRPr lang="zh-CN" altLang="en-US" sz="1400">
              <a:solidFill>
                <a:schemeClr val="bg1"/>
              </a:solidFill>
              <a:cs typeface="思源黑体 CN Medium" panose="020B0600000000000000" pitchFamily="34" charset="-122"/>
            </a:endParaRPr>
          </a:p>
          <a:p>
            <a:pPr marL="285750" indent="-285750">
              <a:buFont typeface="思源黑体 CN Medium" panose="020B0600000000000000" pitchFamily="34" charset="-122"/>
              <a:buChar char="•"/>
            </a:pPr>
            <a:r>
              <a:rPr lang="zh-CN" altLang="en-US" sz="1400">
                <a:solidFill>
                  <a:schemeClr val="bg1"/>
                </a:solidFill>
                <a:cs typeface="思源黑体 CN Medium" panose="020B0600000000000000" pitchFamily="34" charset="-122"/>
                <a:sym typeface="+mn-ea"/>
              </a:rPr>
              <a:t>脆弱性识别，与具体安全措施关联分析后，判断脆弱性可利用程度及其对数据资产影响程度。</a:t>
            </a:r>
            <a:endParaRPr lang="zh-CN" altLang="en-US" sz="1400">
              <a:solidFill>
                <a:schemeClr val="bg1"/>
              </a:solidFill>
              <a:cs typeface="思源黑体 CN Medium" panose="020B0600000000000000" pitchFamily="34" charset="-122"/>
            </a:endParaRPr>
          </a:p>
        </p:txBody>
      </p:sp>
      <p:sp>
        <p:nvSpPr>
          <p:cNvPr id="45" name="椭圆 44"/>
          <p:cNvSpPr/>
          <p:nvPr>
            <p:custDataLst>
              <p:tags r:id="rId3"/>
            </p:custDataLst>
          </p:nvPr>
        </p:nvSpPr>
        <p:spPr>
          <a:xfrm>
            <a:off x="5982195" y="1697108"/>
            <a:ext cx="404856" cy="404856"/>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b="1">
                <a:solidFill>
                  <a:schemeClr val="tx1"/>
                </a:solidFill>
                <a:cs typeface="思源黑体 CN Medium" panose="020B0600000000000000" pitchFamily="34" charset="-122"/>
              </a:rPr>
              <a:t>1</a:t>
            </a:r>
            <a:endParaRPr lang="en-US" altLang="zh-CN" b="1">
              <a:solidFill>
                <a:schemeClr val="tx1"/>
              </a:solidFill>
              <a:cs typeface="思源黑体 CN Medium" panose="020B0600000000000000" pitchFamily="34" charset="-122"/>
            </a:endParaRPr>
          </a:p>
        </p:txBody>
      </p:sp>
      <p:grpSp>
        <p:nvGrpSpPr>
          <p:cNvPr id="46" name="组合 45" descr="7b0a202020202262756c6c6574223a20227b5c2263617465676f727949645c223a31303032352c5c2274656d706c61746549645c223a32303233313436367d220a7d0a"/>
          <p:cNvGrpSpPr/>
          <p:nvPr>
            <p:custDataLst>
              <p:tags r:id="rId4"/>
            </p:custDataLst>
          </p:nvPr>
        </p:nvGrpSpPr>
        <p:grpSpPr>
          <a:xfrm>
            <a:off x="5900444" y="4769344"/>
            <a:ext cx="5907853" cy="772795"/>
            <a:chOff x="4337050" y="5028182"/>
            <a:chExt cx="5351238" cy="699985"/>
          </a:xfrm>
        </p:grpSpPr>
        <p:sp>
          <p:nvSpPr>
            <p:cNvPr id="47" name="椭圆 46"/>
            <p:cNvSpPr/>
            <p:nvPr>
              <p:custDataLst>
                <p:tags r:id="rId5"/>
              </p:custDataLst>
            </p:nvPr>
          </p:nvSpPr>
          <p:spPr>
            <a:xfrm>
              <a:off x="4337050" y="5136875"/>
              <a:ext cx="482600" cy="482600"/>
            </a:xfrm>
            <a:prstGeom prst="ellipse">
              <a:avLst/>
            </a:prstGeom>
            <a:solidFill>
              <a:srgbClr val="02C6C4"/>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b="1">
                <a:solidFill>
                  <a:schemeClr val="bg1"/>
                </a:solidFill>
                <a:cs typeface="思源黑体 CN Medium" panose="020B0600000000000000" pitchFamily="34" charset="-122"/>
              </a:endParaRPr>
            </a:p>
          </p:txBody>
        </p:sp>
        <p:sp>
          <p:nvSpPr>
            <p:cNvPr id="48" name="文本框 47"/>
            <p:cNvSpPr txBox="1"/>
            <p:nvPr>
              <p:custDataLst>
                <p:tags r:id="rId6"/>
              </p:custDataLst>
            </p:nvPr>
          </p:nvSpPr>
          <p:spPr>
            <a:xfrm>
              <a:off x="6665182" y="5028182"/>
              <a:ext cx="3023106" cy="699985"/>
            </a:xfrm>
            <a:prstGeom prst="rect">
              <a:avLst/>
            </a:prstGeom>
            <a:noFill/>
          </p:spPr>
          <p:txBody>
            <a:bodyPr wrap="square" lIns="0" tIns="0" rIns="0" bIns="0" rtlCol="0" anchor="ctr" anchorCtr="0">
              <a:normAutofit/>
            </a:bodyPr>
            <a:lstStyle/>
            <a:p>
              <a:pPr marL="285750" indent="-285750">
                <a:buFont typeface="思源黑体 CN Medium" panose="020B0600000000000000" pitchFamily="34" charset="-122"/>
                <a:buChar char="•"/>
              </a:pPr>
              <a:r>
                <a:rPr lang="zh-CN" altLang="en-US" sz="1400">
                  <a:solidFill>
                    <a:schemeClr val="bg1"/>
                  </a:solidFill>
                  <a:cs typeface="思源黑体 CN Medium" panose="020B0600000000000000" pitchFamily="34" charset="-122"/>
                  <a:sym typeface="+mn-ea"/>
                </a:rPr>
                <a:t>根据数据安全治理目标及方针判定风险是否可以接受。</a:t>
              </a:r>
              <a:endParaRPr lang="zh-CN" altLang="en-US" sz="1400">
                <a:solidFill>
                  <a:schemeClr val="bg1"/>
                </a:solidFill>
                <a:cs typeface="思源黑体 CN Medium" panose="020B0600000000000000" pitchFamily="34" charset="-122"/>
                <a:sym typeface="+mn-ea"/>
              </a:endParaRPr>
            </a:p>
          </p:txBody>
        </p:sp>
        <p:sp>
          <p:nvSpPr>
            <p:cNvPr id="49" name="椭圆 48"/>
            <p:cNvSpPr/>
            <p:nvPr>
              <p:custDataLst>
                <p:tags r:id="rId7"/>
              </p:custDataLst>
            </p:nvPr>
          </p:nvSpPr>
          <p:spPr>
            <a:xfrm>
              <a:off x="4394994" y="5194819"/>
              <a:ext cx="366712" cy="366712"/>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b="1">
                  <a:solidFill>
                    <a:schemeClr val="tx1"/>
                  </a:solidFill>
                  <a:cs typeface="思源黑体 CN Medium" panose="020B0600000000000000" pitchFamily="34" charset="-122"/>
                </a:rPr>
                <a:t>3</a:t>
              </a:r>
              <a:endParaRPr lang="en-US" altLang="zh-CN" b="1">
                <a:solidFill>
                  <a:schemeClr val="tx1"/>
                </a:solidFill>
                <a:cs typeface="思源黑体 CN Medium" panose="020B0600000000000000" pitchFamily="34" charset="-122"/>
              </a:endParaRPr>
            </a:p>
          </p:txBody>
        </p:sp>
      </p:grpSp>
      <p:grpSp>
        <p:nvGrpSpPr>
          <p:cNvPr id="50" name="组合 49"/>
          <p:cNvGrpSpPr/>
          <p:nvPr>
            <p:custDataLst>
              <p:tags r:id="rId8"/>
            </p:custDataLst>
          </p:nvPr>
        </p:nvGrpSpPr>
        <p:grpSpPr>
          <a:xfrm>
            <a:off x="5927829" y="2867306"/>
            <a:ext cx="5880469" cy="1504950"/>
            <a:chOff x="4344024" y="3305350"/>
            <a:chExt cx="5326434" cy="1363159"/>
          </a:xfrm>
        </p:grpSpPr>
        <p:sp>
          <p:nvSpPr>
            <p:cNvPr id="51" name="椭圆 50"/>
            <p:cNvSpPr/>
            <p:nvPr>
              <p:custDataLst>
                <p:tags r:id="rId9"/>
              </p:custDataLst>
            </p:nvPr>
          </p:nvSpPr>
          <p:spPr>
            <a:xfrm flipH="1">
              <a:off x="4344024" y="3686038"/>
              <a:ext cx="482600" cy="482600"/>
            </a:xfrm>
            <a:prstGeom prst="ellipse">
              <a:avLst/>
            </a:prstGeom>
            <a:solidFill>
              <a:srgbClr val="F39C12"/>
            </a:solidFill>
            <a:ln w="38100">
              <a:noFill/>
            </a:ln>
            <a:effectLst>
              <a:outerShdw blurRad="12700" dist="12700" dir="2700000" algn="tl"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b="1">
                <a:solidFill>
                  <a:schemeClr val="bg1"/>
                </a:solidFill>
                <a:cs typeface="思源黑体 CN Medium" panose="020B0600000000000000" pitchFamily="34" charset="-122"/>
              </a:endParaRPr>
            </a:p>
          </p:txBody>
        </p:sp>
        <p:sp>
          <p:nvSpPr>
            <p:cNvPr id="52" name="任意多边形 51"/>
            <p:cNvSpPr/>
            <p:nvPr>
              <p:custDataLst>
                <p:tags r:id="rId10"/>
              </p:custDataLst>
            </p:nvPr>
          </p:nvSpPr>
          <p:spPr>
            <a:xfrm flipH="1">
              <a:off x="4843504" y="3553894"/>
              <a:ext cx="1651000" cy="722694"/>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solidFill>
              <a:srgbClr val="EF672B"/>
            </a:soli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buClrTx/>
                <a:buSzTx/>
                <a:buFontTx/>
              </a:pPr>
              <a:r>
                <a:rPr lang="zh-CN" altLang="en-US" b="1">
                  <a:solidFill>
                    <a:schemeClr val="bg1"/>
                  </a:solidFill>
                  <a:latin typeface="思源黑体 CN Medium" panose="020B0600000000000000" pitchFamily="34" charset="-122"/>
                  <a:ea typeface="思源黑体 CN Medium" panose="020B0600000000000000" pitchFamily="34" charset="-122"/>
                  <a:cs typeface="+mn-ea"/>
                </a:rPr>
                <a:t>风险分析</a:t>
              </a:r>
              <a:endParaRPr lang="zh-CN" altLang="en-US" b="1">
                <a:solidFill>
                  <a:schemeClr val="bg1"/>
                </a:solidFill>
                <a:latin typeface="思源黑体 CN Medium" panose="020B0600000000000000" pitchFamily="34" charset="-122"/>
                <a:ea typeface="思源黑体 CN Medium" panose="020B0600000000000000" pitchFamily="34" charset="-122"/>
                <a:cs typeface="+mn-ea"/>
              </a:endParaRPr>
            </a:p>
          </p:txBody>
        </p:sp>
        <p:sp>
          <p:nvSpPr>
            <p:cNvPr id="53" name="任意多边形 52"/>
            <p:cNvSpPr/>
            <p:nvPr>
              <p:custDataLst>
                <p:tags r:id="rId11"/>
              </p:custDataLst>
            </p:nvPr>
          </p:nvSpPr>
          <p:spPr>
            <a:xfrm flipH="1">
              <a:off x="6208754" y="3553894"/>
              <a:ext cx="285750" cy="722694"/>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F39C12"/>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54" name="文本框 53"/>
            <p:cNvSpPr txBox="1"/>
            <p:nvPr>
              <p:custDataLst>
                <p:tags r:id="rId12"/>
              </p:custDataLst>
            </p:nvPr>
          </p:nvSpPr>
          <p:spPr>
            <a:xfrm flipH="1">
              <a:off x="6649651" y="3305350"/>
              <a:ext cx="3020807" cy="1363159"/>
            </a:xfrm>
            <a:prstGeom prst="rect">
              <a:avLst/>
            </a:prstGeom>
            <a:noFill/>
          </p:spPr>
          <p:txBody>
            <a:bodyPr wrap="square" lIns="0" tIns="0" rIns="0" bIns="0" rtlCol="0" anchor="ctr" anchorCtr="0"/>
            <a:lstStyle/>
            <a:p>
              <a:pPr marL="285750" indent="-285750" algn="l">
                <a:buFont typeface="思源黑体 CN Medium" panose="020B0600000000000000" pitchFamily="34" charset="-122"/>
                <a:buChar char="•"/>
              </a:pPr>
              <a:r>
                <a:rPr lang="zh-CN" altLang="en-US" sz="1400" dirty="0">
                  <a:solidFill>
                    <a:schemeClr val="bg1"/>
                  </a:solidFill>
                  <a:cs typeface="思源黑体 CN Medium" panose="020B0600000000000000" pitchFamily="34" charset="-122"/>
                  <a:sym typeface="+mn-ea"/>
                </a:rPr>
                <a:t>结合数据威胁发生可能性与脆弱性可利用程度判断安全事件发生的可能性；</a:t>
              </a:r>
              <a:endParaRPr lang="zh-CN" altLang="en-US" sz="1400" dirty="0">
                <a:solidFill>
                  <a:schemeClr val="bg1"/>
                </a:solidFill>
                <a:cs typeface="思源黑体 CN Medium" panose="020B0600000000000000" pitchFamily="34" charset="-122"/>
              </a:endParaRPr>
            </a:p>
            <a:p>
              <a:pPr marL="285750" indent="-285750" algn="l">
                <a:buFont typeface="思源黑体 CN Medium" panose="020B0600000000000000" pitchFamily="34" charset="-122"/>
                <a:buChar char="•"/>
              </a:pPr>
              <a:r>
                <a:rPr lang="zh-CN" altLang="en-US" sz="1400" dirty="0">
                  <a:solidFill>
                    <a:schemeClr val="bg1"/>
                  </a:solidFill>
                  <a:cs typeface="思源黑体 CN Medium" panose="020B0600000000000000" pitchFamily="34" charset="-122"/>
                  <a:sym typeface="+mn-ea"/>
                </a:rPr>
                <a:t>根据脆弱性影响程度及数据重要程度计算安全事件影响严重程度；</a:t>
              </a:r>
              <a:endParaRPr lang="zh-CN" altLang="en-US" sz="1400" dirty="0">
                <a:solidFill>
                  <a:schemeClr val="bg1"/>
                </a:solidFill>
                <a:cs typeface="思源黑体 CN Medium" panose="020B0600000000000000" pitchFamily="34" charset="-122"/>
              </a:endParaRPr>
            </a:p>
            <a:p>
              <a:pPr marL="285750" indent="-285750" algn="l">
                <a:buFont typeface="思源黑体 CN Medium" panose="020B0600000000000000" pitchFamily="34" charset="-122"/>
                <a:buChar char="•"/>
              </a:pPr>
              <a:r>
                <a:rPr lang="zh-CN" altLang="en-US" sz="1400" dirty="0">
                  <a:solidFill>
                    <a:schemeClr val="bg1"/>
                  </a:solidFill>
                  <a:cs typeface="思源黑体 CN Medium" panose="020B0600000000000000" pitchFamily="34" charset="-122"/>
                  <a:sym typeface="+mn-ea"/>
                </a:rPr>
                <a:t>根据安全事件发生的可能性以及安全事件影响严重程度计算风险值。</a:t>
              </a:r>
              <a:endParaRPr lang="zh-CN" altLang="en-US" sz="1400" dirty="0">
                <a:solidFill>
                  <a:schemeClr val="bg1"/>
                </a:solidFill>
                <a:cs typeface="思源黑体 CN Medium" panose="020B0600000000000000" pitchFamily="34" charset="-122"/>
                <a:sym typeface="+mn-ea"/>
              </a:endParaRPr>
            </a:p>
          </p:txBody>
        </p:sp>
        <p:sp>
          <p:nvSpPr>
            <p:cNvPr id="55" name="椭圆 54"/>
            <p:cNvSpPr/>
            <p:nvPr>
              <p:custDataLst>
                <p:tags r:id="rId13"/>
              </p:custDataLst>
            </p:nvPr>
          </p:nvSpPr>
          <p:spPr>
            <a:xfrm flipH="1">
              <a:off x="4401968" y="3743982"/>
              <a:ext cx="366712" cy="366712"/>
            </a:xfrm>
            <a:prstGeom prst="ellipse">
              <a:avLst/>
            </a:prstGeom>
            <a:solidFill>
              <a:srgbClr val="FFFFFF"/>
            </a:solidFill>
            <a:ln w="38100">
              <a:noFill/>
            </a:ln>
            <a:effectLst>
              <a:outerShdw blurRad="12700" sx="102000" sy="102000" algn="ctr"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0" bIns="0" rtlCol="0" anchor="ctr">
              <a:noAutofit/>
            </a:bodyPr>
            <a:lstStyle/>
            <a:p>
              <a:pPr algn="ctr"/>
              <a:r>
                <a:rPr lang="en-US" altLang="zh-CN" b="1">
                  <a:solidFill>
                    <a:schemeClr val="tx1"/>
                  </a:solidFill>
                  <a:cs typeface="思源黑体 CN Medium" panose="020B0600000000000000" pitchFamily="34" charset="-122"/>
                </a:rPr>
                <a:t>2</a:t>
              </a:r>
              <a:endParaRPr lang="en-US" altLang="zh-CN" b="1">
                <a:solidFill>
                  <a:schemeClr val="tx1"/>
                </a:solidFill>
                <a:cs typeface="思源黑体 CN Medium" panose="020B0600000000000000" pitchFamily="34" charset="-122"/>
              </a:endParaRPr>
            </a:p>
          </p:txBody>
        </p:sp>
      </p:grpSp>
      <p:sp>
        <p:nvSpPr>
          <p:cNvPr id="56" name="文本框 55"/>
          <p:cNvSpPr txBox="1"/>
          <p:nvPr/>
        </p:nvSpPr>
        <p:spPr>
          <a:xfrm>
            <a:off x="776383" y="948064"/>
            <a:ext cx="4462987" cy="2631490"/>
          </a:xfrm>
          <a:prstGeom prst="rect">
            <a:avLst/>
          </a:prstGeom>
          <a:noFill/>
        </p:spPr>
        <p:txBody>
          <a:bodyPr wrap="square" rtlCol="0" anchor="t">
            <a:spAutoFit/>
          </a:bodyPr>
          <a:lstStyle/>
          <a:p>
            <a:r>
              <a:rPr lang="zh-CN" altLang="en-US" sz="15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         数据安全风险评估以“数据”为对象，对数据自身、数据处理活动、数据承载环境等进行风险识别、风险分析和风险评价的整个过程。主要是识别数据资产、数据处理活动、数据安全技术措施、数据安全管理制度等，通过“定性</a:t>
            </a:r>
            <a:r>
              <a:rPr lang="en-US" altLang="zh-CN" sz="15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lang="zh-CN" altLang="en-US" sz="15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定量”分析各类数据安全事件发生的可能性以及其对国家安全、公共利益、单位组织、个人权益等造成影响的程度、以及现有的数据安全控制措施和有效性等，从而对数据所面临的风险进行综合评估，形成数据安全风险清单和应对措施，输出风险评估报告，便于有效地开展数据安全规划和建设工作。</a:t>
            </a:r>
            <a:endParaRPr lang="zh-CN" altLang="en-US" sz="15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7" name="文本框 56"/>
          <p:cNvSpPr txBox="1"/>
          <p:nvPr/>
        </p:nvSpPr>
        <p:spPr>
          <a:xfrm>
            <a:off x="6162373" y="6070947"/>
            <a:ext cx="5645924" cy="338554"/>
          </a:xfrm>
          <a:prstGeom prst="rect">
            <a:avLst/>
          </a:prstGeom>
          <a:solidFill>
            <a:srgbClr val="FFC000"/>
          </a:solidFill>
          <a:ln w="28575">
            <a:noFill/>
          </a:ln>
        </p:spPr>
        <p:txBody>
          <a:bodyPr wrap="square" rtlCol="0" anchor="t">
            <a:spAutoFit/>
          </a:bodyPr>
          <a:lstStyle/>
          <a:p>
            <a:pPr algn="ctr"/>
            <a:r>
              <a:rPr lang="zh-CN" altLang="en-US" sz="1600" b="1" dirty="0">
                <a:cs typeface="思源黑体 CN Medium" panose="020B0600000000000000" pitchFamily="34" charset="-122"/>
              </a:rPr>
              <a:t>《数据安全风险评估报告》</a:t>
            </a:r>
            <a:endParaRPr lang="zh-CN" altLang="en-US" sz="1600" b="1" dirty="0">
              <a:cs typeface="思源黑体 CN Medium" panose="020B0600000000000000" pitchFamily="34" charset="-122"/>
            </a:endParaRPr>
          </a:p>
        </p:txBody>
      </p:sp>
      <p:pic>
        <p:nvPicPr>
          <p:cNvPr id="58" name="图片 57"/>
          <p:cNvPicPr>
            <a:picLocks noChangeAspect="1"/>
          </p:cNvPicPr>
          <p:nvPr/>
        </p:nvPicPr>
        <p:blipFill>
          <a:blip r:embed="rId14"/>
          <a:stretch>
            <a:fillRect/>
          </a:stretch>
        </p:blipFill>
        <p:spPr>
          <a:xfrm>
            <a:off x="776384" y="3695473"/>
            <a:ext cx="4412424" cy="2515681"/>
          </a:xfrm>
          <a:prstGeom prst="rect">
            <a:avLst/>
          </a:prstGeom>
          <a:solidFill>
            <a:schemeClr val="bg1"/>
          </a:solidFill>
        </p:spPr>
      </p:pic>
      <p:sp>
        <p:nvSpPr>
          <p:cNvPr id="59" name="任意多边形 58"/>
          <p:cNvSpPr/>
          <p:nvPr>
            <p:custDataLst>
              <p:tags r:id="rId15"/>
            </p:custDataLst>
          </p:nvPr>
        </p:nvSpPr>
        <p:spPr>
          <a:xfrm flipH="1">
            <a:off x="6479263" y="1474194"/>
            <a:ext cx="1822731" cy="79786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solidFill>
            <a:srgbClr val="0070C0"/>
          </a:soli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buClrTx/>
              <a:buSzTx/>
              <a:buFontTx/>
            </a:pPr>
            <a:r>
              <a:rPr lang="zh-CN" altLang="en-US" b="1">
                <a:solidFill>
                  <a:schemeClr val="bg1"/>
                </a:solidFill>
                <a:latin typeface="思源黑体 CN Medium" panose="020B0600000000000000" pitchFamily="34" charset="-122"/>
                <a:ea typeface="思源黑体 CN Medium" panose="020B0600000000000000" pitchFamily="34" charset="-122"/>
                <a:cs typeface="+mn-ea"/>
              </a:rPr>
              <a:t>风险识别</a:t>
            </a:r>
            <a:endParaRPr lang="zh-CN" altLang="en-US" b="1">
              <a:solidFill>
                <a:schemeClr val="bg1"/>
              </a:solidFill>
              <a:latin typeface="思源黑体 CN Medium" panose="020B0600000000000000" pitchFamily="34" charset="-122"/>
              <a:ea typeface="思源黑体 CN Medium" panose="020B0600000000000000" pitchFamily="34" charset="-122"/>
              <a:cs typeface="+mn-ea"/>
            </a:endParaRPr>
          </a:p>
        </p:txBody>
      </p:sp>
      <p:sp>
        <p:nvSpPr>
          <p:cNvPr id="60" name="任意多边形 59"/>
          <p:cNvSpPr/>
          <p:nvPr>
            <p:custDataLst>
              <p:tags r:id="rId16"/>
            </p:custDataLst>
          </p:nvPr>
        </p:nvSpPr>
        <p:spPr>
          <a:xfrm flipH="1">
            <a:off x="7986521" y="1474194"/>
            <a:ext cx="315473" cy="79786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02A8DC"/>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61" name="任意多边形 60"/>
          <p:cNvSpPr/>
          <p:nvPr>
            <p:custDataLst>
              <p:tags r:id="rId17"/>
            </p:custDataLst>
          </p:nvPr>
        </p:nvSpPr>
        <p:spPr>
          <a:xfrm flipH="1">
            <a:off x="6468435" y="4743450"/>
            <a:ext cx="1822731" cy="797866"/>
          </a:xfrm>
          <a:custGeom>
            <a:avLst/>
            <a:gdLst>
              <a:gd name="connsiteX0" fmla="*/ 60128 w 1651000"/>
              <a:gd name="connsiteY0" fmla="*/ 0 h 722694"/>
              <a:gd name="connsiteX1" fmla="*/ 1463872 w 1651000"/>
              <a:gd name="connsiteY1" fmla="*/ 0 h 722694"/>
              <a:gd name="connsiteX2" fmla="*/ 1524000 w 1651000"/>
              <a:gd name="connsiteY2" fmla="*/ 60128 h 722694"/>
              <a:gd name="connsiteX3" fmla="*/ 1524000 w 1651000"/>
              <a:gd name="connsiteY3" fmla="*/ 247477 h 722694"/>
              <a:gd name="connsiteX4" fmla="*/ 1651000 w 1651000"/>
              <a:gd name="connsiteY4" fmla="*/ 361348 h 722694"/>
              <a:gd name="connsiteX5" fmla="*/ 1524000 w 1651000"/>
              <a:gd name="connsiteY5" fmla="*/ 475220 h 722694"/>
              <a:gd name="connsiteX6" fmla="*/ 1524000 w 1651000"/>
              <a:gd name="connsiteY6" fmla="*/ 662566 h 722694"/>
              <a:gd name="connsiteX7" fmla="*/ 1463872 w 1651000"/>
              <a:gd name="connsiteY7" fmla="*/ 722694 h 722694"/>
              <a:gd name="connsiteX8" fmla="*/ 60128 w 1651000"/>
              <a:gd name="connsiteY8" fmla="*/ 722694 h 722694"/>
              <a:gd name="connsiteX9" fmla="*/ 0 w 1651000"/>
              <a:gd name="connsiteY9" fmla="*/ 662566 h 722694"/>
              <a:gd name="connsiteX10" fmla="*/ 0 w 1651000"/>
              <a:gd name="connsiteY10" fmla="*/ 60128 h 722694"/>
              <a:gd name="connsiteX11" fmla="*/ 60128 w 1651000"/>
              <a:gd name="connsiteY11"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000" h="722694">
                <a:moveTo>
                  <a:pt x="60128" y="0"/>
                </a:moveTo>
                <a:lnTo>
                  <a:pt x="1463872" y="0"/>
                </a:lnTo>
                <a:cubicBezTo>
                  <a:pt x="1497080" y="0"/>
                  <a:pt x="1524000" y="26920"/>
                  <a:pt x="1524000" y="60128"/>
                </a:cubicBezTo>
                <a:lnTo>
                  <a:pt x="1524000" y="247477"/>
                </a:lnTo>
                <a:lnTo>
                  <a:pt x="1651000" y="361348"/>
                </a:lnTo>
                <a:lnTo>
                  <a:pt x="1524000" y="475220"/>
                </a:lnTo>
                <a:lnTo>
                  <a:pt x="1524000" y="662566"/>
                </a:lnTo>
                <a:cubicBezTo>
                  <a:pt x="1524000" y="695774"/>
                  <a:pt x="1497080" y="722694"/>
                  <a:pt x="1463872" y="722694"/>
                </a:cubicBezTo>
                <a:lnTo>
                  <a:pt x="60128" y="722694"/>
                </a:lnTo>
                <a:cubicBezTo>
                  <a:pt x="26920" y="722694"/>
                  <a:pt x="0" y="695774"/>
                  <a:pt x="0" y="662566"/>
                </a:cubicBezTo>
                <a:lnTo>
                  <a:pt x="0" y="60128"/>
                </a:lnTo>
                <a:cubicBezTo>
                  <a:pt x="0" y="26920"/>
                  <a:pt x="26920" y="0"/>
                  <a:pt x="60128" y="0"/>
                </a:cubicBezTo>
                <a:close/>
              </a:path>
            </a:pathLst>
          </a:custGeom>
          <a:solidFill>
            <a:srgbClr val="2C9F94"/>
          </a:solidFill>
          <a:ln>
            <a:noFill/>
          </a:ln>
          <a:effectLst>
            <a:outerShdw blurRad="50800" dist="38100" dir="5400000" algn="t" rotWithShape="0">
              <a:prstClr val="black">
                <a:alpha val="40000"/>
              </a:prstClr>
            </a:outerShdw>
          </a:effectLst>
        </p:spPr>
        <p:style>
          <a:lnRef idx="2">
            <a:srgbClr val="FC6C5C">
              <a:shade val="50000"/>
            </a:srgbClr>
          </a:lnRef>
          <a:fillRef idx="1">
            <a:srgbClr val="FC6C5C"/>
          </a:fillRef>
          <a:effectRef idx="0">
            <a:srgbClr val="FC6C5C"/>
          </a:effectRef>
          <a:fontRef idx="minor">
            <a:sysClr val="window" lastClr="FFFFFF"/>
          </a:fontRef>
        </p:style>
        <p:txBody>
          <a:bodyPr lIns="0" tIns="0" rIns="36000" bIns="0" rtlCol="0" anchor="ctr">
            <a:normAutofit/>
          </a:bodyPr>
          <a:lstStyle/>
          <a:p>
            <a:pPr algn="ctr">
              <a:lnSpc>
                <a:spcPct val="96000"/>
              </a:lnSpc>
              <a:buClrTx/>
              <a:buSzTx/>
              <a:buFontTx/>
            </a:pPr>
            <a:r>
              <a:rPr lang="zh-CN" altLang="en-US" b="1">
                <a:solidFill>
                  <a:schemeClr val="bg1"/>
                </a:solidFill>
                <a:latin typeface="思源黑体 CN Medium" panose="020B0600000000000000" pitchFamily="34" charset="-122"/>
                <a:ea typeface="思源黑体 CN Medium" panose="020B0600000000000000" pitchFamily="34" charset="-122"/>
                <a:cs typeface="+mn-ea"/>
              </a:rPr>
              <a:t>风险评价</a:t>
            </a:r>
            <a:endParaRPr lang="zh-CN" altLang="en-US" b="1">
              <a:solidFill>
                <a:schemeClr val="bg1"/>
              </a:solidFill>
              <a:latin typeface="思源黑体 CN Medium" panose="020B0600000000000000" pitchFamily="34" charset="-122"/>
              <a:ea typeface="思源黑体 CN Medium" panose="020B0600000000000000" pitchFamily="34" charset="-122"/>
              <a:cs typeface="+mn-ea"/>
            </a:endParaRPr>
          </a:p>
        </p:txBody>
      </p:sp>
      <p:sp>
        <p:nvSpPr>
          <p:cNvPr id="62" name="任意多边形 61"/>
          <p:cNvSpPr/>
          <p:nvPr>
            <p:custDataLst>
              <p:tags r:id="rId18"/>
            </p:custDataLst>
          </p:nvPr>
        </p:nvSpPr>
        <p:spPr>
          <a:xfrm flipH="1">
            <a:off x="7975693" y="4743450"/>
            <a:ext cx="315473" cy="797866"/>
          </a:xfrm>
          <a:custGeom>
            <a:avLst/>
            <a:gdLst>
              <a:gd name="connsiteX0" fmla="*/ 60128 w 285750"/>
              <a:gd name="connsiteY0" fmla="*/ 0 h 722694"/>
              <a:gd name="connsiteX1" fmla="*/ 285750 w 285750"/>
              <a:gd name="connsiteY1" fmla="*/ 0 h 722694"/>
              <a:gd name="connsiteX2" fmla="*/ 285750 w 285750"/>
              <a:gd name="connsiteY2" fmla="*/ 722694 h 722694"/>
              <a:gd name="connsiteX3" fmla="*/ 60128 w 285750"/>
              <a:gd name="connsiteY3" fmla="*/ 722694 h 722694"/>
              <a:gd name="connsiteX4" fmla="*/ 0 w 285750"/>
              <a:gd name="connsiteY4" fmla="*/ 662566 h 722694"/>
              <a:gd name="connsiteX5" fmla="*/ 0 w 285750"/>
              <a:gd name="connsiteY5" fmla="*/ 60128 h 722694"/>
              <a:gd name="connsiteX6" fmla="*/ 60128 w 285750"/>
              <a:gd name="connsiteY6" fmla="*/ 0 h 72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722694">
                <a:moveTo>
                  <a:pt x="60128" y="0"/>
                </a:moveTo>
                <a:lnTo>
                  <a:pt x="285750" y="0"/>
                </a:lnTo>
                <a:lnTo>
                  <a:pt x="285750" y="722694"/>
                </a:lnTo>
                <a:lnTo>
                  <a:pt x="60128" y="722694"/>
                </a:lnTo>
                <a:cubicBezTo>
                  <a:pt x="26920" y="722694"/>
                  <a:pt x="0" y="695774"/>
                  <a:pt x="0" y="662566"/>
                </a:cubicBezTo>
                <a:lnTo>
                  <a:pt x="0" y="60128"/>
                </a:lnTo>
                <a:cubicBezTo>
                  <a:pt x="0" y="26920"/>
                  <a:pt x="26920" y="0"/>
                  <a:pt x="60128" y="0"/>
                </a:cubicBezTo>
                <a:close/>
              </a:path>
            </a:pathLst>
          </a:custGeom>
          <a:solidFill>
            <a:srgbClr val="02C6C4"/>
          </a:solidFill>
          <a:ln>
            <a:noFill/>
          </a:ln>
        </p:spPr>
        <p:style>
          <a:lnRef idx="2">
            <a:srgbClr val="FC6C5C">
              <a:shade val="50000"/>
            </a:srgbClr>
          </a:lnRef>
          <a:fillRef idx="1">
            <a:srgbClr val="FC6C5C"/>
          </a:fillRef>
          <a:effectRef idx="0">
            <a:srgbClr val="FC6C5C"/>
          </a:effectRef>
          <a:fontRef idx="minor">
            <a:sysClr val="window" lastClr="FFFFFF"/>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63" name="文本框 62"/>
          <p:cNvSpPr txBox="1"/>
          <p:nvPr/>
        </p:nvSpPr>
        <p:spPr>
          <a:xfrm>
            <a:off x="776384" y="6287873"/>
            <a:ext cx="4412424" cy="246221"/>
          </a:xfrm>
          <a:prstGeom prst="rect">
            <a:avLst/>
          </a:prstGeom>
          <a:noFill/>
          <a:ln w="28575">
            <a:noFill/>
          </a:ln>
        </p:spPr>
        <p:txBody>
          <a:bodyPr wrap="square" rtlCol="0" anchor="t">
            <a:spAutoFit/>
          </a:bodyPr>
          <a:lstStyle/>
          <a:p>
            <a:pPr algn="ctr"/>
            <a:r>
              <a:rPr lang="zh-CN" altLang="en-US" sz="1000" dirty="0">
                <a:solidFill>
                  <a:srgbClr val="FFC000"/>
                </a:solidFill>
                <a:cs typeface="思源黑体 CN Medium" panose="020B0600000000000000" pitchFamily="34" charset="-122"/>
              </a:rPr>
              <a:t>图：数据安全风险要素关系</a:t>
            </a:r>
            <a:endParaRPr lang="zh-CN" altLang="en-US" sz="1000" dirty="0">
              <a:solidFill>
                <a:srgbClr val="FFC000"/>
              </a:solidFill>
              <a:cs typeface="思源黑体 CN Medium" panose="020B0600000000000000" pitchFamily="3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第四步：风险评估</a:t>
            </a:r>
            <a:endParaRPr lang="zh-CN" altLang="en-US" dirty="0"/>
          </a:p>
        </p:txBody>
      </p:sp>
      <p:graphicFrame>
        <p:nvGraphicFramePr>
          <p:cNvPr id="226" name="图表 225"/>
          <p:cNvGraphicFramePr/>
          <p:nvPr>
            <p:custDataLst>
              <p:tags r:id="rId2"/>
            </p:custDataLst>
          </p:nvPr>
        </p:nvGraphicFramePr>
        <p:xfrm>
          <a:off x="5833745" y="3804920"/>
          <a:ext cx="5839460" cy="2736215"/>
        </p:xfrm>
        <a:graphic>
          <a:graphicData uri="http://schemas.openxmlformats.org/drawingml/2006/chart">
            <c:chart xmlns:c="http://schemas.openxmlformats.org/drawingml/2006/chart" xmlns:r="http://schemas.openxmlformats.org/officeDocument/2006/relationships" r:id="rId1"/>
          </a:graphicData>
        </a:graphic>
      </p:graphicFrame>
      <p:sp>
        <p:nvSpPr>
          <p:cNvPr id="225" name="文本框 224"/>
          <p:cNvSpPr txBox="1"/>
          <p:nvPr>
            <p:custDataLst>
              <p:tags r:id="rId3"/>
            </p:custDataLst>
          </p:nvPr>
        </p:nvSpPr>
        <p:spPr>
          <a:xfrm>
            <a:off x="8507095" y="1157826"/>
            <a:ext cx="2746549" cy="2245551"/>
          </a:xfrm>
          <a:prstGeom prst="rect">
            <a:avLst/>
          </a:prstGeom>
          <a:noFill/>
        </p:spPr>
        <p:txBody>
          <a:bodyPr wrap="square" rtlCol="0">
            <a:spAutoFit/>
          </a:bodyPr>
          <a:lstStyle>
            <a:defPPr>
              <a:defRPr lang="zh-CN"/>
            </a:defPPr>
            <a:lvl1pPr>
              <a:defRPr b="1" i="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pPr indent="0" fontAlgn="auto">
              <a:lnSpc>
                <a:spcPct val="150000"/>
              </a:lnSpc>
              <a:buFont typeface="思源黑体 CN Normal" panose="020B0400000000000000" pitchFamily="34" charset="-122"/>
              <a:buChar char="•"/>
            </a:pPr>
            <a:r>
              <a:rPr lang="zh-CN" altLang="en-US" sz="1600" dirty="0">
                <a:solidFill>
                  <a:schemeClr val="bg1"/>
                </a:solidFill>
                <a:effectLst/>
                <a:ea typeface="思源黑体 CN Normal" panose="020B0400000000000000" pitchFamily="34" charset="-122"/>
                <a:cs typeface="思源黑体 CN Normal" panose="020B0400000000000000" pitchFamily="34" charset="-122"/>
              </a:rPr>
              <a:t> 根据实际业务选择特定的 生命周期</a:t>
            </a:r>
            <a:r>
              <a:rPr lang="en-US" altLang="zh-CN" sz="1600" dirty="0">
                <a:solidFill>
                  <a:schemeClr val="bg1"/>
                </a:solidFill>
                <a:effectLst/>
                <a:ea typeface="思源黑体 CN Normal" panose="020B0400000000000000" pitchFamily="34" charset="-122"/>
                <a:cs typeface="思源黑体 CN Normal" panose="020B0400000000000000" pitchFamily="34" charset="-122"/>
              </a:rPr>
              <a:t>PA</a:t>
            </a:r>
            <a:endParaRPr lang="en-US" altLang="zh-CN" sz="1600" dirty="0">
              <a:solidFill>
                <a:schemeClr val="bg1"/>
              </a:solidFill>
              <a:effectLst/>
              <a:ea typeface="思源黑体 CN Normal" panose="020B0400000000000000" pitchFamily="34" charset="-122"/>
              <a:cs typeface="思源黑体 CN Normal" panose="020B0400000000000000" pitchFamily="34" charset="-122"/>
            </a:endParaRPr>
          </a:p>
          <a:p>
            <a:pPr indent="0" fontAlgn="auto">
              <a:lnSpc>
                <a:spcPct val="150000"/>
              </a:lnSpc>
              <a:buFont typeface="思源黑体 CN Normal" panose="020B0400000000000000" pitchFamily="34" charset="-122"/>
              <a:buChar char="•"/>
            </a:pPr>
            <a:r>
              <a:rPr lang="zh-CN" altLang="en-US" sz="1600" dirty="0">
                <a:solidFill>
                  <a:schemeClr val="bg1"/>
                </a:solidFill>
                <a:effectLst/>
                <a:ea typeface="思源黑体 CN Normal" panose="020B0400000000000000" pitchFamily="34" charset="-122"/>
                <a:cs typeface="思源黑体 CN Normal" panose="020B0400000000000000" pitchFamily="34" charset="-122"/>
              </a:rPr>
              <a:t> 对已具备的数据安全治理    能力进行评估</a:t>
            </a:r>
            <a:endParaRPr lang="en-US" altLang="zh-CN" sz="1600" dirty="0">
              <a:solidFill>
                <a:schemeClr val="bg1"/>
              </a:solidFill>
              <a:effectLst/>
              <a:ea typeface="思源黑体 CN Normal" panose="020B0400000000000000" pitchFamily="34" charset="-122"/>
              <a:cs typeface="思源黑体 CN Normal" panose="020B0400000000000000" pitchFamily="34" charset="-122"/>
            </a:endParaRPr>
          </a:p>
          <a:p>
            <a:pPr indent="0" fontAlgn="auto">
              <a:lnSpc>
                <a:spcPct val="150000"/>
              </a:lnSpc>
              <a:buFont typeface="思源黑体 CN Normal" panose="020B0400000000000000" pitchFamily="34" charset="-122"/>
              <a:buChar char="•"/>
            </a:pPr>
            <a:r>
              <a:rPr lang="zh-CN" altLang="en-US" sz="1600" dirty="0">
                <a:solidFill>
                  <a:schemeClr val="bg1"/>
                </a:solidFill>
                <a:effectLst/>
                <a:ea typeface="思源黑体 CN Normal" panose="020B0400000000000000" pitchFamily="34" charset="-122"/>
                <a:cs typeface="思源黑体 CN Normal" panose="020B0400000000000000" pitchFamily="34" charset="-122"/>
              </a:rPr>
              <a:t> 结合数据安全治理目标进行差距分析</a:t>
            </a:r>
            <a:endParaRPr lang="zh-CN" altLang="en-US" sz="1600" dirty="0">
              <a:solidFill>
                <a:schemeClr val="bg1"/>
              </a:solidFill>
              <a:effectLst/>
              <a:ea typeface="思源黑体 CN Normal" panose="020B0400000000000000" pitchFamily="34" charset="-122"/>
              <a:cs typeface="思源黑体 CN Normal" panose="020B0400000000000000" pitchFamily="34" charset="-122"/>
            </a:endParaRPr>
          </a:p>
        </p:txBody>
      </p:sp>
      <p:sp>
        <p:nvSpPr>
          <p:cNvPr id="101" name="平行四边形 3"/>
          <p:cNvSpPr/>
          <p:nvPr>
            <p:custDataLst>
              <p:tags r:id="rId4"/>
            </p:custDataLst>
          </p:nvPr>
        </p:nvSpPr>
        <p:spPr>
          <a:xfrm>
            <a:off x="3306059" y="3350033"/>
            <a:ext cx="1878188" cy="2280490"/>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5859"/>
              <a:gd name="connsiteY0-232" fmla="*/ 372549 h 570249"/>
              <a:gd name="connsiteX1-233" fmla="*/ 193693 w 195859"/>
              <a:gd name="connsiteY1-234" fmla="*/ 0 h 570249"/>
              <a:gd name="connsiteX2-235" fmla="*/ 195859 w 195859"/>
              <a:gd name="connsiteY2-236" fmla="*/ 466012 h 570249"/>
              <a:gd name="connsiteX3-237" fmla="*/ 377 w 195859"/>
              <a:gd name="connsiteY3-238" fmla="*/ 570249 h 570249"/>
              <a:gd name="connsiteX4-239" fmla="*/ 0 w 195859"/>
              <a:gd name="connsiteY4-240" fmla="*/ 372549 h 570249"/>
              <a:gd name="connsiteX0-241" fmla="*/ 0 w 195859"/>
              <a:gd name="connsiteY0-242" fmla="*/ 662655 h 860355"/>
              <a:gd name="connsiteX1-243" fmla="*/ 192111 w 195859"/>
              <a:gd name="connsiteY1-244" fmla="*/ 0 h 860355"/>
              <a:gd name="connsiteX2-245" fmla="*/ 195859 w 195859"/>
              <a:gd name="connsiteY2-246" fmla="*/ 756118 h 860355"/>
              <a:gd name="connsiteX3-247" fmla="*/ 377 w 195859"/>
              <a:gd name="connsiteY3-248" fmla="*/ 860355 h 860355"/>
              <a:gd name="connsiteX4-249" fmla="*/ 0 w 195859"/>
              <a:gd name="connsiteY4-250" fmla="*/ 662655 h 860355"/>
              <a:gd name="connsiteX0-251" fmla="*/ 0 w 192696"/>
              <a:gd name="connsiteY0-252" fmla="*/ 662655 h 860355"/>
              <a:gd name="connsiteX1-253" fmla="*/ 192111 w 192696"/>
              <a:gd name="connsiteY1-254" fmla="*/ 0 h 860355"/>
              <a:gd name="connsiteX2-255" fmla="*/ 192696 w 192696"/>
              <a:gd name="connsiteY2-256" fmla="*/ 226016 h 860355"/>
              <a:gd name="connsiteX3-257" fmla="*/ 377 w 192696"/>
              <a:gd name="connsiteY3-258" fmla="*/ 860355 h 860355"/>
              <a:gd name="connsiteX4-259" fmla="*/ 0 w 192696"/>
              <a:gd name="connsiteY4-260" fmla="*/ 662655 h 860355"/>
              <a:gd name="connsiteX0-261" fmla="*/ 0 w 194278"/>
              <a:gd name="connsiteY0-262" fmla="*/ 662655 h 860355"/>
              <a:gd name="connsiteX1-263" fmla="*/ 192111 w 194278"/>
              <a:gd name="connsiteY1-264" fmla="*/ 0 h 860355"/>
              <a:gd name="connsiteX2-265" fmla="*/ 194278 w 194278"/>
              <a:gd name="connsiteY2-266" fmla="*/ 231291 h 860355"/>
              <a:gd name="connsiteX3-267" fmla="*/ 377 w 194278"/>
              <a:gd name="connsiteY3-268" fmla="*/ 860355 h 860355"/>
              <a:gd name="connsiteX4-269" fmla="*/ 0 w 194278"/>
              <a:gd name="connsiteY4-270" fmla="*/ 662655 h 860355"/>
              <a:gd name="connsiteX0-271" fmla="*/ 0 w 194674"/>
              <a:gd name="connsiteY0-272" fmla="*/ 662655 h 860355"/>
              <a:gd name="connsiteX1-273" fmla="*/ 192111 w 194674"/>
              <a:gd name="connsiteY1-274" fmla="*/ 0 h 860355"/>
              <a:gd name="connsiteX2-275" fmla="*/ 194674 w 194674"/>
              <a:gd name="connsiteY2-276" fmla="*/ 227335 h 860355"/>
              <a:gd name="connsiteX3-277" fmla="*/ 377 w 194674"/>
              <a:gd name="connsiteY3-278" fmla="*/ 860355 h 860355"/>
              <a:gd name="connsiteX4-279" fmla="*/ 0 w 194674"/>
              <a:gd name="connsiteY4-280" fmla="*/ 662655 h 860355"/>
              <a:gd name="connsiteX0-281" fmla="*/ 194674 w 207295"/>
              <a:gd name="connsiteY0-282" fmla="*/ 151380 h 784400"/>
              <a:gd name="connsiteX1-283" fmla="*/ 377 w 207295"/>
              <a:gd name="connsiteY1-284" fmla="*/ 784400 h 784400"/>
              <a:gd name="connsiteX2-285" fmla="*/ 0 w 207295"/>
              <a:gd name="connsiteY2-286" fmla="*/ 586700 h 784400"/>
              <a:gd name="connsiteX3-287" fmla="*/ 207295 w 207295"/>
              <a:gd name="connsiteY3-288" fmla="*/ 0 h 784400"/>
              <a:gd name="connsiteX0-289" fmla="*/ 194674 w 194674"/>
              <a:gd name="connsiteY0-290" fmla="*/ 177094 h 810114"/>
              <a:gd name="connsiteX1-291" fmla="*/ 377 w 194674"/>
              <a:gd name="connsiteY1-292" fmla="*/ 810114 h 810114"/>
              <a:gd name="connsiteX2-293" fmla="*/ 0 w 194674"/>
              <a:gd name="connsiteY2-294" fmla="*/ 612414 h 810114"/>
              <a:gd name="connsiteX3-295" fmla="*/ 194246 w 194674"/>
              <a:gd name="connsiteY3-296" fmla="*/ 0 h 810114"/>
              <a:gd name="connsiteX0-297" fmla="*/ 194674 w 194674"/>
              <a:gd name="connsiteY0-298" fmla="*/ 230499 h 863519"/>
              <a:gd name="connsiteX1-299" fmla="*/ 377 w 194674"/>
              <a:gd name="connsiteY1-300" fmla="*/ 863519 h 863519"/>
              <a:gd name="connsiteX2-301" fmla="*/ 0 w 194674"/>
              <a:gd name="connsiteY2-302" fmla="*/ 665819 h 863519"/>
              <a:gd name="connsiteX3-303" fmla="*/ 194641 w 194674"/>
              <a:gd name="connsiteY3-304" fmla="*/ 0 h 863519"/>
              <a:gd name="connsiteX0-305" fmla="*/ 194729 w 194729"/>
              <a:gd name="connsiteY0-306" fmla="*/ 230499 h 901572"/>
              <a:gd name="connsiteX1-307" fmla="*/ 34 w 194729"/>
              <a:gd name="connsiteY1-308" fmla="*/ 901572 h 901572"/>
              <a:gd name="connsiteX2-309" fmla="*/ 55 w 194729"/>
              <a:gd name="connsiteY2-310" fmla="*/ 665819 h 901572"/>
              <a:gd name="connsiteX3-311" fmla="*/ 194696 w 194729"/>
              <a:gd name="connsiteY3-312" fmla="*/ 0 h 901572"/>
              <a:gd name="connsiteX0-313" fmla="*/ 194331 w 194696"/>
              <a:gd name="connsiteY0-314" fmla="*/ 250527 h 901572"/>
              <a:gd name="connsiteX1-315" fmla="*/ 34 w 194696"/>
              <a:gd name="connsiteY1-316" fmla="*/ 901572 h 901572"/>
              <a:gd name="connsiteX2-317" fmla="*/ 55 w 194696"/>
              <a:gd name="connsiteY2-318" fmla="*/ 665819 h 901572"/>
              <a:gd name="connsiteX3-319" fmla="*/ 194696 w 194696"/>
              <a:gd name="connsiteY3-320" fmla="*/ 0 h 901572"/>
              <a:gd name="connsiteX0-321" fmla="*/ 194276 w 194641"/>
              <a:gd name="connsiteY0-322" fmla="*/ 250527 h 1406282"/>
              <a:gd name="connsiteX1-323" fmla="*/ 377 w 194641"/>
              <a:gd name="connsiteY1-324" fmla="*/ 1406282 h 1406282"/>
              <a:gd name="connsiteX2-325" fmla="*/ 0 w 194641"/>
              <a:gd name="connsiteY2-326" fmla="*/ 665819 h 1406282"/>
              <a:gd name="connsiteX3-327" fmla="*/ 194641 w 194641"/>
              <a:gd name="connsiteY3-328" fmla="*/ 0 h 1406282"/>
              <a:gd name="connsiteX0-329" fmla="*/ 195469 w 195469"/>
              <a:gd name="connsiteY0-330" fmla="*/ 743220 h 1406282"/>
              <a:gd name="connsiteX1-331" fmla="*/ 377 w 195469"/>
              <a:gd name="connsiteY1-332" fmla="*/ 1406282 h 1406282"/>
              <a:gd name="connsiteX2-333" fmla="*/ 0 w 195469"/>
              <a:gd name="connsiteY2-334" fmla="*/ 665819 h 1406282"/>
              <a:gd name="connsiteX3-335" fmla="*/ 194641 w 195469"/>
              <a:gd name="connsiteY3-336" fmla="*/ 0 h 1406282"/>
              <a:gd name="connsiteX0-337" fmla="*/ 195469 w 197424"/>
              <a:gd name="connsiteY0-338" fmla="*/ 749229 h 1412291"/>
              <a:gd name="connsiteX1-339" fmla="*/ 377 w 197424"/>
              <a:gd name="connsiteY1-340" fmla="*/ 1412291 h 1412291"/>
              <a:gd name="connsiteX2-341" fmla="*/ 0 w 197424"/>
              <a:gd name="connsiteY2-342" fmla="*/ 671828 h 1412291"/>
              <a:gd name="connsiteX3-343" fmla="*/ 197424 w 197424"/>
              <a:gd name="connsiteY3-344" fmla="*/ 0 h 1412291"/>
              <a:gd name="connsiteX0-345" fmla="*/ 195469 w 195469"/>
              <a:gd name="connsiteY0-346" fmla="*/ 749229 h 1412291"/>
              <a:gd name="connsiteX1-347" fmla="*/ 377 w 195469"/>
              <a:gd name="connsiteY1-348" fmla="*/ 1412291 h 1412291"/>
              <a:gd name="connsiteX2-349" fmla="*/ 0 w 195469"/>
              <a:gd name="connsiteY2-350" fmla="*/ 671828 h 1412291"/>
              <a:gd name="connsiteX3-351" fmla="*/ 195436 w 195469"/>
              <a:gd name="connsiteY3-352" fmla="*/ 0 h 1412291"/>
              <a:gd name="connsiteX0-353" fmla="*/ 195469 w 195469"/>
              <a:gd name="connsiteY0-354" fmla="*/ 749229 h 1412291"/>
              <a:gd name="connsiteX1-355" fmla="*/ 377 w 195469"/>
              <a:gd name="connsiteY1-356" fmla="*/ 1412291 h 1412291"/>
              <a:gd name="connsiteX2-357" fmla="*/ 0 w 195469"/>
              <a:gd name="connsiteY2-358" fmla="*/ 676205 h 1412291"/>
              <a:gd name="connsiteX3-359" fmla="*/ 195436 w 195469"/>
              <a:gd name="connsiteY3-360" fmla="*/ 0 h 1412291"/>
              <a:gd name="connsiteX0-361" fmla="*/ 194568 w 195436"/>
              <a:gd name="connsiteY0-362" fmla="*/ 749229 h 1412291"/>
              <a:gd name="connsiteX1-363" fmla="*/ 377 w 195436"/>
              <a:gd name="connsiteY1-364" fmla="*/ 1412291 h 1412291"/>
              <a:gd name="connsiteX2-365" fmla="*/ 0 w 195436"/>
              <a:gd name="connsiteY2-366" fmla="*/ 676205 h 1412291"/>
              <a:gd name="connsiteX3-367" fmla="*/ 195436 w 195436"/>
              <a:gd name="connsiteY3-368" fmla="*/ 0 h 1412291"/>
              <a:gd name="connsiteX0-369" fmla="*/ 194568 w 196059"/>
              <a:gd name="connsiteY0-370" fmla="*/ 769971 h 1433033"/>
              <a:gd name="connsiteX1-371" fmla="*/ 377 w 196059"/>
              <a:gd name="connsiteY1-372" fmla="*/ 1433033 h 1433033"/>
              <a:gd name="connsiteX2-373" fmla="*/ 0 w 196059"/>
              <a:gd name="connsiteY2-374" fmla="*/ 696947 h 1433033"/>
              <a:gd name="connsiteX3-375" fmla="*/ 196059 w 196059"/>
              <a:gd name="connsiteY3-376" fmla="*/ 0 h 1433033"/>
              <a:gd name="connsiteX0-377" fmla="*/ 194568 w 196059"/>
              <a:gd name="connsiteY0-378" fmla="*/ 759600 h 1422662"/>
              <a:gd name="connsiteX1-379" fmla="*/ 377 w 196059"/>
              <a:gd name="connsiteY1-380" fmla="*/ 1422662 h 1422662"/>
              <a:gd name="connsiteX2-381" fmla="*/ 0 w 196059"/>
              <a:gd name="connsiteY2-382" fmla="*/ 686576 h 1422662"/>
              <a:gd name="connsiteX3-383" fmla="*/ 196059 w 196059"/>
              <a:gd name="connsiteY3-384" fmla="*/ 0 h 1422662"/>
              <a:gd name="connsiteX0-385" fmla="*/ 194568 w 196059"/>
              <a:gd name="connsiteY0-386" fmla="*/ 759600 h 1422662"/>
              <a:gd name="connsiteX1-387" fmla="*/ 377 w 196059"/>
              <a:gd name="connsiteY1-388" fmla="*/ 1422662 h 1422662"/>
              <a:gd name="connsiteX2-389" fmla="*/ 0 w 196059"/>
              <a:gd name="connsiteY2-390" fmla="*/ 686576 h 1422662"/>
              <a:gd name="connsiteX3-391" fmla="*/ 196059 w 196059"/>
              <a:gd name="connsiteY3-392" fmla="*/ 0 h 1422662"/>
              <a:gd name="connsiteX0-393" fmla="*/ 194568 w 194812"/>
              <a:gd name="connsiteY0-394" fmla="*/ 756143 h 1419205"/>
              <a:gd name="connsiteX1-395" fmla="*/ 377 w 194812"/>
              <a:gd name="connsiteY1-396" fmla="*/ 1419205 h 1419205"/>
              <a:gd name="connsiteX2-397" fmla="*/ 0 w 194812"/>
              <a:gd name="connsiteY2-398" fmla="*/ 683119 h 1419205"/>
              <a:gd name="connsiteX3-399" fmla="*/ 194812 w 194812"/>
              <a:gd name="connsiteY3-400" fmla="*/ 0 h 1419205"/>
              <a:gd name="connsiteX0-401" fmla="*/ 194568 w 194812"/>
              <a:gd name="connsiteY0-402" fmla="*/ 759600 h 1422662"/>
              <a:gd name="connsiteX1-403" fmla="*/ 377 w 194812"/>
              <a:gd name="connsiteY1-404" fmla="*/ 1422662 h 1422662"/>
              <a:gd name="connsiteX2-405" fmla="*/ 0 w 194812"/>
              <a:gd name="connsiteY2-406" fmla="*/ 686576 h 1422662"/>
              <a:gd name="connsiteX3-407" fmla="*/ 194812 w 194812"/>
              <a:gd name="connsiteY3-408" fmla="*/ 0 h 1422662"/>
              <a:gd name="connsiteX0-409" fmla="*/ 194568 w 196682"/>
              <a:gd name="connsiteY0-410" fmla="*/ 776885 h 1439947"/>
              <a:gd name="connsiteX1-411" fmla="*/ 377 w 196682"/>
              <a:gd name="connsiteY1-412" fmla="*/ 1439947 h 1439947"/>
              <a:gd name="connsiteX2-413" fmla="*/ 0 w 196682"/>
              <a:gd name="connsiteY2-414" fmla="*/ 703861 h 1439947"/>
              <a:gd name="connsiteX3-415" fmla="*/ 196682 w 196682"/>
              <a:gd name="connsiteY3-416" fmla="*/ 0 h 1439947"/>
              <a:gd name="connsiteX0-417" fmla="*/ 194568 w 195560"/>
              <a:gd name="connsiteY0-418" fmla="*/ 774811 h 1437873"/>
              <a:gd name="connsiteX1-419" fmla="*/ 377 w 195560"/>
              <a:gd name="connsiteY1-420" fmla="*/ 1437873 h 1437873"/>
              <a:gd name="connsiteX2-421" fmla="*/ 0 w 195560"/>
              <a:gd name="connsiteY2-422" fmla="*/ 701787 h 1437873"/>
              <a:gd name="connsiteX3-423" fmla="*/ 195560 w 195560"/>
              <a:gd name="connsiteY3-424" fmla="*/ 0 h 1437873"/>
              <a:gd name="connsiteX0-425" fmla="*/ 194568 w 195560"/>
              <a:gd name="connsiteY0-426" fmla="*/ 774811 h 1437873"/>
              <a:gd name="connsiteX1-427" fmla="*/ 377 w 195560"/>
              <a:gd name="connsiteY1-428" fmla="*/ 1437873 h 1437873"/>
              <a:gd name="connsiteX2-429" fmla="*/ 0 w 195560"/>
              <a:gd name="connsiteY2-430" fmla="*/ 695564 h 1437873"/>
              <a:gd name="connsiteX3-431" fmla="*/ 195560 w 195560"/>
              <a:gd name="connsiteY3-432" fmla="*/ 0 h 1437873"/>
              <a:gd name="connsiteX0-433" fmla="*/ 194228 w 195220"/>
              <a:gd name="connsiteY0-434" fmla="*/ 774811 h 1437873"/>
              <a:gd name="connsiteX1-435" fmla="*/ 37 w 195220"/>
              <a:gd name="connsiteY1-436" fmla="*/ 1437873 h 1437873"/>
              <a:gd name="connsiteX2-437" fmla="*/ 34 w 195220"/>
              <a:gd name="connsiteY2-438" fmla="*/ 689342 h 1437873"/>
              <a:gd name="connsiteX3-439" fmla="*/ 195220 w 195220"/>
              <a:gd name="connsiteY3-440" fmla="*/ 0 h 1437873"/>
              <a:gd name="connsiteX0-441" fmla="*/ 194228 w 195220"/>
              <a:gd name="connsiteY0-442" fmla="*/ 774811 h 1437873"/>
              <a:gd name="connsiteX1-443" fmla="*/ 37 w 195220"/>
              <a:gd name="connsiteY1-444" fmla="*/ 1437873 h 1437873"/>
              <a:gd name="connsiteX2-445" fmla="*/ 34 w 195220"/>
              <a:gd name="connsiteY2-446" fmla="*/ 695565 h 1437873"/>
              <a:gd name="connsiteX3-447" fmla="*/ 195220 w 195220"/>
              <a:gd name="connsiteY3-448" fmla="*/ 0 h 1437873"/>
              <a:gd name="connsiteX0-449" fmla="*/ 194228 w 194846"/>
              <a:gd name="connsiteY0-450" fmla="*/ 764440 h 1427502"/>
              <a:gd name="connsiteX1-451" fmla="*/ 37 w 194846"/>
              <a:gd name="connsiteY1-452" fmla="*/ 1427502 h 1427502"/>
              <a:gd name="connsiteX2-453" fmla="*/ 34 w 194846"/>
              <a:gd name="connsiteY2-454" fmla="*/ 685194 h 1427502"/>
              <a:gd name="connsiteX3-455" fmla="*/ 194846 w 194846"/>
              <a:gd name="connsiteY3-456" fmla="*/ 0 h 1427502"/>
              <a:gd name="connsiteX0-457" fmla="*/ 194228 w 194846"/>
              <a:gd name="connsiteY0-458" fmla="*/ 770663 h 1433725"/>
              <a:gd name="connsiteX1-459" fmla="*/ 37 w 194846"/>
              <a:gd name="connsiteY1-460" fmla="*/ 1433725 h 1433725"/>
              <a:gd name="connsiteX2-461" fmla="*/ 34 w 194846"/>
              <a:gd name="connsiteY2-462" fmla="*/ 691417 h 1433725"/>
              <a:gd name="connsiteX3-463" fmla="*/ 194846 w 194846"/>
              <a:gd name="connsiteY3-464" fmla="*/ 0 h 1433725"/>
              <a:gd name="connsiteX0-465" fmla="*/ 194228 w 194846"/>
              <a:gd name="connsiteY0-466" fmla="*/ 760292 h 1423354"/>
              <a:gd name="connsiteX1-467" fmla="*/ 37 w 194846"/>
              <a:gd name="connsiteY1-468" fmla="*/ 1423354 h 1423354"/>
              <a:gd name="connsiteX2-469" fmla="*/ 34 w 194846"/>
              <a:gd name="connsiteY2-470" fmla="*/ 681046 h 1423354"/>
              <a:gd name="connsiteX3-471" fmla="*/ 194846 w 194846"/>
              <a:gd name="connsiteY3-472" fmla="*/ 0 h 1423354"/>
              <a:gd name="connsiteX0-473" fmla="*/ 194228 w 204027"/>
              <a:gd name="connsiteY0-474" fmla="*/ 784308 h 1447370"/>
              <a:gd name="connsiteX1-475" fmla="*/ 37 w 204027"/>
              <a:gd name="connsiteY1-476" fmla="*/ 1447370 h 1447370"/>
              <a:gd name="connsiteX2-477" fmla="*/ 34 w 204027"/>
              <a:gd name="connsiteY2-478" fmla="*/ 705062 h 1447370"/>
              <a:gd name="connsiteX3-479" fmla="*/ 204027 w 204027"/>
              <a:gd name="connsiteY3-480" fmla="*/ 0 h 1447370"/>
              <a:gd name="connsiteX0-481" fmla="*/ 204064 w 204064"/>
              <a:gd name="connsiteY0-482" fmla="*/ 756862 h 1447370"/>
              <a:gd name="connsiteX1-483" fmla="*/ 37 w 204064"/>
              <a:gd name="connsiteY1-484" fmla="*/ 1447370 h 1447370"/>
              <a:gd name="connsiteX2-485" fmla="*/ 34 w 204064"/>
              <a:gd name="connsiteY2-486" fmla="*/ 705062 h 1447370"/>
              <a:gd name="connsiteX3-487" fmla="*/ 204027 w 204064"/>
              <a:gd name="connsiteY3-488" fmla="*/ 0 h 1447370"/>
            </a:gdLst>
            <a:ahLst/>
            <a:cxnLst>
              <a:cxn ang="0">
                <a:pos x="connsiteX0-1" y="connsiteY0-2"/>
              </a:cxn>
              <a:cxn ang="0">
                <a:pos x="connsiteX1-3" y="connsiteY1-4"/>
              </a:cxn>
              <a:cxn ang="0">
                <a:pos x="connsiteX2-5" y="connsiteY2-6"/>
              </a:cxn>
              <a:cxn ang="0">
                <a:pos x="connsiteX3-7" y="connsiteY3-8"/>
              </a:cxn>
            </a:cxnLst>
            <a:rect l="l" t="t" r="r" b="b"/>
            <a:pathLst>
              <a:path w="204064" h="1447370">
                <a:moveTo>
                  <a:pt x="204064" y="756862"/>
                </a:moveTo>
                <a:lnTo>
                  <a:pt x="37" y="1447370"/>
                </a:lnTo>
                <a:cubicBezTo>
                  <a:pt x="-89" y="1381470"/>
                  <a:pt x="160" y="770962"/>
                  <a:pt x="34" y="705062"/>
                </a:cubicBezTo>
                <a:lnTo>
                  <a:pt x="204027" y="0"/>
                </a:lnTo>
              </a:path>
            </a:pathLst>
          </a:cu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02" name="平行四边形 3"/>
          <p:cNvSpPr/>
          <p:nvPr>
            <p:custDataLst>
              <p:tags r:id="rId5"/>
            </p:custDataLst>
          </p:nvPr>
        </p:nvSpPr>
        <p:spPr>
          <a:xfrm>
            <a:off x="3274596" y="3315277"/>
            <a:ext cx="1936120" cy="2814649"/>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0 w 1664933"/>
              <a:gd name="connsiteY0-142" fmla="*/ 684545 h 1740521"/>
              <a:gd name="connsiteX1-143" fmla="*/ 1292528 w 1664933"/>
              <a:gd name="connsiteY1-144" fmla="*/ 794 h 1740521"/>
              <a:gd name="connsiteX2-145" fmla="*/ 1664933 w 1664933"/>
              <a:gd name="connsiteY2-146" fmla="*/ 0 h 1740521"/>
              <a:gd name="connsiteX3-147" fmla="*/ 381 w 1664933"/>
              <a:gd name="connsiteY3-148" fmla="*/ 1740521 h 1740521"/>
              <a:gd name="connsiteX4-149" fmla="*/ 0 w 1664933"/>
              <a:gd name="connsiteY4-150" fmla="*/ 684545 h 1740521"/>
              <a:gd name="connsiteX0-151" fmla="*/ 0 w 1292528"/>
              <a:gd name="connsiteY0-152" fmla="*/ 683752 h 1739728"/>
              <a:gd name="connsiteX1-153" fmla="*/ 1292528 w 1292528"/>
              <a:gd name="connsiteY1-154" fmla="*/ 1 h 1739728"/>
              <a:gd name="connsiteX2-155" fmla="*/ 1274302 w 1292528"/>
              <a:gd name="connsiteY2-156" fmla="*/ 1055281 h 1739728"/>
              <a:gd name="connsiteX3-157" fmla="*/ 381 w 1292528"/>
              <a:gd name="connsiteY3-158" fmla="*/ 1739728 h 1739728"/>
              <a:gd name="connsiteX4-159" fmla="*/ 0 w 1292528"/>
              <a:gd name="connsiteY4-160" fmla="*/ 683752 h 1739728"/>
              <a:gd name="connsiteX0-161" fmla="*/ 0 w 1292528"/>
              <a:gd name="connsiteY0-162" fmla="*/ 683751 h 1739727"/>
              <a:gd name="connsiteX1-163" fmla="*/ 1292528 w 1292528"/>
              <a:gd name="connsiteY1-164" fmla="*/ 0 h 1739727"/>
              <a:gd name="connsiteX2-165" fmla="*/ 1278330 w 1292528"/>
              <a:gd name="connsiteY2-166" fmla="*/ 1066281 h 1739727"/>
              <a:gd name="connsiteX3-167" fmla="*/ 381 w 1292528"/>
              <a:gd name="connsiteY3-168" fmla="*/ 1739727 h 1739727"/>
              <a:gd name="connsiteX4-169" fmla="*/ 0 w 1292528"/>
              <a:gd name="connsiteY4-170" fmla="*/ 683751 h 1739727"/>
              <a:gd name="connsiteX0-171" fmla="*/ 0 w 1292528"/>
              <a:gd name="connsiteY0-172" fmla="*/ 683751 h 1739727"/>
              <a:gd name="connsiteX1-173" fmla="*/ 1292528 w 1292528"/>
              <a:gd name="connsiteY1-174" fmla="*/ 0 h 1739727"/>
              <a:gd name="connsiteX2-175" fmla="*/ 1290411 w 1292528"/>
              <a:gd name="connsiteY2-176" fmla="*/ 1066281 h 1739727"/>
              <a:gd name="connsiteX3-177" fmla="*/ 381 w 1292528"/>
              <a:gd name="connsiteY3-178" fmla="*/ 1739727 h 1739727"/>
              <a:gd name="connsiteX4-179" fmla="*/ 0 w 1292528"/>
              <a:gd name="connsiteY4-180" fmla="*/ 683751 h 1739727"/>
              <a:gd name="connsiteX0-181" fmla="*/ 0 w 1292528"/>
              <a:gd name="connsiteY0-182" fmla="*/ 673473 h 1729449"/>
              <a:gd name="connsiteX1-183" fmla="*/ 1292528 w 1292528"/>
              <a:gd name="connsiteY1-184" fmla="*/ 0 h 1729449"/>
              <a:gd name="connsiteX2-185" fmla="*/ 1290411 w 1292528"/>
              <a:gd name="connsiteY2-186" fmla="*/ 1056003 h 1729449"/>
              <a:gd name="connsiteX3-187" fmla="*/ 381 w 1292528"/>
              <a:gd name="connsiteY3-188" fmla="*/ 1729449 h 1729449"/>
              <a:gd name="connsiteX4-189" fmla="*/ 0 w 1292528"/>
              <a:gd name="connsiteY4-190" fmla="*/ 673473 h 1729449"/>
              <a:gd name="connsiteX0-191" fmla="*/ 0 w 1292528"/>
              <a:gd name="connsiteY0-192" fmla="*/ 673473 h 1729449"/>
              <a:gd name="connsiteX1-193" fmla="*/ 1292528 w 1292528"/>
              <a:gd name="connsiteY1-194" fmla="*/ 0 h 1729449"/>
              <a:gd name="connsiteX2-195" fmla="*/ 1286302 w 1292528"/>
              <a:gd name="connsiteY2-196" fmla="*/ 1045725 h 1729449"/>
              <a:gd name="connsiteX3-197" fmla="*/ 381 w 1292528"/>
              <a:gd name="connsiteY3-198" fmla="*/ 1729449 h 1729449"/>
              <a:gd name="connsiteX4-199" fmla="*/ 0 w 1292528"/>
              <a:gd name="connsiteY4-200" fmla="*/ 673473 h 1729449"/>
              <a:gd name="connsiteX0-201" fmla="*/ 0 w 1292528"/>
              <a:gd name="connsiteY0-202" fmla="*/ 673473 h 1729449"/>
              <a:gd name="connsiteX1-203" fmla="*/ 1292528 w 1292528"/>
              <a:gd name="connsiteY1-204" fmla="*/ 0 h 1729449"/>
              <a:gd name="connsiteX2-205" fmla="*/ 1286302 w 1292528"/>
              <a:gd name="connsiteY2-206" fmla="*/ 1062855 h 1729449"/>
              <a:gd name="connsiteX3-207" fmla="*/ 381 w 1292528"/>
              <a:gd name="connsiteY3-208" fmla="*/ 1729449 h 1729449"/>
              <a:gd name="connsiteX4-209" fmla="*/ 0 w 1292528"/>
              <a:gd name="connsiteY4-210" fmla="*/ 673473 h 1729449"/>
              <a:gd name="connsiteX0-211" fmla="*/ 0 w 1292528"/>
              <a:gd name="connsiteY0-212" fmla="*/ 673473 h 1729449"/>
              <a:gd name="connsiteX1-213" fmla="*/ 1292528 w 1292528"/>
              <a:gd name="connsiteY1-214" fmla="*/ 0 h 1729449"/>
              <a:gd name="connsiteX2-215" fmla="*/ 1286302 w 1292528"/>
              <a:gd name="connsiteY2-216" fmla="*/ 1052577 h 1729449"/>
              <a:gd name="connsiteX3-217" fmla="*/ 381 w 1292528"/>
              <a:gd name="connsiteY3-218" fmla="*/ 1729449 h 1729449"/>
              <a:gd name="connsiteX4-219" fmla="*/ 0 w 1292528"/>
              <a:gd name="connsiteY4-220" fmla="*/ 673473 h 1729449"/>
              <a:gd name="connsiteX0-221" fmla="*/ 0 w 1288419"/>
              <a:gd name="connsiteY0-222" fmla="*/ 680325 h 1736301"/>
              <a:gd name="connsiteX1-223" fmla="*/ 1288419 w 1288419"/>
              <a:gd name="connsiteY1-224" fmla="*/ 0 h 1736301"/>
              <a:gd name="connsiteX2-225" fmla="*/ 1286302 w 1288419"/>
              <a:gd name="connsiteY2-226" fmla="*/ 1059429 h 1736301"/>
              <a:gd name="connsiteX3-227" fmla="*/ 381 w 1288419"/>
              <a:gd name="connsiteY3-228" fmla="*/ 1736301 h 1736301"/>
              <a:gd name="connsiteX4-229" fmla="*/ 0 w 1288419"/>
              <a:gd name="connsiteY4-230" fmla="*/ 680325 h 1736301"/>
              <a:gd name="connsiteX0-231" fmla="*/ 0 w 1343375"/>
              <a:gd name="connsiteY0-232" fmla="*/ 707524 h 1763500"/>
              <a:gd name="connsiteX1-233" fmla="*/ 1343375 w 1343375"/>
              <a:gd name="connsiteY1-234" fmla="*/ 0 h 1763500"/>
              <a:gd name="connsiteX2-235" fmla="*/ 1286302 w 1343375"/>
              <a:gd name="connsiteY2-236" fmla="*/ 1086628 h 1763500"/>
              <a:gd name="connsiteX3-237" fmla="*/ 381 w 1343375"/>
              <a:gd name="connsiteY3-238" fmla="*/ 1763500 h 1763500"/>
              <a:gd name="connsiteX4-239" fmla="*/ 0 w 1343375"/>
              <a:gd name="connsiteY4-240" fmla="*/ 707524 h 1763500"/>
              <a:gd name="connsiteX0-241" fmla="*/ 0 w 1356057"/>
              <a:gd name="connsiteY0-242" fmla="*/ 714324 h 1770300"/>
              <a:gd name="connsiteX1-243" fmla="*/ 1356057 w 1356057"/>
              <a:gd name="connsiteY1-244" fmla="*/ 0 h 1770300"/>
              <a:gd name="connsiteX2-245" fmla="*/ 1286302 w 1356057"/>
              <a:gd name="connsiteY2-246" fmla="*/ 1093428 h 1770300"/>
              <a:gd name="connsiteX3-247" fmla="*/ 381 w 1356057"/>
              <a:gd name="connsiteY3-248" fmla="*/ 1770300 h 1770300"/>
              <a:gd name="connsiteX4-249" fmla="*/ 0 w 1356057"/>
              <a:gd name="connsiteY4-250" fmla="*/ 714324 h 1770300"/>
              <a:gd name="connsiteX0-251" fmla="*/ 0 w 1356057"/>
              <a:gd name="connsiteY0-252" fmla="*/ 714324 h 1770300"/>
              <a:gd name="connsiteX1-253" fmla="*/ 1356057 w 1356057"/>
              <a:gd name="connsiteY1-254" fmla="*/ 0 h 1770300"/>
              <a:gd name="connsiteX2-255" fmla="*/ 1353939 w 1356057"/>
              <a:gd name="connsiteY2-256" fmla="*/ 1113828 h 1770300"/>
              <a:gd name="connsiteX3-257" fmla="*/ 381 w 1356057"/>
              <a:gd name="connsiteY3-258" fmla="*/ 1770300 h 1770300"/>
              <a:gd name="connsiteX4-259" fmla="*/ 0 w 1356057"/>
              <a:gd name="connsiteY4-260" fmla="*/ 714324 h 1770300"/>
              <a:gd name="connsiteX0-261" fmla="*/ 0 w 1356057"/>
              <a:gd name="connsiteY0-262" fmla="*/ 714324 h 1770300"/>
              <a:gd name="connsiteX1-263" fmla="*/ 1356057 w 1356057"/>
              <a:gd name="connsiteY1-264" fmla="*/ 0 h 1770300"/>
              <a:gd name="connsiteX2-265" fmla="*/ 1353939 w 1356057"/>
              <a:gd name="connsiteY2-266" fmla="*/ 1062829 h 1770300"/>
              <a:gd name="connsiteX3-267" fmla="*/ 381 w 1356057"/>
              <a:gd name="connsiteY3-268" fmla="*/ 1770300 h 1770300"/>
              <a:gd name="connsiteX4-269" fmla="*/ 0 w 1356057"/>
              <a:gd name="connsiteY4-270" fmla="*/ 714324 h 1770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6057" h="1770300">
                <a:moveTo>
                  <a:pt x="0" y="714324"/>
                </a:moveTo>
                <a:lnTo>
                  <a:pt x="1356057" y="0"/>
                </a:lnTo>
                <a:cubicBezTo>
                  <a:pt x="1355351" y="355427"/>
                  <a:pt x="1354645" y="707402"/>
                  <a:pt x="1353939" y="1062829"/>
                </a:cubicBezTo>
                <a:lnTo>
                  <a:pt x="381" y="1770300"/>
                </a:lnTo>
                <a:lnTo>
                  <a:pt x="0" y="714324"/>
                </a:lnTo>
                <a:close/>
              </a:path>
            </a:pathLst>
          </a:cu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思源黑体 CN Normal" panose="020B0400000000000000" pitchFamily="34" charset="-122"/>
            </a:endParaRPr>
          </a:p>
        </p:txBody>
      </p:sp>
      <p:sp>
        <p:nvSpPr>
          <p:cNvPr id="103" name="平行四边形 3"/>
          <p:cNvSpPr/>
          <p:nvPr>
            <p:custDataLst>
              <p:tags r:id="rId6"/>
            </p:custDataLst>
          </p:nvPr>
        </p:nvSpPr>
        <p:spPr>
          <a:xfrm>
            <a:off x="3299235" y="4575818"/>
            <a:ext cx="1886553" cy="1507573"/>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5859"/>
              <a:gd name="connsiteY0-232" fmla="*/ 372549 h 570249"/>
              <a:gd name="connsiteX1-233" fmla="*/ 193693 w 195859"/>
              <a:gd name="connsiteY1-234" fmla="*/ 0 h 570249"/>
              <a:gd name="connsiteX2-235" fmla="*/ 195859 w 195859"/>
              <a:gd name="connsiteY2-236" fmla="*/ 466012 h 570249"/>
              <a:gd name="connsiteX3-237" fmla="*/ 377 w 195859"/>
              <a:gd name="connsiteY3-238" fmla="*/ 570249 h 570249"/>
              <a:gd name="connsiteX4-239" fmla="*/ 0 w 195859"/>
              <a:gd name="connsiteY4-240" fmla="*/ 372549 h 570249"/>
              <a:gd name="connsiteX0-241" fmla="*/ 0 w 195859"/>
              <a:gd name="connsiteY0-242" fmla="*/ 662655 h 860355"/>
              <a:gd name="connsiteX1-243" fmla="*/ 192111 w 195859"/>
              <a:gd name="connsiteY1-244" fmla="*/ 0 h 860355"/>
              <a:gd name="connsiteX2-245" fmla="*/ 195859 w 195859"/>
              <a:gd name="connsiteY2-246" fmla="*/ 756118 h 860355"/>
              <a:gd name="connsiteX3-247" fmla="*/ 377 w 195859"/>
              <a:gd name="connsiteY3-248" fmla="*/ 860355 h 860355"/>
              <a:gd name="connsiteX4-249" fmla="*/ 0 w 195859"/>
              <a:gd name="connsiteY4-250" fmla="*/ 662655 h 860355"/>
              <a:gd name="connsiteX0-251" fmla="*/ 0 w 192696"/>
              <a:gd name="connsiteY0-252" fmla="*/ 662655 h 860355"/>
              <a:gd name="connsiteX1-253" fmla="*/ 192111 w 192696"/>
              <a:gd name="connsiteY1-254" fmla="*/ 0 h 860355"/>
              <a:gd name="connsiteX2-255" fmla="*/ 192696 w 192696"/>
              <a:gd name="connsiteY2-256" fmla="*/ 226016 h 860355"/>
              <a:gd name="connsiteX3-257" fmla="*/ 377 w 192696"/>
              <a:gd name="connsiteY3-258" fmla="*/ 860355 h 860355"/>
              <a:gd name="connsiteX4-259" fmla="*/ 0 w 192696"/>
              <a:gd name="connsiteY4-260" fmla="*/ 662655 h 860355"/>
              <a:gd name="connsiteX0-261" fmla="*/ 0 w 194278"/>
              <a:gd name="connsiteY0-262" fmla="*/ 662655 h 860355"/>
              <a:gd name="connsiteX1-263" fmla="*/ 192111 w 194278"/>
              <a:gd name="connsiteY1-264" fmla="*/ 0 h 860355"/>
              <a:gd name="connsiteX2-265" fmla="*/ 194278 w 194278"/>
              <a:gd name="connsiteY2-266" fmla="*/ 231291 h 860355"/>
              <a:gd name="connsiteX3-267" fmla="*/ 377 w 194278"/>
              <a:gd name="connsiteY3-268" fmla="*/ 860355 h 860355"/>
              <a:gd name="connsiteX4-269" fmla="*/ 0 w 194278"/>
              <a:gd name="connsiteY4-270" fmla="*/ 662655 h 860355"/>
              <a:gd name="connsiteX0-271" fmla="*/ 0 w 194674"/>
              <a:gd name="connsiteY0-272" fmla="*/ 662655 h 860355"/>
              <a:gd name="connsiteX1-273" fmla="*/ 192111 w 194674"/>
              <a:gd name="connsiteY1-274" fmla="*/ 0 h 860355"/>
              <a:gd name="connsiteX2-275" fmla="*/ 194674 w 194674"/>
              <a:gd name="connsiteY2-276" fmla="*/ 227335 h 860355"/>
              <a:gd name="connsiteX3-277" fmla="*/ 377 w 194674"/>
              <a:gd name="connsiteY3-278" fmla="*/ 860355 h 860355"/>
              <a:gd name="connsiteX4-279" fmla="*/ 0 w 194674"/>
              <a:gd name="connsiteY4-280" fmla="*/ 662655 h 860355"/>
              <a:gd name="connsiteX0-281" fmla="*/ 194674 w 207295"/>
              <a:gd name="connsiteY0-282" fmla="*/ 151380 h 784400"/>
              <a:gd name="connsiteX1-283" fmla="*/ 377 w 207295"/>
              <a:gd name="connsiteY1-284" fmla="*/ 784400 h 784400"/>
              <a:gd name="connsiteX2-285" fmla="*/ 0 w 207295"/>
              <a:gd name="connsiteY2-286" fmla="*/ 586700 h 784400"/>
              <a:gd name="connsiteX3-287" fmla="*/ 207295 w 207295"/>
              <a:gd name="connsiteY3-288" fmla="*/ 0 h 784400"/>
              <a:gd name="connsiteX0-289" fmla="*/ 194674 w 194674"/>
              <a:gd name="connsiteY0-290" fmla="*/ 177094 h 810114"/>
              <a:gd name="connsiteX1-291" fmla="*/ 377 w 194674"/>
              <a:gd name="connsiteY1-292" fmla="*/ 810114 h 810114"/>
              <a:gd name="connsiteX2-293" fmla="*/ 0 w 194674"/>
              <a:gd name="connsiteY2-294" fmla="*/ 612414 h 810114"/>
              <a:gd name="connsiteX3-295" fmla="*/ 194246 w 194674"/>
              <a:gd name="connsiteY3-296" fmla="*/ 0 h 810114"/>
              <a:gd name="connsiteX0-297" fmla="*/ 194674 w 194674"/>
              <a:gd name="connsiteY0-298" fmla="*/ 230499 h 863519"/>
              <a:gd name="connsiteX1-299" fmla="*/ 377 w 194674"/>
              <a:gd name="connsiteY1-300" fmla="*/ 863519 h 863519"/>
              <a:gd name="connsiteX2-301" fmla="*/ 0 w 194674"/>
              <a:gd name="connsiteY2-302" fmla="*/ 665819 h 863519"/>
              <a:gd name="connsiteX3-303" fmla="*/ 194641 w 194674"/>
              <a:gd name="connsiteY3-304" fmla="*/ 0 h 863519"/>
              <a:gd name="connsiteX0-305" fmla="*/ 194729 w 194729"/>
              <a:gd name="connsiteY0-306" fmla="*/ 230499 h 901572"/>
              <a:gd name="connsiteX1-307" fmla="*/ 34 w 194729"/>
              <a:gd name="connsiteY1-308" fmla="*/ 901572 h 901572"/>
              <a:gd name="connsiteX2-309" fmla="*/ 55 w 194729"/>
              <a:gd name="connsiteY2-310" fmla="*/ 665819 h 901572"/>
              <a:gd name="connsiteX3-311" fmla="*/ 194696 w 194729"/>
              <a:gd name="connsiteY3-312" fmla="*/ 0 h 901572"/>
              <a:gd name="connsiteX0-313" fmla="*/ 194331 w 194696"/>
              <a:gd name="connsiteY0-314" fmla="*/ 250527 h 901572"/>
              <a:gd name="connsiteX1-315" fmla="*/ 34 w 194696"/>
              <a:gd name="connsiteY1-316" fmla="*/ 901572 h 901572"/>
              <a:gd name="connsiteX2-317" fmla="*/ 55 w 194696"/>
              <a:gd name="connsiteY2-318" fmla="*/ 665819 h 901572"/>
              <a:gd name="connsiteX3-319" fmla="*/ 194696 w 194696"/>
              <a:gd name="connsiteY3-320" fmla="*/ 0 h 901572"/>
              <a:gd name="connsiteX0-321" fmla="*/ 194331 w 194696"/>
              <a:gd name="connsiteY0-322" fmla="*/ 250527 h 919080"/>
              <a:gd name="connsiteX1-323" fmla="*/ 34 w 194696"/>
              <a:gd name="connsiteY1-324" fmla="*/ 919080 h 919080"/>
              <a:gd name="connsiteX2-325" fmla="*/ 55 w 194696"/>
              <a:gd name="connsiteY2-326" fmla="*/ 665819 h 919080"/>
              <a:gd name="connsiteX3-327" fmla="*/ 194696 w 194696"/>
              <a:gd name="connsiteY3-328" fmla="*/ 0 h 919080"/>
              <a:gd name="connsiteX0-329" fmla="*/ 194331 w 204525"/>
              <a:gd name="connsiteY0-330" fmla="*/ 288266 h 956819"/>
              <a:gd name="connsiteX1-331" fmla="*/ 34 w 204525"/>
              <a:gd name="connsiteY1-332" fmla="*/ 956819 h 956819"/>
              <a:gd name="connsiteX2-333" fmla="*/ 55 w 204525"/>
              <a:gd name="connsiteY2-334" fmla="*/ 703558 h 956819"/>
              <a:gd name="connsiteX3-335" fmla="*/ 204525 w 204525"/>
              <a:gd name="connsiteY3-336" fmla="*/ 0 h 956819"/>
              <a:gd name="connsiteX0-337" fmla="*/ 203505 w 204525"/>
              <a:gd name="connsiteY0-338" fmla="*/ 260819 h 956819"/>
              <a:gd name="connsiteX1-339" fmla="*/ 34 w 204525"/>
              <a:gd name="connsiteY1-340" fmla="*/ 956819 h 956819"/>
              <a:gd name="connsiteX2-341" fmla="*/ 55 w 204525"/>
              <a:gd name="connsiteY2-342" fmla="*/ 703558 h 956819"/>
              <a:gd name="connsiteX3-343" fmla="*/ 204525 w 204525"/>
              <a:gd name="connsiteY3-344" fmla="*/ 0 h 956819"/>
              <a:gd name="connsiteX0-345" fmla="*/ 204815 w 204815"/>
              <a:gd name="connsiteY0-346" fmla="*/ 260819 h 956819"/>
              <a:gd name="connsiteX1-347" fmla="*/ 34 w 204815"/>
              <a:gd name="connsiteY1-348" fmla="*/ 956819 h 956819"/>
              <a:gd name="connsiteX2-349" fmla="*/ 55 w 204815"/>
              <a:gd name="connsiteY2-350" fmla="*/ 703558 h 956819"/>
              <a:gd name="connsiteX3-351" fmla="*/ 204525 w 204815"/>
              <a:gd name="connsiteY3-352" fmla="*/ 0 h 956819"/>
              <a:gd name="connsiteX0-353" fmla="*/ 204815 w 204815"/>
              <a:gd name="connsiteY0-354" fmla="*/ 260819 h 956819"/>
              <a:gd name="connsiteX1-355" fmla="*/ 34 w 204815"/>
              <a:gd name="connsiteY1-356" fmla="*/ 956819 h 956819"/>
              <a:gd name="connsiteX2-357" fmla="*/ 55 w 204815"/>
              <a:gd name="connsiteY2-358" fmla="*/ 693266 h 956819"/>
              <a:gd name="connsiteX3-359" fmla="*/ 204525 w 204815"/>
              <a:gd name="connsiteY3-360" fmla="*/ 0 h 956819"/>
            </a:gdLst>
            <a:ahLst/>
            <a:cxnLst>
              <a:cxn ang="0">
                <a:pos x="connsiteX0-1" y="connsiteY0-2"/>
              </a:cxn>
              <a:cxn ang="0">
                <a:pos x="connsiteX1-3" y="connsiteY1-4"/>
              </a:cxn>
              <a:cxn ang="0">
                <a:pos x="connsiteX2-5" y="connsiteY2-6"/>
              </a:cxn>
              <a:cxn ang="0">
                <a:pos x="connsiteX3-7" y="connsiteY3-8"/>
              </a:cxn>
            </a:cxnLst>
            <a:rect l="l" t="t" r="r" b="b"/>
            <a:pathLst>
              <a:path w="204815" h="956819">
                <a:moveTo>
                  <a:pt x="204815" y="260819"/>
                </a:moveTo>
                <a:lnTo>
                  <a:pt x="34" y="956819"/>
                </a:lnTo>
                <a:cubicBezTo>
                  <a:pt x="-92" y="890919"/>
                  <a:pt x="181" y="759166"/>
                  <a:pt x="55" y="693266"/>
                </a:cubicBezTo>
                <a:lnTo>
                  <a:pt x="204525" y="0"/>
                </a:lnTo>
              </a:path>
            </a:pathLst>
          </a:cu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grpSp>
        <p:nvGrpSpPr>
          <p:cNvPr id="104" name="组合 103"/>
          <p:cNvGrpSpPr/>
          <p:nvPr/>
        </p:nvGrpSpPr>
        <p:grpSpPr>
          <a:xfrm>
            <a:off x="3394049" y="3804876"/>
            <a:ext cx="1678649" cy="1748773"/>
            <a:chOff x="2328826" y="1732046"/>
            <a:chExt cx="1123749" cy="1319619"/>
          </a:xfrm>
          <a:solidFill>
            <a:schemeClr val="bg1">
              <a:lumMod val="95000"/>
            </a:schemeClr>
          </a:solidFill>
        </p:grpSpPr>
        <p:grpSp>
          <p:nvGrpSpPr>
            <p:cNvPr id="136" name="组合 135"/>
            <p:cNvGrpSpPr/>
            <p:nvPr/>
          </p:nvGrpSpPr>
          <p:grpSpPr>
            <a:xfrm>
              <a:off x="2328826" y="2247850"/>
              <a:ext cx="367335" cy="803815"/>
              <a:chOff x="2329306" y="2251635"/>
              <a:chExt cx="367335" cy="803815"/>
            </a:xfrm>
            <a:grpFill/>
          </p:grpSpPr>
          <p:sp>
            <p:nvSpPr>
              <p:cNvPr id="143" name="平行四边形 3"/>
              <p:cNvSpPr/>
              <p:nvPr>
                <p:custDataLst>
                  <p:tags r:id="rId7"/>
                </p:custDataLst>
              </p:nvPr>
            </p:nvSpPr>
            <p:spPr>
              <a:xfrm>
                <a:off x="2329306" y="2366561"/>
                <a:ext cx="177337" cy="688889"/>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solidFill>
                <a:schemeClr val="bg2">
                  <a:lumMod val="9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144" name="平行四边形 3"/>
              <p:cNvSpPr/>
              <p:nvPr>
                <p:custDataLst>
                  <p:tags r:id="rId8"/>
                </p:custDataLst>
              </p:nvPr>
            </p:nvSpPr>
            <p:spPr>
              <a:xfrm>
                <a:off x="2519304" y="2251635"/>
                <a:ext cx="177337" cy="674470"/>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solidFill>
                <a:schemeClr val="bg2">
                  <a:lumMod val="9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grpSp>
        <p:grpSp>
          <p:nvGrpSpPr>
            <p:cNvPr id="137" name="组合 136"/>
            <p:cNvGrpSpPr/>
            <p:nvPr/>
          </p:nvGrpSpPr>
          <p:grpSpPr>
            <a:xfrm>
              <a:off x="2707244" y="1986841"/>
              <a:ext cx="364952" cy="817306"/>
              <a:chOff x="2331689" y="2249649"/>
              <a:chExt cx="364952" cy="817306"/>
            </a:xfrm>
            <a:grpFill/>
          </p:grpSpPr>
          <p:sp>
            <p:nvSpPr>
              <p:cNvPr id="141" name="平行四边形 3"/>
              <p:cNvSpPr/>
              <p:nvPr>
                <p:custDataLst>
                  <p:tags r:id="rId9"/>
                </p:custDataLst>
              </p:nvPr>
            </p:nvSpPr>
            <p:spPr>
              <a:xfrm>
                <a:off x="2331689" y="2378066"/>
                <a:ext cx="177337" cy="688889"/>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solidFill>
                <a:schemeClr val="bg2">
                  <a:lumMod val="9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142" name="平行四边形 3"/>
              <p:cNvSpPr/>
              <p:nvPr>
                <p:custDataLst>
                  <p:tags r:id="rId10"/>
                </p:custDataLst>
              </p:nvPr>
            </p:nvSpPr>
            <p:spPr>
              <a:xfrm>
                <a:off x="2519304" y="2249649"/>
                <a:ext cx="177337" cy="688889"/>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solidFill>
                <a:schemeClr val="bg2">
                  <a:lumMod val="9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grpSp>
        <p:grpSp>
          <p:nvGrpSpPr>
            <p:cNvPr id="138" name="组合 137"/>
            <p:cNvGrpSpPr/>
            <p:nvPr/>
          </p:nvGrpSpPr>
          <p:grpSpPr>
            <a:xfrm>
              <a:off x="3082861" y="1732046"/>
              <a:ext cx="369714" cy="817306"/>
              <a:chOff x="2331689" y="2249649"/>
              <a:chExt cx="369714" cy="817306"/>
            </a:xfrm>
            <a:grpFill/>
          </p:grpSpPr>
          <p:sp>
            <p:nvSpPr>
              <p:cNvPr id="139" name="平行四边形 3"/>
              <p:cNvSpPr/>
              <p:nvPr>
                <p:custDataLst>
                  <p:tags r:id="rId11"/>
                </p:custDataLst>
              </p:nvPr>
            </p:nvSpPr>
            <p:spPr>
              <a:xfrm>
                <a:off x="2331689" y="2378066"/>
                <a:ext cx="177337" cy="688889"/>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solidFill>
                <a:schemeClr val="bg2">
                  <a:lumMod val="9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140" name="平行四边形 3"/>
              <p:cNvSpPr/>
              <p:nvPr>
                <p:custDataLst>
                  <p:tags r:id="rId12"/>
                </p:custDataLst>
              </p:nvPr>
            </p:nvSpPr>
            <p:spPr>
              <a:xfrm>
                <a:off x="2524066" y="2249649"/>
                <a:ext cx="177337" cy="688889"/>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solidFill>
                <a:schemeClr val="bg2">
                  <a:lumMod val="9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grpSp>
      </p:grpSp>
      <p:sp>
        <p:nvSpPr>
          <p:cNvPr id="105" name="文本框 104"/>
          <p:cNvSpPr txBox="1"/>
          <p:nvPr>
            <p:custDataLst>
              <p:tags r:id="rId13"/>
            </p:custDataLst>
          </p:nvPr>
        </p:nvSpPr>
        <p:spPr>
          <a:xfrm>
            <a:off x="3377596" y="4784984"/>
            <a:ext cx="290183" cy="673217"/>
          </a:xfrm>
          <a:prstGeom prst="rect">
            <a:avLst/>
          </a:prstGeom>
          <a:noFill/>
        </p:spPr>
        <p:txBody>
          <a:bodyPr vert="eaVert" wrap="square" rtlCol="0">
            <a:spAutoFit/>
          </a:bodyPr>
          <a:lstStyle/>
          <a:p>
            <a:r>
              <a:rPr lang="zh-CN" altLang="en-US" sz="700" b="1" dirty="0">
                <a:cs typeface="思源黑体 CN Normal" panose="020B0400000000000000" pitchFamily="34" charset="-122"/>
              </a:rPr>
              <a:t>数据采集安全</a:t>
            </a:r>
            <a:endParaRPr lang="zh-CN" altLang="en-US" sz="700" b="1" dirty="0">
              <a:cs typeface="思源黑体 CN Normal" panose="020B0400000000000000" pitchFamily="34" charset="-122"/>
            </a:endParaRPr>
          </a:p>
        </p:txBody>
      </p:sp>
      <p:sp>
        <p:nvSpPr>
          <p:cNvPr id="106" name="文本框 105"/>
          <p:cNvSpPr txBox="1"/>
          <p:nvPr>
            <p:custDataLst>
              <p:tags r:id="rId14"/>
            </p:custDataLst>
          </p:nvPr>
        </p:nvSpPr>
        <p:spPr>
          <a:xfrm>
            <a:off x="3673621" y="4600039"/>
            <a:ext cx="290183" cy="673217"/>
          </a:xfrm>
          <a:prstGeom prst="rect">
            <a:avLst/>
          </a:prstGeom>
          <a:noFill/>
        </p:spPr>
        <p:txBody>
          <a:bodyPr vert="eaVert" wrap="square" rtlCol="0">
            <a:spAutoFit/>
          </a:bodyPr>
          <a:lstStyle/>
          <a:p>
            <a:r>
              <a:rPr lang="zh-CN" altLang="en-US" sz="700" b="1" dirty="0">
                <a:cs typeface="思源黑体 CN Normal" panose="020B0400000000000000" pitchFamily="34" charset="-122"/>
              </a:rPr>
              <a:t>数据传输安全</a:t>
            </a:r>
            <a:endParaRPr lang="zh-CN" altLang="en-US" sz="700" b="1" dirty="0">
              <a:cs typeface="思源黑体 CN Normal" panose="020B0400000000000000" pitchFamily="34" charset="-122"/>
            </a:endParaRPr>
          </a:p>
        </p:txBody>
      </p:sp>
      <p:sp>
        <p:nvSpPr>
          <p:cNvPr id="107" name="文本框 106"/>
          <p:cNvSpPr txBox="1"/>
          <p:nvPr>
            <p:custDataLst>
              <p:tags r:id="rId15"/>
            </p:custDataLst>
          </p:nvPr>
        </p:nvSpPr>
        <p:spPr>
          <a:xfrm>
            <a:off x="3954100" y="4467745"/>
            <a:ext cx="290183" cy="673217"/>
          </a:xfrm>
          <a:prstGeom prst="rect">
            <a:avLst/>
          </a:prstGeom>
          <a:noFill/>
        </p:spPr>
        <p:txBody>
          <a:bodyPr vert="eaVert" wrap="square" rtlCol="0">
            <a:spAutoFit/>
          </a:bodyPr>
          <a:lstStyle/>
          <a:p>
            <a:r>
              <a:rPr lang="zh-CN" altLang="en-US" sz="700" b="1" dirty="0">
                <a:cs typeface="思源黑体 CN Normal" panose="020B0400000000000000" pitchFamily="34" charset="-122"/>
              </a:rPr>
              <a:t>数据存储安全</a:t>
            </a:r>
            <a:endParaRPr lang="zh-CN" altLang="en-US" sz="700" b="1" dirty="0">
              <a:cs typeface="思源黑体 CN Normal" panose="020B0400000000000000" pitchFamily="34" charset="-122"/>
            </a:endParaRPr>
          </a:p>
        </p:txBody>
      </p:sp>
      <p:sp>
        <p:nvSpPr>
          <p:cNvPr id="108" name="文本框 107"/>
          <p:cNvSpPr txBox="1"/>
          <p:nvPr>
            <p:custDataLst>
              <p:tags r:id="rId16"/>
            </p:custDataLst>
          </p:nvPr>
        </p:nvSpPr>
        <p:spPr>
          <a:xfrm>
            <a:off x="4512056" y="4113979"/>
            <a:ext cx="290183" cy="673217"/>
          </a:xfrm>
          <a:prstGeom prst="rect">
            <a:avLst/>
          </a:prstGeom>
          <a:noFill/>
        </p:spPr>
        <p:txBody>
          <a:bodyPr vert="eaVert" wrap="square" rtlCol="0">
            <a:spAutoFit/>
          </a:bodyPr>
          <a:lstStyle/>
          <a:p>
            <a:r>
              <a:rPr lang="zh-CN" altLang="en-US" sz="700" b="1" dirty="0">
                <a:cs typeface="思源黑体 CN Normal" panose="020B0400000000000000" pitchFamily="34" charset="-122"/>
              </a:rPr>
              <a:t>数据交换安全</a:t>
            </a:r>
            <a:endParaRPr lang="zh-CN" altLang="en-US" sz="700" b="1" dirty="0">
              <a:cs typeface="思源黑体 CN Normal" panose="020B0400000000000000" pitchFamily="34" charset="-122"/>
            </a:endParaRPr>
          </a:p>
        </p:txBody>
      </p:sp>
      <p:sp>
        <p:nvSpPr>
          <p:cNvPr id="109" name="文本框 108"/>
          <p:cNvSpPr txBox="1"/>
          <p:nvPr>
            <p:custDataLst>
              <p:tags r:id="rId17"/>
            </p:custDataLst>
          </p:nvPr>
        </p:nvSpPr>
        <p:spPr>
          <a:xfrm>
            <a:off x="4237359" y="4291556"/>
            <a:ext cx="290183" cy="673217"/>
          </a:xfrm>
          <a:prstGeom prst="rect">
            <a:avLst/>
          </a:prstGeom>
          <a:noFill/>
        </p:spPr>
        <p:txBody>
          <a:bodyPr vert="eaVert" wrap="square" rtlCol="0">
            <a:spAutoFit/>
          </a:bodyPr>
          <a:lstStyle/>
          <a:p>
            <a:r>
              <a:rPr lang="zh-CN" altLang="en-US" sz="700" b="1" dirty="0">
                <a:cs typeface="思源黑体 CN Normal" panose="020B0400000000000000" pitchFamily="34" charset="-122"/>
              </a:rPr>
              <a:t>数据处理安全</a:t>
            </a:r>
            <a:endParaRPr lang="zh-CN" altLang="en-US" sz="700" b="1" dirty="0">
              <a:cs typeface="思源黑体 CN Normal" panose="020B0400000000000000" pitchFamily="34" charset="-122"/>
            </a:endParaRPr>
          </a:p>
        </p:txBody>
      </p:sp>
      <p:sp>
        <p:nvSpPr>
          <p:cNvPr id="110" name="文本框 109"/>
          <p:cNvSpPr txBox="1"/>
          <p:nvPr>
            <p:custDataLst>
              <p:tags r:id="rId18"/>
            </p:custDataLst>
          </p:nvPr>
        </p:nvSpPr>
        <p:spPr>
          <a:xfrm>
            <a:off x="4796687" y="3954946"/>
            <a:ext cx="290183" cy="673217"/>
          </a:xfrm>
          <a:prstGeom prst="rect">
            <a:avLst/>
          </a:prstGeom>
          <a:noFill/>
        </p:spPr>
        <p:txBody>
          <a:bodyPr vert="eaVert" wrap="square" rtlCol="0">
            <a:spAutoFit/>
          </a:bodyPr>
          <a:lstStyle/>
          <a:p>
            <a:r>
              <a:rPr lang="zh-CN" altLang="en-US" sz="700" b="1" dirty="0">
                <a:cs typeface="思源黑体 CN Normal" panose="020B0400000000000000" pitchFamily="34" charset="-122"/>
              </a:rPr>
              <a:t>数据销毁安全</a:t>
            </a:r>
            <a:endParaRPr lang="zh-CN" altLang="en-US" sz="700" b="1" dirty="0">
              <a:cs typeface="思源黑体 CN Normal" panose="020B0400000000000000" pitchFamily="34" charset="-122"/>
            </a:endParaRPr>
          </a:p>
        </p:txBody>
      </p:sp>
      <p:sp>
        <p:nvSpPr>
          <p:cNvPr id="111" name="文本框 110"/>
          <p:cNvSpPr txBox="1"/>
          <p:nvPr>
            <p:custDataLst>
              <p:tags r:id="rId19"/>
            </p:custDataLst>
          </p:nvPr>
        </p:nvSpPr>
        <p:spPr>
          <a:xfrm rot="19654319">
            <a:off x="3359430" y="3958806"/>
            <a:ext cx="1863144" cy="229870"/>
          </a:xfrm>
          <a:prstGeom prst="rect">
            <a:avLst/>
          </a:prstGeom>
          <a:noFill/>
        </p:spPr>
        <p:txBody>
          <a:bodyPr wrap="square" rtlCol="0">
            <a:spAutoFit/>
          </a:bodyPr>
          <a:lstStyle>
            <a:defPPr>
              <a:defRPr lang="zh-CN"/>
            </a:defPPr>
            <a:lvl1pPr>
              <a:defRPr sz="1200" b="1"/>
            </a:lvl1pPr>
          </a:lstStyle>
          <a:p>
            <a:r>
              <a:rPr lang="zh-CN" altLang="en-US" sz="900" dirty="0">
                <a:cs typeface="思源黑体 CN Normal" panose="020B0400000000000000" pitchFamily="34" charset="-122"/>
              </a:rPr>
              <a:t>数据全生命周期安全</a:t>
            </a:r>
            <a:r>
              <a:rPr lang="en-US" altLang="zh-CN" sz="900" dirty="0">
                <a:cs typeface="思源黑体 CN Normal" panose="020B0400000000000000" pitchFamily="34" charset="-122"/>
              </a:rPr>
              <a:t>(19PA)</a:t>
            </a:r>
            <a:endParaRPr lang="en-US" altLang="zh-CN" sz="900" dirty="0">
              <a:cs typeface="思源黑体 CN Normal" panose="020B0400000000000000" pitchFamily="34" charset="-122"/>
            </a:endParaRPr>
          </a:p>
        </p:txBody>
      </p:sp>
      <p:sp>
        <p:nvSpPr>
          <p:cNvPr id="112" name="文本框 111"/>
          <p:cNvSpPr txBox="1"/>
          <p:nvPr>
            <p:custDataLst>
              <p:tags r:id="rId20"/>
            </p:custDataLst>
          </p:nvPr>
        </p:nvSpPr>
        <p:spPr>
          <a:xfrm rot="19654319">
            <a:off x="3774708" y="5085676"/>
            <a:ext cx="1346419" cy="229870"/>
          </a:xfrm>
          <a:prstGeom prst="rect">
            <a:avLst/>
          </a:prstGeom>
          <a:noFill/>
        </p:spPr>
        <p:txBody>
          <a:bodyPr wrap="square" rtlCol="0">
            <a:spAutoFit/>
          </a:bodyPr>
          <a:lstStyle/>
          <a:p>
            <a:r>
              <a:rPr lang="zh-CN" altLang="en-US" sz="900" b="1" dirty="0">
                <a:cs typeface="思源黑体 CN Normal" panose="020B0400000000000000" pitchFamily="34" charset="-122"/>
              </a:rPr>
              <a:t>通用安全（</a:t>
            </a:r>
            <a:r>
              <a:rPr lang="en-US" altLang="zh-CN" sz="900" b="1" dirty="0">
                <a:cs typeface="思源黑体 CN Normal" panose="020B0400000000000000" pitchFamily="34" charset="-122"/>
              </a:rPr>
              <a:t>11PA</a:t>
            </a:r>
            <a:r>
              <a:rPr lang="zh-CN" altLang="en-US" sz="900" b="1" dirty="0">
                <a:cs typeface="思源黑体 CN Normal" panose="020B0400000000000000" pitchFamily="34" charset="-122"/>
              </a:rPr>
              <a:t>）</a:t>
            </a:r>
            <a:endParaRPr lang="zh-CN" altLang="en-US" sz="900" b="1" dirty="0">
              <a:cs typeface="思源黑体 CN Normal" panose="020B0400000000000000" pitchFamily="34" charset="-122"/>
            </a:endParaRPr>
          </a:p>
        </p:txBody>
      </p:sp>
      <p:sp>
        <p:nvSpPr>
          <p:cNvPr id="125" name="矩形 124"/>
          <p:cNvSpPr/>
          <p:nvPr>
            <p:custDataLst>
              <p:tags r:id="rId21"/>
            </p:custDataLst>
          </p:nvPr>
        </p:nvSpPr>
        <p:spPr>
          <a:xfrm>
            <a:off x="856746" y="4464443"/>
            <a:ext cx="2346073" cy="318522"/>
          </a:xfrm>
          <a:prstGeom prst="rect">
            <a:avLst/>
          </a:pr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26" name="矩形 125"/>
          <p:cNvSpPr/>
          <p:nvPr>
            <p:custDataLst>
              <p:tags r:id="rId22"/>
            </p:custDataLst>
          </p:nvPr>
        </p:nvSpPr>
        <p:spPr>
          <a:xfrm>
            <a:off x="856746" y="4800205"/>
            <a:ext cx="2346073" cy="318522"/>
          </a:xfrm>
          <a:prstGeom prst="rect">
            <a:avLst/>
          </a:pr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cs typeface="思源黑体 CN Normal" panose="020B0400000000000000" pitchFamily="34" charset="-122"/>
            </a:endParaRPr>
          </a:p>
        </p:txBody>
      </p:sp>
      <p:sp>
        <p:nvSpPr>
          <p:cNvPr id="127" name="矩形 126"/>
          <p:cNvSpPr/>
          <p:nvPr>
            <p:custDataLst>
              <p:tags r:id="rId23"/>
            </p:custDataLst>
          </p:nvPr>
        </p:nvSpPr>
        <p:spPr>
          <a:xfrm>
            <a:off x="856746" y="5133898"/>
            <a:ext cx="2346073" cy="318522"/>
          </a:xfrm>
          <a:prstGeom prst="rect">
            <a:avLst/>
          </a:pr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28" name="矩形 127"/>
          <p:cNvSpPr/>
          <p:nvPr>
            <p:custDataLst>
              <p:tags r:id="rId24"/>
            </p:custDataLst>
          </p:nvPr>
        </p:nvSpPr>
        <p:spPr>
          <a:xfrm>
            <a:off x="856746" y="5471077"/>
            <a:ext cx="2346073" cy="318522"/>
          </a:xfrm>
          <a:prstGeom prst="rect">
            <a:avLst/>
          </a:pr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29" name="矩形 128"/>
          <p:cNvSpPr/>
          <p:nvPr>
            <p:custDataLst>
              <p:tags r:id="rId25"/>
            </p:custDataLst>
          </p:nvPr>
        </p:nvSpPr>
        <p:spPr>
          <a:xfrm>
            <a:off x="856744" y="5806835"/>
            <a:ext cx="2346073" cy="318522"/>
          </a:xfrm>
          <a:prstGeom prst="rect">
            <a:avLst/>
          </a:pr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30" name="文本框 129"/>
          <p:cNvSpPr txBox="1"/>
          <p:nvPr>
            <p:custDataLst>
              <p:tags r:id="rId26"/>
            </p:custDataLst>
          </p:nvPr>
        </p:nvSpPr>
        <p:spPr>
          <a:xfrm>
            <a:off x="1278764" y="5835814"/>
            <a:ext cx="1511854" cy="229870"/>
          </a:xfrm>
          <a:prstGeom prst="rect">
            <a:avLst/>
          </a:prstGeom>
          <a:noFill/>
        </p:spPr>
        <p:txBody>
          <a:bodyPr wrap="square" rtlCol="0">
            <a:spAutoFit/>
          </a:bodyPr>
          <a:lstStyle/>
          <a:p>
            <a:r>
              <a:rPr lang="en-US" altLang="zh-CN" sz="900" b="1" dirty="0">
                <a:cs typeface="思源黑体 CN Normal" panose="020B0400000000000000" pitchFamily="34" charset="-122"/>
              </a:rPr>
              <a:t>1</a:t>
            </a:r>
            <a:r>
              <a:rPr lang="zh-CN" altLang="en-US" sz="900" b="1" dirty="0">
                <a:cs typeface="思源黑体 CN Normal" panose="020B0400000000000000" pitchFamily="34" charset="-122"/>
              </a:rPr>
              <a:t>级：非正式执行</a:t>
            </a:r>
            <a:endParaRPr lang="zh-CN" altLang="en-US" sz="900" b="1" dirty="0">
              <a:cs typeface="思源黑体 CN Normal" panose="020B0400000000000000" pitchFamily="34" charset="-122"/>
            </a:endParaRPr>
          </a:p>
        </p:txBody>
      </p:sp>
      <p:sp>
        <p:nvSpPr>
          <p:cNvPr id="131" name="文本框 130"/>
          <p:cNvSpPr txBox="1"/>
          <p:nvPr>
            <p:custDataLst>
              <p:tags r:id="rId27"/>
            </p:custDataLst>
          </p:nvPr>
        </p:nvSpPr>
        <p:spPr>
          <a:xfrm>
            <a:off x="1275120" y="5484483"/>
            <a:ext cx="1335140" cy="229870"/>
          </a:xfrm>
          <a:prstGeom prst="rect">
            <a:avLst/>
          </a:prstGeom>
          <a:noFill/>
        </p:spPr>
        <p:txBody>
          <a:bodyPr wrap="square" rtlCol="0">
            <a:spAutoFit/>
          </a:bodyPr>
          <a:lstStyle/>
          <a:p>
            <a:r>
              <a:rPr lang="en-US" altLang="zh-CN" sz="900" b="1" dirty="0">
                <a:cs typeface="思源黑体 CN Normal" panose="020B0400000000000000" pitchFamily="34" charset="-122"/>
              </a:rPr>
              <a:t>2</a:t>
            </a:r>
            <a:r>
              <a:rPr lang="zh-CN" altLang="en-US" sz="900" b="1" dirty="0">
                <a:cs typeface="思源黑体 CN Normal" panose="020B0400000000000000" pitchFamily="34" charset="-122"/>
              </a:rPr>
              <a:t>级：计划跟踪</a:t>
            </a:r>
            <a:endParaRPr lang="zh-CN" altLang="en-US" sz="900" b="1" dirty="0">
              <a:cs typeface="思源黑体 CN Normal" panose="020B0400000000000000" pitchFamily="34" charset="-122"/>
            </a:endParaRPr>
          </a:p>
        </p:txBody>
      </p:sp>
      <p:sp>
        <p:nvSpPr>
          <p:cNvPr id="133" name="文本框 132"/>
          <p:cNvSpPr txBox="1"/>
          <p:nvPr>
            <p:custDataLst>
              <p:tags r:id="rId28"/>
            </p:custDataLst>
          </p:nvPr>
        </p:nvSpPr>
        <p:spPr>
          <a:xfrm>
            <a:off x="1283227" y="4831775"/>
            <a:ext cx="1335140" cy="229870"/>
          </a:xfrm>
          <a:prstGeom prst="rect">
            <a:avLst/>
          </a:prstGeom>
          <a:noFill/>
        </p:spPr>
        <p:txBody>
          <a:bodyPr wrap="square" rtlCol="0">
            <a:spAutoFit/>
          </a:bodyPr>
          <a:lstStyle/>
          <a:p>
            <a:r>
              <a:rPr lang="en-US" altLang="zh-CN" sz="900" b="1" dirty="0">
                <a:cs typeface="思源黑体 CN Normal" panose="020B0400000000000000" pitchFamily="34" charset="-122"/>
              </a:rPr>
              <a:t>4</a:t>
            </a:r>
            <a:r>
              <a:rPr lang="zh-CN" altLang="en-US" sz="900" b="1" dirty="0">
                <a:cs typeface="思源黑体 CN Normal" panose="020B0400000000000000" pitchFamily="34" charset="-122"/>
              </a:rPr>
              <a:t>级：量化控制</a:t>
            </a:r>
            <a:endParaRPr lang="zh-CN" altLang="en-US" sz="900" b="1" dirty="0">
              <a:cs typeface="思源黑体 CN Normal" panose="020B0400000000000000" pitchFamily="34" charset="-122"/>
            </a:endParaRPr>
          </a:p>
        </p:txBody>
      </p:sp>
      <p:sp>
        <p:nvSpPr>
          <p:cNvPr id="134" name="文本框 133"/>
          <p:cNvSpPr txBox="1"/>
          <p:nvPr>
            <p:custDataLst>
              <p:tags r:id="rId29"/>
            </p:custDataLst>
          </p:nvPr>
        </p:nvSpPr>
        <p:spPr>
          <a:xfrm>
            <a:off x="1283227" y="4493193"/>
            <a:ext cx="1335140" cy="229870"/>
          </a:xfrm>
          <a:prstGeom prst="rect">
            <a:avLst/>
          </a:prstGeom>
          <a:noFill/>
        </p:spPr>
        <p:txBody>
          <a:bodyPr wrap="square" rtlCol="0">
            <a:spAutoFit/>
          </a:bodyPr>
          <a:lstStyle/>
          <a:p>
            <a:r>
              <a:rPr lang="en-US" altLang="zh-CN" sz="900" b="1" dirty="0">
                <a:cs typeface="思源黑体 CN Normal" panose="020B0400000000000000" pitchFamily="34" charset="-122"/>
              </a:rPr>
              <a:t>5</a:t>
            </a:r>
            <a:r>
              <a:rPr lang="zh-CN" altLang="en-US" sz="900" b="1" dirty="0">
                <a:cs typeface="思源黑体 CN Normal" panose="020B0400000000000000" pitchFamily="34" charset="-122"/>
              </a:rPr>
              <a:t>级：持续优化</a:t>
            </a:r>
            <a:endParaRPr lang="zh-CN" altLang="en-US" sz="900" b="1" dirty="0">
              <a:cs typeface="思源黑体 CN Normal" panose="020B0400000000000000" pitchFamily="34" charset="-122"/>
            </a:endParaRPr>
          </a:p>
        </p:txBody>
      </p:sp>
      <p:sp>
        <p:nvSpPr>
          <p:cNvPr id="135" name="平行四边形 3"/>
          <p:cNvSpPr/>
          <p:nvPr>
            <p:custDataLst>
              <p:tags r:id="rId30"/>
            </p:custDataLst>
          </p:nvPr>
        </p:nvSpPr>
        <p:spPr>
          <a:xfrm>
            <a:off x="833429" y="4442897"/>
            <a:ext cx="2421015" cy="1720034"/>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0 w 1664933"/>
              <a:gd name="connsiteY0-142" fmla="*/ 684545 h 1740521"/>
              <a:gd name="connsiteX1-143" fmla="*/ 1292528 w 1664933"/>
              <a:gd name="connsiteY1-144" fmla="*/ 794 h 1740521"/>
              <a:gd name="connsiteX2-145" fmla="*/ 1664933 w 1664933"/>
              <a:gd name="connsiteY2-146" fmla="*/ 0 h 1740521"/>
              <a:gd name="connsiteX3-147" fmla="*/ 381 w 1664933"/>
              <a:gd name="connsiteY3-148" fmla="*/ 1740521 h 1740521"/>
              <a:gd name="connsiteX4-149" fmla="*/ 0 w 1664933"/>
              <a:gd name="connsiteY4-150" fmla="*/ 684545 h 1740521"/>
              <a:gd name="connsiteX0-151" fmla="*/ 0 w 1292528"/>
              <a:gd name="connsiteY0-152" fmla="*/ 683752 h 1739728"/>
              <a:gd name="connsiteX1-153" fmla="*/ 1292528 w 1292528"/>
              <a:gd name="connsiteY1-154" fmla="*/ 1 h 1739728"/>
              <a:gd name="connsiteX2-155" fmla="*/ 1274302 w 1292528"/>
              <a:gd name="connsiteY2-156" fmla="*/ 1055281 h 1739728"/>
              <a:gd name="connsiteX3-157" fmla="*/ 381 w 1292528"/>
              <a:gd name="connsiteY3-158" fmla="*/ 1739728 h 1739728"/>
              <a:gd name="connsiteX4-159" fmla="*/ 0 w 1292528"/>
              <a:gd name="connsiteY4-160" fmla="*/ 683752 h 1739728"/>
              <a:gd name="connsiteX0-161" fmla="*/ 0 w 1292528"/>
              <a:gd name="connsiteY0-162" fmla="*/ 683751 h 1739727"/>
              <a:gd name="connsiteX1-163" fmla="*/ 1292528 w 1292528"/>
              <a:gd name="connsiteY1-164" fmla="*/ 0 h 1739727"/>
              <a:gd name="connsiteX2-165" fmla="*/ 1278330 w 1292528"/>
              <a:gd name="connsiteY2-166" fmla="*/ 1066281 h 1739727"/>
              <a:gd name="connsiteX3-167" fmla="*/ 381 w 1292528"/>
              <a:gd name="connsiteY3-168" fmla="*/ 1739727 h 1739727"/>
              <a:gd name="connsiteX4-169" fmla="*/ 0 w 1292528"/>
              <a:gd name="connsiteY4-170" fmla="*/ 683751 h 1739727"/>
              <a:gd name="connsiteX0-171" fmla="*/ 0 w 1292528"/>
              <a:gd name="connsiteY0-172" fmla="*/ 683751 h 1739727"/>
              <a:gd name="connsiteX1-173" fmla="*/ 1292528 w 1292528"/>
              <a:gd name="connsiteY1-174" fmla="*/ 0 h 1739727"/>
              <a:gd name="connsiteX2-175" fmla="*/ 1290411 w 1292528"/>
              <a:gd name="connsiteY2-176" fmla="*/ 1066281 h 1739727"/>
              <a:gd name="connsiteX3-177" fmla="*/ 381 w 1292528"/>
              <a:gd name="connsiteY3-178" fmla="*/ 1739727 h 1739727"/>
              <a:gd name="connsiteX4-179" fmla="*/ 0 w 1292528"/>
              <a:gd name="connsiteY4-180" fmla="*/ 683751 h 1739727"/>
              <a:gd name="connsiteX0-181" fmla="*/ 0 w 1292528"/>
              <a:gd name="connsiteY0-182" fmla="*/ 673473 h 1729449"/>
              <a:gd name="connsiteX1-183" fmla="*/ 1292528 w 1292528"/>
              <a:gd name="connsiteY1-184" fmla="*/ 0 h 1729449"/>
              <a:gd name="connsiteX2-185" fmla="*/ 1290411 w 1292528"/>
              <a:gd name="connsiteY2-186" fmla="*/ 1056003 h 1729449"/>
              <a:gd name="connsiteX3-187" fmla="*/ 381 w 1292528"/>
              <a:gd name="connsiteY3-188" fmla="*/ 1729449 h 1729449"/>
              <a:gd name="connsiteX4-189" fmla="*/ 0 w 1292528"/>
              <a:gd name="connsiteY4-190" fmla="*/ 673473 h 1729449"/>
              <a:gd name="connsiteX0-191" fmla="*/ 0 w 1292528"/>
              <a:gd name="connsiteY0-192" fmla="*/ 673473 h 1729449"/>
              <a:gd name="connsiteX1-193" fmla="*/ 1292528 w 1292528"/>
              <a:gd name="connsiteY1-194" fmla="*/ 0 h 1729449"/>
              <a:gd name="connsiteX2-195" fmla="*/ 1286302 w 1292528"/>
              <a:gd name="connsiteY2-196" fmla="*/ 1045725 h 1729449"/>
              <a:gd name="connsiteX3-197" fmla="*/ 381 w 1292528"/>
              <a:gd name="connsiteY3-198" fmla="*/ 1729449 h 1729449"/>
              <a:gd name="connsiteX4-199" fmla="*/ 0 w 1292528"/>
              <a:gd name="connsiteY4-200" fmla="*/ 673473 h 1729449"/>
              <a:gd name="connsiteX0-201" fmla="*/ 0 w 1292528"/>
              <a:gd name="connsiteY0-202" fmla="*/ 673473 h 1729449"/>
              <a:gd name="connsiteX1-203" fmla="*/ 1292528 w 1292528"/>
              <a:gd name="connsiteY1-204" fmla="*/ 0 h 1729449"/>
              <a:gd name="connsiteX2-205" fmla="*/ 1286302 w 1292528"/>
              <a:gd name="connsiteY2-206" fmla="*/ 1062855 h 1729449"/>
              <a:gd name="connsiteX3-207" fmla="*/ 381 w 1292528"/>
              <a:gd name="connsiteY3-208" fmla="*/ 1729449 h 1729449"/>
              <a:gd name="connsiteX4-209" fmla="*/ 0 w 1292528"/>
              <a:gd name="connsiteY4-210" fmla="*/ 673473 h 1729449"/>
              <a:gd name="connsiteX0-211" fmla="*/ 0 w 1292528"/>
              <a:gd name="connsiteY0-212" fmla="*/ 673473 h 1729449"/>
              <a:gd name="connsiteX1-213" fmla="*/ 1292528 w 1292528"/>
              <a:gd name="connsiteY1-214" fmla="*/ 0 h 1729449"/>
              <a:gd name="connsiteX2-215" fmla="*/ 1286302 w 1292528"/>
              <a:gd name="connsiteY2-216" fmla="*/ 1052577 h 1729449"/>
              <a:gd name="connsiteX3-217" fmla="*/ 381 w 1292528"/>
              <a:gd name="connsiteY3-218" fmla="*/ 1729449 h 1729449"/>
              <a:gd name="connsiteX4-219" fmla="*/ 0 w 1292528"/>
              <a:gd name="connsiteY4-220" fmla="*/ 673473 h 1729449"/>
              <a:gd name="connsiteX0-221" fmla="*/ 0 w 1288419"/>
              <a:gd name="connsiteY0-222" fmla="*/ 680325 h 1736301"/>
              <a:gd name="connsiteX1-223" fmla="*/ 1288419 w 1288419"/>
              <a:gd name="connsiteY1-224" fmla="*/ 0 h 1736301"/>
              <a:gd name="connsiteX2-225" fmla="*/ 1286302 w 1288419"/>
              <a:gd name="connsiteY2-226" fmla="*/ 1059429 h 1736301"/>
              <a:gd name="connsiteX3-227" fmla="*/ 381 w 1288419"/>
              <a:gd name="connsiteY3-228" fmla="*/ 1736301 h 1736301"/>
              <a:gd name="connsiteX4-229" fmla="*/ 0 w 1288419"/>
              <a:gd name="connsiteY4-230" fmla="*/ 680325 h 1736301"/>
              <a:gd name="connsiteX0-231" fmla="*/ 0 w 1580174"/>
              <a:gd name="connsiteY0-232" fmla="*/ 0 h 1055976"/>
              <a:gd name="connsiteX1-233" fmla="*/ 1580174 w 1580174"/>
              <a:gd name="connsiteY1-234" fmla="*/ 1359 h 1055976"/>
              <a:gd name="connsiteX2-235" fmla="*/ 1286302 w 1580174"/>
              <a:gd name="connsiteY2-236" fmla="*/ 379104 h 1055976"/>
              <a:gd name="connsiteX3-237" fmla="*/ 381 w 1580174"/>
              <a:gd name="connsiteY3-238" fmla="*/ 1055976 h 1055976"/>
              <a:gd name="connsiteX4-239" fmla="*/ 0 w 1580174"/>
              <a:gd name="connsiteY4-240" fmla="*/ 0 h 1055976"/>
              <a:gd name="connsiteX0-241" fmla="*/ 0 w 1580174"/>
              <a:gd name="connsiteY0-242" fmla="*/ 0 h 1055976"/>
              <a:gd name="connsiteX1-243" fmla="*/ 1580174 w 1580174"/>
              <a:gd name="connsiteY1-244" fmla="*/ 1359 h 1055976"/>
              <a:gd name="connsiteX2-245" fmla="*/ 1569839 w 1580174"/>
              <a:gd name="connsiteY2-246" fmla="*/ 1047356 h 1055976"/>
              <a:gd name="connsiteX3-247" fmla="*/ 381 w 1580174"/>
              <a:gd name="connsiteY3-248" fmla="*/ 1055976 h 1055976"/>
              <a:gd name="connsiteX4-249" fmla="*/ 0 w 1580174"/>
              <a:gd name="connsiteY4-250" fmla="*/ 0 h 1055976"/>
              <a:gd name="connsiteX0-251" fmla="*/ 0 w 1586575"/>
              <a:gd name="connsiteY0-252" fmla="*/ 0 h 1055976"/>
              <a:gd name="connsiteX1-253" fmla="*/ 1580174 w 1586575"/>
              <a:gd name="connsiteY1-254" fmla="*/ 1359 h 1055976"/>
              <a:gd name="connsiteX2-255" fmla="*/ 1586530 w 1586575"/>
              <a:gd name="connsiteY2-256" fmla="*/ 1047356 h 1055976"/>
              <a:gd name="connsiteX3-257" fmla="*/ 381 w 1586575"/>
              <a:gd name="connsiteY3-258" fmla="*/ 1055976 h 1055976"/>
              <a:gd name="connsiteX4-259" fmla="*/ 0 w 1586575"/>
              <a:gd name="connsiteY4-260" fmla="*/ 0 h 10559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86575" h="1055976">
                <a:moveTo>
                  <a:pt x="0" y="0"/>
                </a:moveTo>
                <a:lnTo>
                  <a:pt x="1580174" y="1359"/>
                </a:lnTo>
                <a:cubicBezTo>
                  <a:pt x="1579468" y="356786"/>
                  <a:pt x="1587236" y="691929"/>
                  <a:pt x="1586530" y="1047356"/>
                </a:cubicBezTo>
                <a:lnTo>
                  <a:pt x="381" y="1055976"/>
                </a:lnTo>
                <a:lnTo>
                  <a:pt x="0" y="0"/>
                </a:lnTo>
                <a:close/>
              </a:path>
            </a:pathLst>
          </a:cu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思源黑体 CN Normal" panose="020B0400000000000000" pitchFamily="34" charset="-122"/>
            </a:endParaRPr>
          </a:p>
        </p:txBody>
      </p:sp>
      <p:grpSp>
        <p:nvGrpSpPr>
          <p:cNvPr id="114" name="组合 113"/>
          <p:cNvGrpSpPr/>
          <p:nvPr/>
        </p:nvGrpSpPr>
        <p:grpSpPr>
          <a:xfrm>
            <a:off x="833429" y="3277290"/>
            <a:ext cx="4370116" cy="1139496"/>
            <a:chOff x="696622" y="1511888"/>
            <a:chExt cx="4597739" cy="1338568"/>
          </a:xfrm>
        </p:grpSpPr>
        <p:grpSp>
          <p:nvGrpSpPr>
            <p:cNvPr id="115" name="组合 114"/>
            <p:cNvGrpSpPr/>
            <p:nvPr/>
          </p:nvGrpSpPr>
          <p:grpSpPr>
            <a:xfrm>
              <a:off x="807014" y="1534482"/>
              <a:ext cx="4400514" cy="1273178"/>
              <a:chOff x="777427" y="1219328"/>
              <a:chExt cx="2876210" cy="684546"/>
            </a:xfrm>
          </p:grpSpPr>
          <p:sp>
            <p:nvSpPr>
              <p:cNvPr id="121" name="平行四边形 3"/>
              <p:cNvSpPr/>
              <p:nvPr>
                <p:custDataLst>
                  <p:tags r:id="rId31"/>
                </p:custDataLst>
              </p:nvPr>
            </p:nvSpPr>
            <p:spPr>
              <a:xfrm>
                <a:off x="777427" y="1219329"/>
                <a:ext cx="1674469" cy="684545"/>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4933" h="684545">
                    <a:moveTo>
                      <a:pt x="0" y="684545"/>
                    </a:moveTo>
                    <a:lnTo>
                      <a:pt x="1306735" y="794"/>
                    </a:lnTo>
                    <a:lnTo>
                      <a:pt x="1664933" y="0"/>
                    </a:lnTo>
                    <a:lnTo>
                      <a:pt x="378930" y="684447"/>
                    </a:lnTo>
                    <a:lnTo>
                      <a:pt x="0" y="684545"/>
                    </a:lnTo>
                    <a:close/>
                  </a:path>
                </a:pathLst>
              </a:cu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22" name="平行四边形 3"/>
              <p:cNvSpPr/>
              <p:nvPr>
                <p:custDataLst>
                  <p:tags r:id="rId32"/>
                </p:custDataLst>
              </p:nvPr>
            </p:nvSpPr>
            <p:spPr>
              <a:xfrm>
                <a:off x="1178272" y="1219329"/>
                <a:ext cx="1674469" cy="684545"/>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4933" h="684545">
                    <a:moveTo>
                      <a:pt x="0" y="684545"/>
                    </a:moveTo>
                    <a:lnTo>
                      <a:pt x="1292528" y="794"/>
                    </a:lnTo>
                    <a:lnTo>
                      <a:pt x="1664933" y="0"/>
                    </a:lnTo>
                    <a:lnTo>
                      <a:pt x="378930" y="684447"/>
                    </a:lnTo>
                    <a:lnTo>
                      <a:pt x="0" y="684545"/>
                    </a:lnTo>
                    <a:close/>
                  </a:path>
                </a:pathLst>
              </a:cu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23" name="平行四边形 3"/>
              <p:cNvSpPr/>
              <p:nvPr>
                <p:custDataLst>
                  <p:tags r:id="rId33"/>
                </p:custDataLst>
              </p:nvPr>
            </p:nvSpPr>
            <p:spPr>
              <a:xfrm>
                <a:off x="1579117" y="1219328"/>
                <a:ext cx="1674469" cy="684545"/>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4933" h="684545">
                    <a:moveTo>
                      <a:pt x="0" y="684545"/>
                    </a:moveTo>
                    <a:lnTo>
                      <a:pt x="1292528" y="794"/>
                    </a:lnTo>
                    <a:lnTo>
                      <a:pt x="1664933" y="0"/>
                    </a:lnTo>
                    <a:lnTo>
                      <a:pt x="378930" y="684447"/>
                    </a:lnTo>
                    <a:lnTo>
                      <a:pt x="0" y="684545"/>
                    </a:lnTo>
                    <a:close/>
                  </a:path>
                </a:pathLst>
              </a:cu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124" name="平行四边形 3"/>
              <p:cNvSpPr/>
              <p:nvPr>
                <p:custDataLst>
                  <p:tags r:id="rId34"/>
                </p:custDataLst>
              </p:nvPr>
            </p:nvSpPr>
            <p:spPr>
              <a:xfrm>
                <a:off x="1979168" y="1219328"/>
                <a:ext cx="1674469" cy="684545"/>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64933" h="684545">
                    <a:moveTo>
                      <a:pt x="0" y="684545"/>
                    </a:moveTo>
                    <a:lnTo>
                      <a:pt x="1292528" y="794"/>
                    </a:lnTo>
                    <a:lnTo>
                      <a:pt x="1664933" y="0"/>
                    </a:lnTo>
                    <a:lnTo>
                      <a:pt x="378930" y="684447"/>
                    </a:lnTo>
                    <a:lnTo>
                      <a:pt x="0" y="684545"/>
                    </a:lnTo>
                    <a:close/>
                  </a:path>
                </a:pathLst>
              </a:custGeom>
              <a:solidFill>
                <a:schemeClr val="tx2">
                  <a:lumMod val="20000"/>
                  <a:lumOff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grpSp>
        <p:sp>
          <p:nvSpPr>
            <p:cNvPr id="116" name="文本框 115"/>
            <p:cNvSpPr txBox="1"/>
            <p:nvPr>
              <p:custDataLst>
                <p:tags r:id="rId35"/>
              </p:custDataLst>
            </p:nvPr>
          </p:nvSpPr>
          <p:spPr>
            <a:xfrm rot="19654319">
              <a:off x="1636553" y="2017791"/>
              <a:ext cx="902811" cy="287931"/>
            </a:xfrm>
            <a:prstGeom prst="rect">
              <a:avLst/>
            </a:prstGeom>
            <a:noFill/>
          </p:spPr>
          <p:txBody>
            <a:bodyPr wrap="square" rtlCol="0">
              <a:spAutoFit/>
            </a:bodyPr>
            <a:lstStyle/>
            <a:p>
              <a:r>
                <a:rPr lang="zh-CN" altLang="en-US" sz="1000" b="1" dirty="0">
                  <a:cs typeface="思源黑体 CN Normal" panose="020B0400000000000000" pitchFamily="34" charset="-122"/>
                </a:rPr>
                <a:t>组织建设</a:t>
              </a:r>
              <a:endParaRPr lang="zh-CN" altLang="en-US" sz="1000" b="1" dirty="0">
                <a:cs typeface="思源黑体 CN Normal" panose="020B0400000000000000" pitchFamily="34" charset="-122"/>
              </a:endParaRPr>
            </a:p>
          </p:txBody>
        </p:sp>
        <p:sp>
          <p:nvSpPr>
            <p:cNvPr id="117" name="文本框 116"/>
            <p:cNvSpPr txBox="1"/>
            <p:nvPr>
              <p:custDataLst>
                <p:tags r:id="rId36"/>
              </p:custDataLst>
            </p:nvPr>
          </p:nvSpPr>
          <p:spPr>
            <a:xfrm rot="19654319">
              <a:off x="2284125" y="1999967"/>
              <a:ext cx="902811" cy="287931"/>
            </a:xfrm>
            <a:prstGeom prst="rect">
              <a:avLst/>
            </a:prstGeom>
            <a:noFill/>
          </p:spPr>
          <p:txBody>
            <a:bodyPr wrap="square" rtlCol="0">
              <a:spAutoFit/>
            </a:bodyPr>
            <a:lstStyle/>
            <a:p>
              <a:r>
                <a:rPr lang="zh-CN" altLang="en-US" sz="1000" b="1" dirty="0">
                  <a:cs typeface="思源黑体 CN Normal" panose="020B0400000000000000" pitchFamily="34" charset="-122"/>
                </a:rPr>
                <a:t>制度流程</a:t>
              </a:r>
              <a:endParaRPr lang="zh-CN" altLang="en-US" sz="1000" b="1" dirty="0">
                <a:cs typeface="思源黑体 CN Normal" panose="020B0400000000000000" pitchFamily="34" charset="-122"/>
              </a:endParaRPr>
            </a:p>
          </p:txBody>
        </p:sp>
        <p:sp>
          <p:nvSpPr>
            <p:cNvPr id="118" name="文本框 117"/>
            <p:cNvSpPr txBox="1"/>
            <p:nvPr>
              <p:custDataLst>
                <p:tags r:id="rId37"/>
              </p:custDataLst>
            </p:nvPr>
          </p:nvSpPr>
          <p:spPr>
            <a:xfrm rot="19654319">
              <a:off x="2956493" y="1983591"/>
              <a:ext cx="902811" cy="287931"/>
            </a:xfrm>
            <a:prstGeom prst="rect">
              <a:avLst/>
            </a:prstGeom>
            <a:noFill/>
          </p:spPr>
          <p:txBody>
            <a:bodyPr wrap="square" rtlCol="0">
              <a:spAutoFit/>
            </a:bodyPr>
            <a:lstStyle/>
            <a:p>
              <a:r>
                <a:rPr lang="zh-CN" altLang="en-US" sz="1000" b="1" dirty="0">
                  <a:cs typeface="思源黑体 CN Normal" panose="020B0400000000000000" pitchFamily="34" charset="-122"/>
                </a:rPr>
                <a:t>技术工具</a:t>
              </a:r>
              <a:endParaRPr lang="zh-CN" altLang="en-US" sz="1000" b="1" dirty="0">
                <a:cs typeface="思源黑体 CN Normal" panose="020B0400000000000000" pitchFamily="34" charset="-122"/>
              </a:endParaRPr>
            </a:p>
          </p:txBody>
        </p:sp>
        <p:sp>
          <p:nvSpPr>
            <p:cNvPr id="119" name="文本框 118"/>
            <p:cNvSpPr txBox="1"/>
            <p:nvPr>
              <p:custDataLst>
                <p:tags r:id="rId38"/>
              </p:custDataLst>
            </p:nvPr>
          </p:nvSpPr>
          <p:spPr>
            <a:xfrm rot="19654319">
              <a:off x="3604065" y="1965767"/>
              <a:ext cx="902811" cy="287931"/>
            </a:xfrm>
            <a:prstGeom prst="rect">
              <a:avLst/>
            </a:prstGeom>
            <a:noFill/>
          </p:spPr>
          <p:txBody>
            <a:bodyPr wrap="square" rtlCol="0">
              <a:spAutoFit/>
            </a:bodyPr>
            <a:lstStyle/>
            <a:p>
              <a:r>
                <a:rPr lang="zh-CN" altLang="en-US" sz="1000" b="1" dirty="0">
                  <a:cs typeface="思源黑体 CN Normal" panose="020B0400000000000000" pitchFamily="34" charset="-122"/>
                </a:rPr>
                <a:t>人员能力</a:t>
              </a:r>
              <a:endParaRPr lang="zh-CN" altLang="en-US" sz="1000" b="1" dirty="0">
                <a:cs typeface="思源黑体 CN Normal" panose="020B0400000000000000" pitchFamily="34" charset="-122"/>
              </a:endParaRPr>
            </a:p>
          </p:txBody>
        </p:sp>
        <p:sp>
          <p:nvSpPr>
            <p:cNvPr id="120" name="平行四边形 3"/>
            <p:cNvSpPr/>
            <p:nvPr>
              <p:custDataLst>
                <p:tags r:id="rId39"/>
              </p:custDataLst>
            </p:nvPr>
          </p:nvSpPr>
          <p:spPr>
            <a:xfrm>
              <a:off x="696622" y="1511888"/>
              <a:ext cx="4597739" cy="1338568"/>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0 w 1664933"/>
                <a:gd name="connsiteY0-142" fmla="*/ 684545 h 1740521"/>
                <a:gd name="connsiteX1-143" fmla="*/ 1292528 w 1664933"/>
                <a:gd name="connsiteY1-144" fmla="*/ 794 h 1740521"/>
                <a:gd name="connsiteX2-145" fmla="*/ 1664933 w 1664933"/>
                <a:gd name="connsiteY2-146" fmla="*/ 0 h 1740521"/>
                <a:gd name="connsiteX3-147" fmla="*/ 381 w 1664933"/>
                <a:gd name="connsiteY3-148" fmla="*/ 1740521 h 1740521"/>
                <a:gd name="connsiteX4-149" fmla="*/ 0 w 1664933"/>
                <a:gd name="connsiteY4-150" fmla="*/ 684545 h 1740521"/>
                <a:gd name="connsiteX0-151" fmla="*/ 0 w 1292528"/>
                <a:gd name="connsiteY0-152" fmla="*/ 683752 h 1739728"/>
                <a:gd name="connsiteX1-153" fmla="*/ 1292528 w 1292528"/>
                <a:gd name="connsiteY1-154" fmla="*/ 1 h 1739728"/>
                <a:gd name="connsiteX2-155" fmla="*/ 1274302 w 1292528"/>
                <a:gd name="connsiteY2-156" fmla="*/ 1055281 h 1739728"/>
                <a:gd name="connsiteX3-157" fmla="*/ 381 w 1292528"/>
                <a:gd name="connsiteY3-158" fmla="*/ 1739728 h 1739728"/>
                <a:gd name="connsiteX4-159" fmla="*/ 0 w 1292528"/>
                <a:gd name="connsiteY4-160" fmla="*/ 683752 h 1739728"/>
                <a:gd name="connsiteX0-161" fmla="*/ 0 w 1292528"/>
                <a:gd name="connsiteY0-162" fmla="*/ 683751 h 1739727"/>
                <a:gd name="connsiteX1-163" fmla="*/ 1292528 w 1292528"/>
                <a:gd name="connsiteY1-164" fmla="*/ 0 h 1739727"/>
                <a:gd name="connsiteX2-165" fmla="*/ 1278330 w 1292528"/>
                <a:gd name="connsiteY2-166" fmla="*/ 1066281 h 1739727"/>
                <a:gd name="connsiteX3-167" fmla="*/ 381 w 1292528"/>
                <a:gd name="connsiteY3-168" fmla="*/ 1739727 h 1739727"/>
                <a:gd name="connsiteX4-169" fmla="*/ 0 w 1292528"/>
                <a:gd name="connsiteY4-170" fmla="*/ 683751 h 1739727"/>
                <a:gd name="connsiteX0-171" fmla="*/ 0 w 1292528"/>
                <a:gd name="connsiteY0-172" fmla="*/ 683751 h 1739727"/>
                <a:gd name="connsiteX1-173" fmla="*/ 1292528 w 1292528"/>
                <a:gd name="connsiteY1-174" fmla="*/ 0 h 1739727"/>
                <a:gd name="connsiteX2-175" fmla="*/ 1290411 w 1292528"/>
                <a:gd name="connsiteY2-176" fmla="*/ 1066281 h 1739727"/>
                <a:gd name="connsiteX3-177" fmla="*/ 381 w 1292528"/>
                <a:gd name="connsiteY3-178" fmla="*/ 1739727 h 1739727"/>
                <a:gd name="connsiteX4-179" fmla="*/ 0 w 1292528"/>
                <a:gd name="connsiteY4-180" fmla="*/ 683751 h 1739727"/>
                <a:gd name="connsiteX0-181" fmla="*/ 0 w 1292528"/>
                <a:gd name="connsiteY0-182" fmla="*/ 673473 h 1729449"/>
                <a:gd name="connsiteX1-183" fmla="*/ 1292528 w 1292528"/>
                <a:gd name="connsiteY1-184" fmla="*/ 0 h 1729449"/>
                <a:gd name="connsiteX2-185" fmla="*/ 1290411 w 1292528"/>
                <a:gd name="connsiteY2-186" fmla="*/ 1056003 h 1729449"/>
                <a:gd name="connsiteX3-187" fmla="*/ 381 w 1292528"/>
                <a:gd name="connsiteY3-188" fmla="*/ 1729449 h 1729449"/>
                <a:gd name="connsiteX4-189" fmla="*/ 0 w 1292528"/>
                <a:gd name="connsiteY4-190" fmla="*/ 673473 h 1729449"/>
                <a:gd name="connsiteX0-191" fmla="*/ 0 w 1292528"/>
                <a:gd name="connsiteY0-192" fmla="*/ 673473 h 1729449"/>
                <a:gd name="connsiteX1-193" fmla="*/ 1292528 w 1292528"/>
                <a:gd name="connsiteY1-194" fmla="*/ 0 h 1729449"/>
                <a:gd name="connsiteX2-195" fmla="*/ 1286302 w 1292528"/>
                <a:gd name="connsiteY2-196" fmla="*/ 1045725 h 1729449"/>
                <a:gd name="connsiteX3-197" fmla="*/ 381 w 1292528"/>
                <a:gd name="connsiteY3-198" fmla="*/ 1729449 h 1729449"/>
                <a:gd name="connsiteX4-199" fmla="*/ 0 w 1292528"/>
                <a:gd name="connsiteY4-200" fmla="*/ 673473 h 1729449"/>
                <a:gd name="connsiteX0-201" fmla="*/ 0 w 1292528"/>
                <a:gd name="connsiteY0-202" fmla="*/ 673473 h 1729449"/>
                <a:gd name="connsiteX1-203" fmla="*/ 1292528 w 1292528"/>
                <a:gd name="connsiteY1-204" fmla="*/ 0 h 1729449"/>
                <a:gd name="connsiteX2-205" fmla="*/ 1286302 w 1292528"/>
                <a:gd name="connsiteY2-206" fmla="*/ 1062855 h 1729449"/>
                <a:gd name="connsiteX3-207" fmla="*/ 381 w 1292528"/>
                <a:gd name="connsiteY3-208" fmla="*/ 1729449 h 1729449"/>
                <a:gd name="connsiteX4-209" fmla="*/ 0 w 1292528"/>
                <a:gd name="connsiteY4-210" fmla="*/ 673473 h 1729449"/>
                <a:gd name="connsiteX0-211" fmla="*/ 0 w 1292528"/>
                <a:gd name="connsiteY0-212" fmla="*/ 673473 h 1729449"/>
                <a:gd name="connsiteX1-213" fmla="*/ 1292528 w 1292528"/>
                <a:gd name="connsiteY1-214" fmla="*/ 0 h 1729449"/>
                <a:gd name="connsiteX2-215" fmla="*/ 1286302 w 1292528"/>
                <a:gd name="connsiteY2-216" fmla="*/ 1052577 h 1729449"/>
                <a:gd name="connsiteX3-217" fmla="*/ 381 w 1292528"/>
                <a:gd name="connsiteY3-218" fmla="*/ 1729449 h 1729449"/>
                <a:gd name="connsiteX4-219" fmla="*/ 0 w 1292528"/>
                <a:gd name="connsiteY4-220" fmla="*/ 673473 h 1729449"/>
                <a:gd name="connsiteX0-221" fmla="*/ 0 w 1288419"/>
                <a:gd name="connsiteY0-222" fmla="*/ 680325 h 1736301"/>
                <a:gd name="connsiteX1-223" fmla="*/ 1288419 w 1288419"/>
                <a:gd name="connsiteY1-224" fmla="*/ 0 h 1736301"/>
                <a:gd name="connsiteX2-225" fmla="*/ 1286302 w 1288419"/>
                <a:gd name="connsiteY2-226" fmla="*/ 1059429 h 1736301"/>
                <a:gd name="connsiteX3-227" fmla="*/ 381 w 1288419"/>
                <a:gd name="connsiteY3-228" fmla="*/ 1736301 h 1736301"/>
                <a:gd name="connsiteX4-229" fmla="*/ 0 w 1288419"/>
                <a:gd name="connsiteY4-230" fmla="*/ 680325 h 1736301"/>
                <a:gd name="connsiteX0-231" fmla="*/ 0 w 1580174"/>
                <a:gd name="connsiteY0-232" fmla="*/ 0 h 1055976"/>
                <a:gd name="connsiteX1-233" fmla="*/ 1580174 w 1580174"/>
                <a:gd name="connsiteY1-234" fmla="*/ 1359 h 1055976"/>
                <a:gd name="connsiteX2-235" fmla="*/ 1286302 w 1580174"/>
                <a:gd name="connsiteY2-236" fmla="*/ 379104 h 1055976"/>
                <a:gd name="connsiteX3-237" fmla="*/ 381 w 1580174"/>
                <a:gd name="connsiteY3-238" fmla="*/ 1055976 h 1055976"/>
                <a:gd name="connsiteX4-239" fmla="*/ 0 w 1580174"/>
                <a:gd name="connsiteY4-240" fmla="*/ 0 h 1055976"/>
                <a:gd name="connsiteX0-241" fmla="*/ 0 w 1580174"/>
                <a:gd name="connsiteY0-242" fmla="*/ 0 h 1055976"/>
                <a:gd name="connsiteX1-243" fmla="*/ 1580174 w 1580174"/>
                <a:gd name="connsiteY1-244" fmla="*/ 1359 h 1055976"/>
                <a:gd name="connsiteX2-245" fmla="*/ 1569839 w 1580174"/>
                <a:gd name="connsiteY2-246" fmla="*/ 1047356 h 1055976"/>
                <a:gd name="connsiteX3-247" fmla="*/ 381 w 1580174"/>
                <a:gd name="connsiteY3-248" fmla="*/ 1055976 h 1055976"/>
                <a:gd name="connsiteX4-249" fmla="*/ 0 w 1580174"/>
                <a:gd name="connsiteY4-250" fmla="*/ 0 h 1055976"/>
                <a:gd name="connsiteX0-251" fmla="*/ 0 w 1580174"/>
                <a:gd name="connsiteY0-252" fmla="*/ 0 h 1057337"/>
                <a:gd name="connsiteX1-253" fmla="*/ 1580174 w 1580174"/>
                <a:gd name="connsiteY1-254" fmla="*/ 1359 h 1057337"/>
                <a:gd name="connsiteX2-255" fmla="*/ 1565840 w 1580174"/>
                <a:gd name="connsiteY2-256" fmla="*/ 1057337 h 1057337"/>
                <a:gd name="connsiteX3-257" fmla="*/ 381 w 1580174"/>
                <a:gd name="connsiteY3-258" fmla="*/ 1055976 h 1057337"/>
                <a:gd name="connsiteX4-259" fmla="*/ 0 w 1580174"/>
                <a:gd name="connsiteY4-260" fmla="*/ 0 h 1057337"/>
                <a:gd name="connsiteX0-261" fmla="*/ 0 w 2891825"/>
                <a:gd name="connsiteY0-262" fmla="*/ 0 h 1057337"/>
                <a:gd name="connsiteX1-263" fmla="*/ 2891825 w 2891825"/>
                <a:gd name="connsiteY1-264" fmla="*/ 287487 h 1057337"/>
                <a:gd name="connsiteX2-265" fmla="*/ 1565840 w 2891825"/>
                <a:gd name="connsiteY2-266" fmla="*/ 1057337 h 1057337"/>
                <a:gd name="connsiteX3-267" fmla="*/ 381 w 2891825"/>
                <a:gd name="connsiteY3-268" fmla="*/ 1055976 h 1057337"/>
                <a:gd name="connsiteX4-269" fmla="*/ 0 w 2891825"/>
                <a:gd name="connsiteY4-270" fmla="*/ 0 h 1057337"/>
                <a:gd name="connsiteX0-271" fmla="*/ 1307271 w 2891444"/>
                <a:gd name="connsiteY0-272" fmla="*/ 71837 h 769850"/>
                <a:gd name="connsiteX1-273" fmla="*/ 2891444 w 2891444"/>
                <a:gd name="connsiteY1-274" fmla="*/ 0 h 769850"/>
                <a:gd name="connsiteX2-275" fmla="*/ 1565459 w 2891444"/>
                <a:gd name="connsiteY2-276" fmla="*/ 769850 h 769850"/>
                <a:gd name="connsiteX3-277" fmla="*/ 0 w 2891444"/>
                <a:gd name="connsiteY3-278" fmla="*/ 768489 h 769850"/>
                <a:gd name="connsiteX4-279" fmla="*/ 1307271 w 2891444"/>
                <a:gd name="connsiteY4-280" fmla="*/ 71837 h 769850"/>
                <a:gd name="connsiteX0-281" fmla="*/ 1319268 w 2891444"/>
                <a:gd name="connsiteY0-282" fmla="*/ 71837 h 769850"/>
                <a:gd name="connsiteX1-283" fmla="*/ 2891444 w 2891444"/>
                <a:gd name="connsiteY1-284" fmla="*/ 0 h 769850"/>
                <a:gd name="connsiteX2-285" fmla="*/ 1565459 w 2891444"/>
                <a:gd name="connsiteY2-286" fmla="*/ 769850 h 769850"/>
                <a:gd name="connsiteX3-287" fmla="*/ 0 w 2891444"/>
                <a:gd name="connsiteY3-288" fmla="*/ 768489 h 769850"/>
                <a:gd name="connsiteX4-289" fmla="*/ 1319268 w 2891444"/>
                <a:gd name="connsiteY4-290" fmla="*/ 71837 h 769850"/>
                <a:gd name="connsiteX0-291" fmla="*/ 1319268 w 2895443"/>
                <a:gd name="connsiteY0-292" fmla="*/ 0 h 698013"/>
                <a:gd name="connsiteX1-293" fmla="*/ 2895443 w 2895443"/>
                <a:gd name="connsiteY1-294" fmla="*/ 4686 h 698013"/>
                <a:gd name="connsiteX2-295" fmla="*/ 1565459 w 2895443"/>
                <a:gd name="connsiteY2-296" fmla="*/ 698013 h 698013"/>
                <a:gd name="connsiteX3-297" fmla="*/ 0 w 2895443"/>
                <a:gd name="connsiteY3-298" fmla="*/ 696652 h 698013"/>
                <a:gd name="connsiteX4-299" fmla="*/ 1319268 w 2895443"/>
                <a:gd name="connsiteY4-300" fmla="*/ 0 h 698013"/>
                <a:gd name="connsiteX0-301" fmla="*/ 1319268 w 2895443"/>
                <a:gd name="connsiteY0-302" fmla="*/ 0 h 698013"/>
                <a:gd name="connsiteX1-303" fmla="*/ 2895443 w 2895443"/>
                <a:gd name="connsiteY1-304" fmla="*/ 4686 h 698013"/>
                <a:gd name="connsiteX2-305" fmla="*/ 1565459 w 2895443"/>
                <a:gd name="connsiteY2-306" fmla="*/ 698013 h 698013"/>
                <a:gd name="connsiteX3-307" fmla="*/ 0 w 2895443"/>
                <a:gd name="connsiteY3-308" fmla="*/ 696652 h 698013"/>
                <a:gd name="connsiteX4-309" fmla="*/ 1319268 w 2895443"/>
                <a:gd name="connsiteY4-310" fmla="*/ 0 h 698013"/>
                <a:gd name="connsiteX0-311" fmla="*/ 1319268 w 2895443"/>
                <a:gd name="connsiteY0-312" fmla="*/ 0 h 698013"/>
                <a:gd name="connsiteX1-313" fmla="*/ 2895443 w 2895443"/>
                <a:gd name="connsiteY1-314" fmla="*/ 4686 h 698013"/>
                <a:gd name="connsiteX2-315" fmla="*/ 1565459 w 2895443"/>
                <a:gd name="connsiteY2-316" fmla="*/ 698013 h 698013"/>
                <a:gd name="connsiteX3-317" fmla="*/ 0 w 2895443"/>
                <a:gd name="connsiteY3-318" fmla="*/ 696652 h 698013"/>
                <a:gd name="connsiteX4-319" fmla="*/ 1319268 w 2895443"/>
                <a:gd name="connsiteY4-320" fmla="*/ 0 h 698013"/>
                <a:gd name="connsiteX0-321" fmla="*/ 1319268 w 2895443"/>
                <a:gd name="connsiteY0-322" fmla="*/ 0 h 701340"/>
                <a:gd name="connsiteX1-323" fmla="*/ 2895443 w 2895443"/>
                <a:gd name="connsiteY1-324" fmla="*/ 4686 h 701340"/>
                <a:gd name="connsiteX2-325" fmla="*/ 1597451 w 2895443"/>
                <a:gd name="connsiteY2-326" fmla="*/ 701340 h 701340"/>
                <a:gd name="connsiteX3-327" fmla="*/ 0 w 2895443"/>
                <a:gd name="connsiteY3-328" fmla="*/ 696652 h 701340"/>
                <a:gd name="connsiteX4-329" fmla="*/ 1319268 w 2895443"/>
                <a:gd name="connsiteY4-330" fmla="*/ 0 h 701340"/>
                <a:gd name="connsiteX0-331" fmla="*/ 1319268 w 2895443"/>
                <a:gd name="connsiteY0-332" fmla="*/ 0 h 701340"/>
                <a:gd name="connsiteX1-333" fmla="*/ 2895443 w 2895443"/>
                <a:gd name="connsiteY1-334" fmla="*/ 4686 h 701340"/>
                <a:gd name="connsiteX2-335" fmla="*/ 1597451 w 2895443"/>
                <a:gd name="connsiteY2-336" fmla="*/ 701340 h 701340"/>
                <a:gd name="connsiteX3-337" fmla="*/ 0 w 2895443"/>
                <a:gd name="connsiteY3-338" fmla="*/ 696652 h 701340"/>
                <a:gd name="connsiteX4-339" fmla="*/ 1319268 w 2895443"/>
                <a:gd name="connsiteY4-340" fmla="*/ 0 h 701340"/>
                <a:gd name="connsiteX0-341" fmla="*/ 1319268 w 2895443"/>
                <a:gd name="connsiteY0-342" fmla="*/ 0 h 701340"/>
                <a:gd name="connsiteX1-343" fmla="*/ 2895443 w 2895443"/>
                <a:gd name="connsiteY1-344" fmla="*/ 4686 h 701340"/>
                <a:gd name="connsiteX2-345" fmla="*/ 1597451 w 2895443"/>
                <a:gd name="connsiteY2-346" fmla="*/ 701340 h 701340"/>
                <a:gd name="connsiteX3-347" fmla="*/ 0 w 2895443"/>
                <a:gd name="connsiteY3-348" fmla="*/ 696652 h 701340"/>
                <a:gd name="connsiteX4-349" fmla="*/ 1319268 w 2895443"/>
                <a:gd name="connsiteY4-350" fmla="*/ 0 h 701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95443" h="701340">
                  <a:moveTo>
                    <a:pt x="1319268" y="0"/>
                  </a:moveTo>
                  <a:lnTo>
                    <a:pt x="2895443" y="4686"/>
                  </a:lnTo>
                  <a:cubicBezTo>
                    <a:pt x="2438859" y="246992"/>
                    <a:pt x="2010048" y="488977"/>
                    <a:pt x="1597451" y="701340"/>
                  </a:cubicBezTo>
                  <a:lnTo>
                    <a:pt x="0" y="696652"/>
                  </a:lnTo>
                  <a:lnTo>
                    <a:pt x="1319268" y="0"/>
                  </a:lnTo>
                  <a:close/>
                </a:path>
              </a:pathLst>
            </a:cu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思源黑体 CN Normal" panose="020B0400000000000000" pitchFamily="34" charset="-122"/>
              </a:endParaRPr>
            </a:p>
          </p:txBody>
        </p:sp>
      </p:grpSp>
      <p:sp>
        <p:nvSpPr>
          <p:cNvPr id="98" name="文本框 97"/>
          <p:cNvSpPr txBox="1"/>
          <p:nvPr>
            <p:custDataLst>
              <p:tags r:id="rId40"/>
            </p:custDataLst>
          </p:nvPr>
        </p:nvSpPr>
        <p:spPr>
          <a:xfrm rot="19760573">
            <a:off x="3440614" y="5548370"/>
            <a:ext cx="1819617" cy="306705"/>
          </a:xfrm>
          <a:prstGeom prst="rect">
            <a:avLst/>
          </a:prstGeom>
          <a:noFill/>
        </p:spPr>
        <p:txBody>
          <a:bodyPr wrap="square" rtlCol="0">
            <a:spAutoFit/>
          </a:bodyPr>
          <a:lstStyle>
            <a:defPPr>
              <a:defRPr lang="zh-CN"/>
            </a:defPPr>
            <a:lvl1pPr>
              <a:defRPr b="1" i="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r>
              <a:rPr lang="zh-CN" altLang="en-US" sz="1400" dirty="0">
                <a:ea typeface="思源黑体 CN Normal" panose="020B0400000000000000" pitchFamily="34" charset="-122"/>
                <a:cs typeface="思源黑体 CN Normal" panose="020B0400000000000000" pitchFamily="34" charset="-122"/>
              </a:rPr>
              <a:t>数据安全过程维度</a:t>
            </a:r>
            <a:endParaRPr lang="zh-CN" altLang="en-US" sz="1400" dirty="0">
              <a:ea typeface="思源黑体 CN Normal" panose="020B0400000000000000" pitchFamily="34" charset="-122"/>
              <a:cs typeface="思源黑体 CN Normal" panose="020B0400000000000000" pitchFamily="34" charset="-122"/>
            </a:endParaRPr>
          </a:p>
        </p:txBody>
      </p:sp>
      <p:sp>
        <p:nvSpPr>
          <p:cNvPr id="99" name="文本框 98"/>
          <p:cNvSpPr txBox="1"/>
          <p:nvPr>
            <p:custDataLst>
              <p:tags r:id="rId41"/>
            </p:custDataLst>
          </p:nvPr>
        </p:nvSpPr>
        <p:spPr>
          <a:xfrm>
            <a:off x="1043434" y="6162931"/>
            <a:ext cx="2026393" cy="306705"/>
          </a:xfrm>
          <a:prstGeom prst="rect">
            <a:avLst/>
          </a:prstGeom>
          <a:noFill/>
        </p:spPr>
        <p:txBody>
          <a:bodyPr wrap="square" rtlCol="0">
            <a:spAutoFit/>
          </a:bodyPr>
          <a:lstStyle>
            <a:defPPr>
              <a:defRPr lang="zh-CN"/>
            </a:defPPr>
            <a:lvl1pPr>
              <a:defRPr b="1" i="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r>
              <a:rPr lang="zh-CN" altLang="en-US" sz="1400" dirty="0">
                <a:ea typeface="思源黑体 CN Normal" panose="020B0400000000000000" pitchFamily="34" charset="-122"/>
                <a:cs typeface="思源黑体 CN Normal" panose="020B0400000000000000" pitchFamily="34" charset="-122"/>
              </a:rPr>
              <a:t>能力成熟度等级维度</a:t>
            </a:r>
            <a:endParaRPr lang="zh-CN" altLang="en-US" sz="1400" dirty="0">
              <a:ea typeface="思源黑体 CN Normal" panose="020B0400000000000000" pitchFamily="34" charset="-122"/>
              <a:cs typeface="思源黑体 CN Normal" panose="020B0400000000000000" pitchFamily="34" charset="-122"/>
            </a:endParaRPr>
          </a:p>
        </p:txBody>
      </p:sp>
      <p:sp>
        <p:nvSpPr>
          <p:cNvPr id="100" name="文本框 99"/>
          <p:cNvSpPr txBox="1"/>
          <p:nvPr>
            <p:custDataLst>
              <p:tags r:id="rId42"/>
            </p:custDataLst>
          </p:nvPr>
        </p:nvSpPr>
        <p:spPr>
          <a:xfrm>
            <a:off x="3321720" y="2937378"/>
            <a:ext cx="1406068" cy="306705"/>
          </a:xfrm>
          <a:prstGeom prst="rect">
            <a:avLst/>
          </a:prstGeom>
          <a:noFill/>
        </p:spPr>
        <p:txBody>
          <a:bodyPr wrap="square" rtlCol="0">
            <a:spAutoFit/>
          </a:bodyPr>
          <a:lstStyle>
            <a:defPPr>
              <a:defRPr lang="zh-CN"/>
            </a:defPPr>
            <a:lvl1pPr>
              <a:defRPr b="1" i="1">
                <a:solidFill>
                  <a:srgbClr val="FF9933"/>
                </a:solidFill>
                <a:effectLst>
                  <a:outerShdw blurRad="38100" dist="38100" dir="2700000" algn="tl">
                    <a:srgbClr val="000000">
                      <a:alpha val="43137"/>
                    </a:srgbClr>
                  </a:outerShdw>
                </a:effectLst>
                <a:ea typeface="思源黑体 CN Medium" panose="020B0600000000000000" pitchFamily="34" charset="-122"/>
              </a:defRPr>
            </a:lvl1pPr>
          </a:lstStyle>
          <a:p>
            <a:r>
              <a:rPr lang="zh-CN" altLang="en-US" sz="1400" dirty="0">
                <a:ea typeface="思源黑体 CN Normal" panose="020B0400000000000000" pitchFamily="34" charset="-122"/>
                <a:cs typeface="思源黑体 CN Normal" panose="020B0400000000000000" pitchFamily="34" charset="-122"/>
              </a:rPr>
              <a:t>安全能力维度</a:t>
            </a:r>
            <a:endParaRPr lang="zh-CN" altLang="en-US" sz="1400" dirty="0">
              <a:ea typeface="思源黑体 CN Normal" panose="020B0400000000000000" pitchFamily="34" charset="-122"/>
              <a:cs typeface="思源黑体 CN Normal" panose="020B0400000000000000" pitchFamily="34" charset="-122"/>
            </a:endParaRPr>
          </a:p>
        </p:txBody>
      </p:sp>
      <p:sp>
        <p:nvSpPr>
          <p:cNvPr id="196" name="矩形 195"/>
          <p:cNvSpPr/>
          <p:nvPr>
            <p:custDataLst>
              <p:tags r:id="rId43"/>
            </p:custDataLst>
          </p:nvPr>
        </p:nvSpPr>
        <p:spPr>
          <a:xfrm>
            <a:off x="855220" y="5132070"/>
            <a:ext cx="2345769" cy="318623"/>
          </a:xfrm>
          <a:prstGeom prst="rect">
            <a:avLst/>
          </a:prstGeom>
          <a:solidFill>
            <a:srgbClr val="FFC000">
              <a:alpha val="50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dirty="0">
              <a:cs typeface="思源黑体 CN Normal" panose="020B0400000000000000" pitchFamily="34" charset="-122"/>
            </a:endParaRPr>
          </a:p>
        </p:txBody>
      </p:sp>
      <p:sp>
        <p:nvSpPr>
          <p:cNvPr id="25" name="椭圆 24"/>
          <p:cNvSpPr/>
          <p:nvPr>
            <p:custDataLst>
              <p:tags r:id="rId44"/>
            </p:custDataLst>
          </p:nvPr>
        </p:nvSpPr>
        <p:spPr>
          <a:xfrm>
            <a:off x="597356" y="5112667"/>
            <a:ext cx="349358" cy="309813"/>
          </a:xfrm>
          <a:prstGeom prst="ellipse">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effectLst>
                  <a:outerShdw blurRad="38100" dist="38100" dir="2700000" algn="tl">
                    <a:srgbClr val="000000">
                      <a:alpha val="43137"/>
                    </a:srgbClr>
                  </a:outerShdw>
                </a:effectLst>
                <a:cs typeface="思源黑体 CN Normal" panose="020B0400000000000000" pitchFamily="34" charset="-122"/>
              </a:rPr>
              <a:t>1</a:t>
            </a:r>
            <a:endParaRPr lang="en-US" altLang="zh-CN" sz="1400" b="1" dirty="0">
              <a:effectLst>
                <a:outerShdw blurRad="38100" dist="38100" dir="2700000" algn="tl">
                  <a:srgbClr val="000000">
                    <a:alpha val="43137"/>
                  </a:srgbClr>
                </a:outerShdw>
              </a:effectLst>
              <a:cs typeface="思源黑体 CN Normal" panose="020B0400000000000000" pitchFamily="34" charset="-122"/>
            </a:endParaRPr>
          </a:p>
        </p:txBody>
      </p:sp>
      <p:grpSp>
        <p:nvGrpSpPr>
          <p:cNvPr id="4" name="组合 3"/>
          <p:cNvGrpSpPr/>
          <p:nvPr/>
        </p:nvGrpSpPr>
        <p:grpSpPr>
          <a:xfrm>
            <a:off x="3126469" y="3804921"/>
            <a:ext cx="1947747" cy="1748510"/>
            <a:chOff x="3085956" y="2739132"/>
            <a:chExt cx="2174181" cy="1985195"/>
          </a:xfrm>
        </p:grpSpPr>
        <p:grpSp>
          <p:nvGrpSpPr>
            <p:cNvPr id="22" name="组合 21"/>
            <p:cNvGrpSpPr/>
            <p:nvPr/>
          </p:nvGrpSpPr>
          <p:grpSpPr>
            <a:xfrm>
              <a:off x="3386181" y="2739132"/>
              <a:ext cx="1873956" cy="1985195"/>
              <a:chOff x="3537590" y="2891532"/>
              <a:chExt cx="1873956" cy="1985195"/>
            </a:xfrm>
            <a:solidFill>
              <a:srgbClr val="00B0F0">
                <a:alpha val="44000"/>
              </a:srgbClr>
            </a:solidFill>
          </p:grpSpPr>
          <p:sp>
            <p:nvSpPr>
              <p:cNvPr id="198" name="平行四边形 3"/>
              <p:cNvSpPr/>
              <p:nvPr>
                <p:custDataLst>
                  <p:tags r:id="rId45"/>
                </p:custDataLst>
              </p:nvPr>
            </p:nvSpPr>
            <p:spPr>
              <a:xfrm>
                <a:off x="3537590" y="3840383"/>
                <a:ext cx="295726" cy="1036344"/>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199" name="平行四边形 3"/>
              <p:cNvSpPr/>
              <p:nvPr>
                <p:custDataLst>
                  <p:tags r:id="rId46"/>
                </p:custDataLst>
              </p:nvPr>
            </p:nvSpPr>
            <p:spPr>
              <a:xfrm>
                <a:off x="3854429" y="3667492"/>
                <a:ext cx="295726" cy="1014652"/>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200" name="平行四边形 3"/>
              <p:cNvSpPr/>
              <p:nvPr>
                <p:custDataLst>
                  <p:tags r:id="rId47"/>
                </p:custDataLst>
              </p:nvPr>
            </p:nvSpPr>
            <p:spPr>
              <a:xfrm>
                <a:off x="4168637" y="3468025"/>
                <a:ext cx="295726" cy="1036343"/>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201" name="平行四边形 3"/>
              <p:cNvSpPr/>
              <p:nvPr>
                <p:custDataLst>
                  <p:tags r:id="rId48"/>
                </p:custDataLst>
              </p:nvPr>
            </p:nvSpPr>
            <p:spPr>
              <a:xfrm>
                <a:off x="4795014" y="3084719"/>
                <a:ext cx="295726" cy="1036343"/>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sp>
            <p:nvSpPr>
              <p:cNvPr id="202" name="平行四边形 3"/>
              <p:cNvSpPr/>
              <p:nvPr>
                <p:custDataLst>
                  <p:tags r:id="rId49"/>
                </p:custDataLst>
              </p:nvPr>
            </p:nvSpPr>
            <p:spPr>
              <a:xfrm>
                <a:off x="5115820" y="2891532"/>
                <a:ext cx="295726" cy="1036343"/>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4773 w 1669706"/>
                  <a:gd name="connsiteY0-142" fmla="*/ 684545 h 1011475"/>
                  <a:gd name="connsiteX1-143" fmla="*/ 1297301 w 1669706"/>
                  <a:gd name="connsiteY1-144" fmla="*/ 794 h 1011475"/>
                  <a:gd name="connsiteX2-145" fmla="*/ 1669706 w 1669706"/>
                  <a:gd name="connsiteY2-146" fmla="*/ 0 h 1011475"/>
                  <a:gd name="connsiteX3-147" fmla="*/ 0 w 1669706"/>
                  <a:gd name="connsiteY3-148" fmla="*/ 1011475 h 1011475"/>
                  <a:gd name="connsiteX4-149" fmla="*/ 4773 w 1669706"/>
                  <a:gd name="connsiteY4-150" fmla="*/ 684545 h 1011475"/>
                  <a:gd name="connsiteX0-151" fmla="*/ 8138 w 1669706"/>
                  <a:gd name="connsiteY0-152" fmla="*/ 565866 h 1011475"/>
                  <a:gd name="connsiteX1-153" fmla="*/ 1297301 w 1669706"/>
                  <a:gd name="connsiteY1-154" fmla="*/ 794 h 1011475"/>
                  <a:gd name="connsiteX2-155" fmla="*/ 1669706 w 1669706"/>
                  <a:gd name="connsiteY2-156" fmla="*/ 0 h 1011475"/>
                  <a:gd name="connsiteX3-157" fmla="*/ 0 w 1669706"/>
                  <a:gd name="connsiteY3-158" fmla="*/ 1011475 h 1011475"/>
                  <a:gd name="connsiteX4-159" fmla="*/ 8138 w 1669706"/>
                  <a:gd name="connsiteY4-160" fmla="*/ 565866 h 1011475"/>
                  <a:gd name="connsiteX0-161" fmla="*/ 0 w 1661568"/>
                  <a:gd name="connsiteY0-162" fmla="*/ 565866 h 1040486"/>
                  <a:gd name="connsiteX1-163" fmla="*/ 1289163 w 1661568"/>
                  <a:gd name="connsiteY1-164" fmla="*/ 794 h 1040486"/>
                  <a:gd name="connsiteX2-165" fmla="*/ 1661568 w 1661568"/>
                  <a:gd name="connsiteY2-166" fmla="*/ 0 h 1040486"/>
                  <a:gd name="connsiteX3-167" fmla="*/ 5325 w 1661568"/>
                  <a:gd name="connsiteY3-168" fmla="*/ 1040486 h 1040486"/>
                  <a:gd name="connsiteX4-169" fmla="*/ 0 w 1661568"/>
                  <a:gd name="connsiteY4-170" fmla="*/ 565866 h 1040486"/>
                  <a:gd name="connsiteX0-171" fmla="*/ 0 w 1658202"/>
                  <a:gd name="connsiteY0-172" fmla="*/ 571141 h 1040486"/>
                  <a:gd name="connsiteX1-173" fmla="*/ 1285797 w 1658202"/>
                  <a:gd name="connsiteY1-174" fmla="*/ 794 h 1040486"/>
                  <a:gd name="connsiteX2-175" fmla="*/ 1658202 w 1658202"/>
                  <a:gd name="connsiteY2-176" fmla="*/ 0 h 1040486"/>
                  <a:gd name="connsiteX3-177" fmla="*/ 1959 w 1658202"/>
                  <a:gd name="connsiteY3-178" fmla="*/ 1040486 h 1040486"/>
                  <a:gd name="connsiteX4-179" fmla="*/ 0 w 1658202"/>
                  <a:gd name="connsiteY4-180" fmla="*/ 571141 h 1040486"/>
                  <a:gd name="connsiteX0-181" fmla="*/ 0 w 1658202"/>
                  <a:gd name="connsiteY0-182" fmla="*/ 571141 h 1040486"/>
                  <a:gd name="connsiteX1-183" fmla="*/ 195275 w 1658202"/>
                  <a:gd name="connsiteY1-184" fmla="*/ 470237 h 1040486"/>
                  <a:gd name="connsiteX2-185" fmla="*/ 1658202 w 1658202"/>
                  <a:gd name="connsiteY2-186" fmla="*/ 0 h 1040486"/>
                  <a:gd name="connsiteX3-187" fmla="*/ 1959 w 1658202"/>
                  <a:gd name="connsiteY3-188" fmla="*/ 1040486 h 1040486"/>
                  <a:gd name="connsiteX4-189" fmla="*/ 0 w 1658202"/>
                  <a:gd name="connsiteY4-190" fmla="*/ 571141 h 1040486"/>
                  <a:gd name="connsiteX0-191" fmla="*/ 0 w 195275"/>
                  <a:gd name="connsiteY0-192" fmla="*/ 100904 h 570249"/>
                  <a:gd name="connsiteX1-193" fmla="*/ 195275 w 195275"/>
                  <a:gd name="connsiteY1-194" fmla="*/ 0 h 570249"/>
                  <a:gd name="connsiteX2-195" fmla="*/ 194075 w 195275"/>
                  <a:gd name="connsiteY2-196" fmla="*/ 476561 h 570249"/>
                  <a:gd name="connsiteX3-197" fmla="*/ 1959 w 195275"/>
                  <a:gd name="connsiteY3-198" fmla="*/ 570249 h 570249"/>
                  <a:gd name="connsiteX4-199" fmla="*/ 0 w 195275"/>
                  <a:gd name="connsiteY4-200" fmla="*/ 100904 h 570249"/>
                  <a:gd name="connsiteX0-201" fmla="*/ 0 w 200807"/>
                  <a:gd name="connsiteY0-202" fmla="*/ 100904 h 570249"/>
                  <a:gd name="connsiteX1-203" fmla="*/ 195275 w 200807"/>
                  <a:gd name="connsiteY1-204" fmla="*/ 0 h 570249"/>
                  <a:gd name="connsiteX2-205" fmla="*/ 200807 w 200807"/>
                  <a:gd name="connsiteY2-206" fmla="*/ 463375 h 570249"/>
                  <a:gd name="connsiteX3-207" fmla="*/ 1959 w 200807"/>
                  <a:gd name="connsiteY3-208" fmla="*/ 570249 h 570249"/>
                  <a:gd name="connsiteX4-209" fmla="*/ 0 w 200807"/>
                  <a:gd name="connsiteY4-210" fmla="*/ 100904 h 570249"/>
                  <a:gd name="connsiteX0-211" fmla="*/ 0 w 200807"/>
                  <a:gd name="connsiteY0-212" fmla="*/ 100904 h 570249"/>
                  <a:gd name="connsiteX1-213" fmla="*/ 195275 w 200807"/>
                  <a:gd name="connsiteY1-214" fmla="*/ 0 h 570249"/>
                  <a:gd name="connsiteX2-215" fmla="*/ 200807 w 200807"/>
                  <a:gd name="connsiteY2-216" fmla="*/ 473924 h 570249"/>
                  <a:gd name="connsiteX3-217" fmla="*/ 1959 w 200807"/>
                  <a:gd name="connsiteY3-218" fmla="*/ 570249 h 570249"/>
                  <a:gd name="connsiteX4-219" fmla="*/ 0 w 200807"/>
                  <a:gd name="connsiteY4-220" fmla="*/ 100904 h 570249"/>
                  <a:gd name="connsiteX0-221" fmla="*/ 0 w 197441"/>
                  <a:gd name="connsiteY0-222" fmla="*/ 100904 h 570249"/>
                  <a:gd name="connsiteX1-223" fmla="*/ 195275 w 197441"/>
                  <a:gd name="connsiteY1-224" fmla="*/ 0 h 570249"/>
                  <a:gd name="connsiteX2-225" fmla="*/ 197441 w 197441"/>
                  <a:gd name="connsiteY2-226" fmla="*/ 466012 h 570249"/>
                  <a:gd name="connsiteX3-227" fmla="*/ 1959 w 197441"/>
                  <a:gd name="connsiteY3-228" fmla="*/ 570249 h 570249"/>
                  <a:gd name="connsiteX4-229" fmla="*/ 0 w 197441"/>
                  <a:gd name="connsiteY4-230" fmla="*/ 100904 h 570249"/>
                  <a:gd name="connsiteX0-231" fmla="*/ 0 w 197441"/>
                  <a:gd name="connsiteY0-232" fmla="*/ 100904 h 572228"/>
                  <a:gd name="connsiteX1-233" fmla="*/ 195275 w 197441"/>
                  <a:gd name="connsiteY1-234" fmla="*/ 0 h 572228"/>
                  <a:gd name="connsiteX2-235" fmla="*/ 197441 w 197441"/>
                  <a:gd name="connsiteY2-236" fmla="*/ 466012 h 572228"/>
                  <a:gd name="connsiteX3-237" fmla="*/ 1959 w 197441"/>
                  <a:gd name="connsiteY3-238" fmla="*/ 572228 h 572228"/>
                  <a:gd name="connsiteX4-239" fmla="*/ 0 w 197441"/>
                  <a:gd name="connsiteY4-240" fmla="*/ 100904 h 572228"/>
                  <a:gd name="connsiteX0-241" fmla="*/ 0 w 205503"/>
                  <a:gd name="connsiteY0-242" fmla="*/ 100904 h 572228"/>
                  <a:gd name="connsiteX1-243" fmla="*/ 195275 w 205503"/>
                  <a:gd name="connsiteY1-244" fmla="*/ 0 h 572228"/>
                  <a:gd name="connsiteX2-245" fmla="*/ 205503 w 205503"/>
                  <a:gd name="connsiteY2-246" fmla="*/ 467991 h 572228"/>
                  <a:gd name="connsiteX3-247" fmla="*/ 1959 w 205503"/>
                  <a:gd name="connsiteY3-248" fmla="*/ 572228 h 572228"/>
                  <a:gd name="connsiteX4-249" fmla="*/ 0 w 205503"/>
                  <a:gd name="connsiteY4-250" fmla="*/ 100904 h 572228"/>
                  <a:gd name="connsiteX0-251" fmla="*/ 0 w 197441"/>
                  <a:gd name="connsiteY0-252" fmla="*/ 100904 h 572228"/>
                  <a:gd name="connsiteX1-253" fmla="*/ 195275 w 197441"/>
                  <a:gd name="connsiteY1-254" fmla="*/ 0 h 572228"/>
                  <a:gd name="connsiteX2-255" fmla="*/ 197441 w 197441"/>
                  <a:gd name="connsiteY2-256" fmla="*/ 471947 h 572228"/>
                  <a:gd name="connsiteX3-257" fmla="*/ 1959 w 197441"/>
                  <a:gd name="connsiteY3-258" fmla="*/ 572228 h 572228"/>
                  <a:gd name="connsiteX4-259" fmla="*/ 0 w 197441"/>
                  <a:gd name="connsiteY4-260" fmla="*/ 100904 h 572228"/>
                  <a:gd name="connsiteX0-261" fmla="*/ 0 w 197441"/>
                  <a:gd name="connsiteY0-262" fmla="*/ 100904 h 572228"/>
                  <a:gd name="connsiteX1-263" fmla="*/ 195275 w 197441"/>
                  <a:gd name="connsiteY1-264" fmla="*/ 0 h 572228"/>
                  <a:gd name="connsiteX2-265" fmla="*/ 197441 w 197441"/>
                  <a:gd name="connsiteY2-266" fmla="*/ 471947 h 572228"/>
                  <a:gd name="connsiteX3-267" fmla="*/ 1959 w 197441"/>
                  <a:gd name="connsiteY3-268" fmla="*/ 572228 h 572228"/>
                  <a:gd name="connsiteX4-269" fmla="*/ 0 w 197441"/>
                  <a:gd name="connsiteY4-270" fmla="*/ 100904 h 572228"/>
                  <a:gd name="connsiteX0-271" fmla="*/ 0 w 200128"/>
                  <a:gd name="connsiteY0-272" fmla="*/ 100904 h 572228"/>
                  <a:gd name="connsiteX1-273" fmla="*/ 195275 w 200128"/>
                  <a:gd name="connsiteY1-274" fmla="*/ 0 h 572228"/>
                  <a:gd name="connsiteX2-275" fmla="*/ 200128 w 200128"/>
                  <a:gd name="connsiteY2-276" fmla="*/ 475903 h 572228"/>
                  <a:gd name="connsiteX3-277" fmla="*/ 1959 w 200128"/>
                  <a:gd name="connsiteY3-278" fmla="*/ 572228 h 572228"/>
                  <a:gd name="connsiteX4-279" fmla="*/ 0 w 200128"/>
                  <a:gd name="connsiteY4-280" fmla="*/ 100904 h 5722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0128" h="572228">
                    <a:moveTo>
                      <a:pt x="0" y="100904"/>
                    </a:moveTo>
                    <a:lnTo>
                      <a:pt x="195275" y="0"/>
                    </a:lnTo>
                    <a:cubicBezTo>
                      <a:pt x="196893" y="158634"/>
                      <a:pt x="198510" y="317269"/>
                      <a:pt x="200128" y="475903"/>
                    </a:cubicBezTo>
                    <a:lnTo>
                      <a:pt x="1959" y="572228"/>
                    </a:lnTo>
                    <a:lnTo>
                      <a:pt x="0" y="100904"/>
                    </a:lnTo>
                    <a:close/>
                  </a:path>
                </a:pathLst>
              </a:cu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dirty="0">
                  <a:cs typeface="思源黑体 CN Normal" panose="020B0400000000000000" pitchFamily="34" charset="-122"/>
                </a:endParaRPr>
              </a:p>
            </p:txBody>
          </p:sp>
        </p:grpSp>
        <p:sp>
          <p:nvSpPr>
            <p:cNvPr id="228" name="椭圆 227"/>
            <p:cNvSpPr/>
            <p:nvPr>
              <p:custDataLst>
                <p:tags r:id="rId50"/>
              </p:custDataLst>
            </p:nvPr>
          </p:nvSpPr>
          <p:spPr>
            <a:xfrm>
              <a:off x="3085956" y="4076423"/>
              <a:ext cx="390055" cy="351586"/>
            </a:xfrm>
            <a:prstGeom prst="ellipse">
              <a:avLst/>
            </a:prstGeom>
            <a:solidFill>
              <a:srgbClr val="00B0F0">
                <a:alpha val="76000"/>
              </a:srgb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effectLst>
                    <a:outerShdw blurRad="38100" dist="38100" dir="2700000" algn="tl">
                      <a:srgbClr val="000000">
                        <a:alpha val="43137"/>
                      </a:srgbClr>
                    </a:outerShdw>
                  </a:effectLst>
                  <a:cs typeface="思源黑体 CN Normal" panose="020B0400000000000000" pitchFamily="34" charset="-122"/>
                </a:rPr>
                <a:t>2</a:t>
              </a:r>
              <a:endParaRPr lang="en-US" altLang="zh-CN" sz="1400" b="1" dirty="0">
                <a:effectLst>
                  <a:outerShdw blurRad="38100" dist="38100" dir="2700000" algn="tl">
                    <a:srgbClr val="000000">
                      <a:alpha val="43137"/>
                    </a:srgbClr>
                  </a:outerShdw>
                </a:effectLst>
                <a:cs typeface="思源黑体 CN Normal" panose="020B0400000000000000" pitchFamily="34" charset="-122"/>
              </a:endParaRPr>
            </a:p>
          </p:txBody>
        </p:sp>
      </p:grpSp>
      <p:grpSp>
        <p:nvGrpSpPr>
          <p:cNvPr id="6" name="组合 5"/>
          <p:cNvGrpSpPr/>
          <p:nvPr/>
        </p:nvGrpSpPr>
        <p:grpSpPr>
          <a:xfrm>
            <a:off x="843669" y="3275222"/>
            <a:ext cx="4370485" cy="1139384"/>
            <a:chOff x="538000" y="2137835"/>
            <a:chExt cx="4878567" cy="1293547"/>
          </a:xfrm>
        </p:grpSpPr>
        <p:sp>
          <p:nvSpPr>
            <p:cNvPr id="145" name="平行四边形 3"/>
            <p:cNvSpPr/>
            <p:nvPr>
              <p:custDataLst>
                <p:tags r:id="rId51"/>
              </p:custDataLst>
            </p:nvPr>
          </p:nvSpPr>
          <p:spPr>
            <a:xfrm>
              <a:off x="538000" y="2137835"/>
              <a:ext cx="4878567" cy="1293547"/>
            </a:xfrm>
            <a:custGeom>
              <a:avLst/>
              <a:gdLst>
                <a:gd name="connsiteX0" fmla="*/ 0 w 1715679"/>
                <a:gd name="connsiteY0" fmla="*/ 836945 h 836945"/>
                <a:gd name="connsiteX1" fmla="*/ 1016194 w 1715679"/>
                <a:gd name="connsiteY1" fmla="*/ 0 h 836945"/>
                <a:gd name="connsiteX2" fmla="*/ 1715679 w 1715679"/>
                <a:gd name="connsiteY2" fmla="*/ 0 h 836945"/>
                <a:gd name="connsiteX3" fmla="*/ 699485 w 1715679"/>
                <a:gd name="connsiteY3" fmla="*/ 836945 h 836945"/>
                <a:gd name="connsiteX4" fmla="*/ 0 w 1715679"/>
                <a:gd name="connsiteY4" fmla="*/ 836945 h 836945"/>
                <a:gd name="connsiteX0-1" fmla="*/ 0 w 1715679"/>
                <a:gd name="connsiteY0-2" fmla="*/ 836945 h 836945"/>
                <a:gd name="connsiteX1-3" fmla="*/ 1016194 w 1715679"/>
                <a:gd name="connsiteY1-4" fmla="*/ 0 h 836945"/>
                <a:gd name="connsiteX2-5" fmla="*/ 1715679 w 1715679"/>
                <a:gd name="connsiteY2-6" fmla="*/ 0 h 836945"/>
                <a:gd name="connsiteX3-7" fmla="*/ 444961 w 1715679"/>
                <a:gd name="connsiteY3-8" fmla="*/ 818091 h 836945"/>
                <a:gd name="connsiteX4-9" fmla="*/ 0 w 1715679"/>
                <a:gd name="connsiteY4-10" fmla="*/ 836945 h 836945"/>
                <a:gd name="connsiteX0-11" fmla="*/ 0 w 1715679"/>
                <a:gd name="connsiteY0-12" fmla="*/ 836945 h 846372"/>
                <a:gd name="connsiteX1-13" fmla="*/ 1016194 w 1715679"/>
                <a:gd name="connsiteY1-14" fmla="*/ 0 h 846372"/>
                <a:gd name="connsiteX2-15" fmla="*/ 1715679 w 1715679"/>
                <a:gd name="connsiteY2-16" fmla="*/ 0 h 846372"/>
                <a:gd name="connsiteX3-17" fmla="*/ 388400 w 1715679"/>
                <a:gd name="connsiteY3-18" fmla="*/ 846372 h 846372"/>
                <a:gd name="connsiteX4-19" fmla="*/ 0 w 1715679"/>
                <a:gd name="connsiteY4-20" fmla="*/ 836945 h 846372"/>
                <a:gd name="connsiteX0-21" fmla="*/ 0 w 1725204"/>
                <a:gd name="connsiteY0-22" fmla="*/ 859170 h 859170"/>
                <a:gd name="connsiteX1-23" fmla="*/ 1025719 w 1725204"/>
                <a:gd name="connsiteY1-24" fmla="*/ 0 h 859170"/>
                <a:gd name="connsiteX2-25" fmla="*/ 1725204 w 1725204"/>
                <a:gd name="connsiteY2-26" fmla="*/ 0 h 859170"/>
                <a:gd name="connsiteX3-27" fmla="*/ 397925 w 1725204"/>
                <a:gd name="connsiteY3-28" fmla="*/ 846372 h 859170"/>
                <a:gd name="connsiteX4-29" fmla="*/ 0 w 1725204"/>
                <a:gd name="connsiteY4-30" fmla="*/ 859170 h 859170"/>
                <a:gd name="connsiteX0-31" fmla="*/ 0 w 1725204"/>
                <a:gd name="connsiteY0-32" fmla="*/ 859170 h 859170"/>
                <a:gd name="connsiteX1-33" fmla="*/ 1025719 w 1725204"/>
                <a:gd name="connsiteY1-34" fmla="*/ 0 h 859170"/>
                <a:gd name="connsiteX2-35" fmla="*/ 1725204 w 1725204"/>
                <a:gd name="connsiteY2-36" fmla="*/ 0 h 859170"/>
                <a:gd name="connsiteX3-37" fmla="*/ 391575 w 1725204"/>
                <a:gd name="connsiteY3-38" fmla="*/ 859072 h 859170"/>
                <a:gd name="connsiteX4-39" fmla="*/ 0 w 1725204"/>
                <a:gd name="connsiteY4-40" fmla="*/ 859170 h 859170"/>
                <a:gd name="connsiteX0-41" fmla="*/ 0 w 1725204"/>
                <a:gd name="connsiteY0-42" fmla="*/ 859170 h 859170"/>
                <a:gd name="connsiteX1-43" fmla="*/ 1298769 w 1725204"/>
                <a:gd name="connsiteY1-44" fmla="*/ 200025 h 859170"/>
                <a:gd name="connsiteX2-45" fmla="*/ 1725204 w 1725204"/>
                <a:gd name="connsiteY2-46" fmla="*/ 0 h 859170"/>
                <a:gd name="connsiteX3-47" fmla="*/ 391575 w 1725204"/>
                <a:gd name="connsiteY3-48" fmla="*/ 859072 h 859170"/>
                <a:gd name="connsiteX4-49" fmla="*/ 0 w 1725204"/>
                <a:gd name="connsiteY4-50" fmla="*/ 859170 h 859170"/>
                <a:gd name="connsiteX0-51" fmla="*/ 0 w 1677579"/>
                <a:gd name="connsiteY0-52" fmla="*/ 665495 h 665495"/>
                <a:gd name="connsiteX1-53" fmla="*/ 1298769 w 1677579"/>
                <a:gd name="connsiteY1-54" fmla="*/ 6350 h 665495"/>
                <a:gd name="connsiteX2-55" fmla="*/ 1677579 w 1677579"/>
                <a:gd name="connsiteY2-56" fmla="*/ 0 h 665495"/>
                <a:gd name="connsiteX3-57" fmla="*/ 391575 w 1677579"/>
                <a:gd name="connsiteY3-58" fmla="*/ 665397 h 665495"/>
                <a:gd name="connsiteX4-59" fmla="*/ 0 w 1677579"/>
                <a:gd name="connsiteY4-60" fmla="*/ 665495 h 665495"/>
                <a:gd name="connsiteX0-61" fmla="*/ 0 w 1677579"/>
                <a:gd name="connsiteY0-62" fmla="*/ 665495 h 665495"/>
                <a:gd name="connsiteX1-63" fmla="*/ 1324169 w 1677579"/>
                <a:gd name="connsiteY1-64" fmla="*/ 3175 h 665495"/>
                <a:gd name="connsiteX2-65" fmla="*/ 1677579 w 1677579"/>
                <a:gd name="connsiteY2-66" fmla="*/ 0 h 665495"/>
                <a:gd name="connsiteX3-67" fmla="*/ 391575 w 1677579"/>
                <a:gd name="connsiteY3-68" fmla="*/ 665397 h 665495"/>
                <a:gd name="connsiteX4-69" fmla="*/ 0 w 1677579"/>
                <a:gd name="connsiteY4-70" fmla="*/ 665495 h 665495"/>
                <a:gd name="connsiteX0-71" fmla="*/ 0 w 1677579"/>
                <a:gd name="connsiteY0-72" fmla="*/ 671845 h 671845"/>
                <a:gd name="connsiteX1-73" fmla="*/ 1314644 w 1677579"/>
                <a:gd name="connsiteY1-74" fmla="*/ 0 h 671845"/>
                <a:gd name="connsiteX2-75" fmla="*/ 1677579 w 1677579"/>
                <a:gd name="connsiteY2-76" fmla="*/ 6350 h 671845"/>
                <a:gd name="connsiteX3-77" fmla="*/ 391575 w 1677579"/>
                <a:gd name="connsiteY3-78" fmla="*/ 671747 h 671845"/>
                <a:gd name="connsiteX4-79" fmla="*/ 0 w 1677579"/>
                <a:gd name="connsiteY4-80" fmla="*/ 671845 h 671845"/>
                <a:gd name="connsiteX0-81" fmla="*/ 0 w 1674404"/>
                <a:gd name="connsiteY0-82" fmla="*/ 671845 h 671845"/>
                <a:gd name="connsiteX1-83" fmla="*/ 1311469 w 1674404"/>
                <a:gd name="connsiteY1-84" fmla="*/ 0 h 671845"/>
                <a:gd name="connsiteX2-85" fmla="*/ 1674404 w 1674404"/>
                <a:gd name="connsiteY2-86" fmla="*/ 6350 h 671845"/>
                <a:gd name="connsiteX3-87" fmla="*/ 388400 w 1674404"/>
                <a:gd name="connsiteY3-88" fmla="*/ 671747 h 671845"/>
                <a:gd name="connsiteX4-89" fmla="*/ 0 w 1674404"/>
                <a:gd name="connsiteY4-90" fmla="*/ 671845 h 671845"/>
                <a:gd name="connsiteX0-91" fmla="*/ 0 w 1662566"/>
                <a:gd name="connsiteY0-92" fmla="*/ 686133 h 686133"/>
                <a:gd name="connsiteX1-93" fmla="*/ 1299631 w 1662566"/>
                <a:gd name="connsiteY1-94" fmla="*/ 0 h 686133"/>
                <a:gd name="connsiteX2-95" fmla="*/ 1662566 w 1662566"/>
                <a:gd name="connsiteY2-96" fmla="*/ 6350 h 686133"/>
                <a:gd name="connsiteX3-97" fmla="*/ 376562 w 1662566"/>
                <a:gd name="connsiteY3-98" fmla="*/ 671747 h 686133"/>
                <a:gd name="connsiteX4-99" fmla="*/ 0 w 1662566"/>
                <a:gd name="connsiteY4-100" fmla="*/ 686133 h 686133"/>
                <a:gd name="connsiteX0-101" fmla="*/ 0 w 1662566"/>
                <a:gd name="connsiteY0-102" fmla="*/ 686133 h 686133"/>
                <a:gd name="connsiteX1-103" fmla="*/ 1299631 w 1662566"/>
                <a:gd name="connsiteY1-104" fmla="*/ 0 h 686133"/>
                <a:gd name="connsiteX2-105" fmla="*/ 1662566 w 1662566"/>
                <a:gd name="connsiteY2-106" fmla="*/ 6350 h 686133"/>
                <a:gd name="connsiteX3-107" fmla="*/ 378930 w 1662566"/>
                <a:gd name="connsiteY3-108" fmla="*/ 686035 h 686133"/>
                <a:gd name="connsiteX4-109" fmla="*/ 0 w 1662566"/>
                <a:gd name="connsiteY4-110" fmla="*/ 686133 h 686133"/>
                <a:gd name="connsiteX0-111" fmla="*/ 0 w 1664933"/>
                <a:gd name="connsiteY0-112" fmla="*/ 686133 h 686133"/>
                <a:gd name="connsiteX1-113" fmla="*/ 1299631 w 1664933"/>
                <a:gd name="connsiteY1-114" fmla="*/ 0 h 686133"/>
                <a:gd name="connsiteX2-115" fmla="*/ 1664933 w 1664933"/>
                <a:gd name="connsiteY2-116" fmla="*/ 1588 h 686133"/>
                <a:gd name="connsiteX3-117" fmla="*/ 378930 w 1664933"/>
                <a:gd name="connsiteY3-118" fmla="*/ 686035 h 686133"/>
                <a:gd name="connsiteX4-119" fmla="*/ 0 w 1664933"/>
                <a:gd name="connsiteY4-120" fmla="*/ 686133 h 686133"/>
                <a:gd name="connsiteX0-121" fmla="*/ 0 w 1664933"/>
                <a:gd name="connsiteY0-122" fmla="*/ 684545 h 684545"/>
                <a:gd name="connsiteX1-123" fmla="*/ 1306735 w 1664933"/>
                <a:gd name="connsiteY1-124" fmla="*/ 794 h 684545"/>
                <a:gd name="connsiteX2-125" fmla="*/ 1664933 w 1664933"/>
                <a:gd name="connsiteY2-126" fmla="*/ 0 h 684545"/>
                <a:gd name="connsiteX3-127" fmla="*/ 378930 w 1664933"/>
                <a:gd name="connsiteY3-128" fmla="*/ 684447 h 684545"/>
                <a:gd name="connsiteX4-129" fmla="*/ 0 w 1664933"/>
                <a:gd name="connsiteY4-130" fmla="*/ 684545 h 684545"/>
                <a:gd name="connsiteX0-131" fmla="*/ 0 w 1664933"/>
                <a:gd name="connsiteY0-132" fmla="*/ 684545 h 684545"/>
                <a:gd name="connsiteX1-133" fmla="*/ 1292528 w 1664933"/>
                <a:gd name="connsiteY1-134" fmla="*/ 794 h 684545"/>
                <a:gd name="connsiteX2-135" fmla="*/ 1664933 w 1664933"/>
                <a:gd name="connsiteY2-136" fmla="*/ 0 h 684545"/>
                <a:gd name="connsiteX3-137" fmla="*/ 378930 w 1664933"/>
                <a:gd name="connsiteY3-138" fmla="*/ 684447 h 684545"/>
                <a:gd name="connsiteX4-139" fmla="*/ 0 w 1664933"/>
                <a:gd name="connsiteY4-140" fmla="*/ 684545 h 684545"/>
                <a:gd name="connsiteX0-141" fmla="*/ 0 w 1664933"/>
                <a:gd name="connsiteY0-142" fmla="*/ 684545 h 1740521"/>
                <a:gd name="connsiteX1-143" fmla="*/ 1292528 w 1664933"/>
                <a:gd name="connsiteY1-144" fmla="*/ 794 h 1740521"/>
                <a:gd name="connsiteX2-145" fmla="*/ 1664933 w 1664933"/>
                <a:gd name="connsiteY2-146" fmla="*/ 0 h 1740521"/>
                <a:gd name="connsiteX3-147" fmla="*/ 381 w 1664933"/>
                <a:gd name="connsiteY3-148" fmla="*/ 1740521 h 1740521"/>
                <a:gd name="connsiteX4-149" fmla="*/ 0 w 1664933"/>
                <a:gd name="connsiteY4-150" fmla="*/ 684545 h 1740521"/>
                <a:gd name="connsiteX0-151" fmla="*/ 0 w 1292528"/>
                <a:gd name="connsiteY0-152" fmla="*/ 683752 h 1739728"/>
                <a:gd name="connsiteX1-153" fmla="*/ 1292528 w 1292528"/>
                <a:gd name="connsiteY1-154" fmla="*/ 1 h 1739728"/>
                <a:gd name="connsiteX2-155" fmla="*/ 1274302 w 1292528"/>
                <a:gd name="connsiteY2-156" fmla="*/ 1055281 h 1739728"/>
                <a:gd name="connsiteX3-157" fmla="*/ 381 w 1292528"/>
                <a:gd name="connsiteY3-158" fmla="*/ 1739728 h 1739728"/>
                <a:gd name="connsiteX4-159" fmla="*/ 0 w 1292528"/>
                <a:gd name="connsiteY4-160" fmla="*/ 683752 h 1739728"/>
                <a:gd name="connsiteX0-161" fmla="*/ 0 w 1292528"/>
                <a:gd name="connsiteY0-162" fmla="*/ 683751 h 1739727"/>
                <a:gd name="connsiteX1-163" fmla="*/ 1292528 w 1292528"/>
                <a:gd name="connsiteY1-164" fmla="*/ 0 h 1739727"/>
                <a:gd name="connsiteX2-165" fmla="*/ 1278330 w 1292528"/>
                <a:gd name="connsiteY2-166" fmla="*/ 1066281 h 1739727"/>
                <a:gd name="connsiteX3-167" fmla="*/ 381 w 1292528"/>
                <a:gd name="connsiteY3-168" fmla="*/ 1739727 h 1739727"/>
                <a:gd name="connsiteX4-169" fmla="*/ 0 w 1292528"/>
                <a:gd name="connsiteY4-170" fmla="*/ 683751 h 1739727"/>
                <a:gd name="connsiteX0-171" fmla="*/ 0 w 1292528"/>
                <a:gd name="connsiteY0-172" fmla="*/ 683751 h 1739727"/>
                <a:gd name="connsiteX1-173" fmla="*/ 1292528 w 1292528"/>
                <a:gd name="connsiteY1-174" fmla="*/ 0 h 1739727"/>
                <a:gd name="connsiteX2-175" fmla="*/ 1290411 w 1292528"/>
                <a:gd name="connsiteY2-176" fmla="*/ 1066281 h 1739727"/>
                <a:gd name="connsiteX3-177" fmla="*/ 381 w 1292528"/>
                <a:gd name="connsiteY3-178" fmla="*/ 1739727 h 1739727"/>
                <a:gd name="connsiteX4-179" fmla="*/ 0 w 1292528"/>
                <a:gd name="connsiteY4-180" fmla="*/ 683751 h 1739727"/>
                <a:gd name="connsiteX0-181" fmla="*/ 0 w 1292528"/>
                <a:gd name="connsiteY0-182" fmla="*/ 673473 h 1729449"/>
                <a:gd name="connsiteX1-183" fmla="*/ 1292528 w 1292528"/>
                <a:gd name="connsiteY1-184" fmla="*/ 0 h 1729449"/>
                <a:gd name="connsiteX2-185" fmla="*/ 1290411 w 1292528"/>
                <a:gd name="connsiteY2-186" fmla="*/ 1056003 h 1729449"/>
                <a:gd name="connsiteX3-187" fmla="*/ 381 w 1292528"/>
                <a:gd name="connsiteY3-188" fmla="*/ 1729449 h 1729449"/>
                <a:gd name="connsiteX4-189" fmla="*/ 0 w 1292528"/>
                <a:gd name="connsiteY4-190" fmla="*/ 673473 h 1729449"/>
                <a:gd name="connsiteX0-191" fmla="*/ 0 w 1292528"/>
                <a:gd name="connsiteY0-192" fmla="*/ 673473 h 1729449"/>
                <a:gd name="connsiteX1-193" fmla="*/ 1292528 w 1292528"/>
                <a:gd name="connsiteY1-194" fmla="*/ 0 h 1729449"/>
                <a:gd name="connsiteX2-195" fmla="*/ 1286302 w 1292528"/>
                <a:gd name="connsiteY2-196" fmla="*/ 1045725 h 1729449"/>
                <a:gd name="connsiteX3-197" fmla="*/ 381 w 1292528"/>
                <a:gd name="connsiteY3-198" fmla="*/ 1729449 h 1729449"/>
                <a:gd name="connsiteX4-199" fmla="*/ 0 w 1292528"/>
                <a:gd name="connsiteY4-200" fmla="*/ 673473 h 1729449"/>
                <a:gd name="connsiteX0-201" fmla="*/ 0 w 1292528"/>
                <a:gd name="connsiteY0-202" fmla="*/ 673473 h 1729449"/>
                <a:gd name="connsiteX1-203" fmla="*/ 1292528 w 1292528"/>
                <a:gd name="connsiteY1-204" fmla="*/ 0 h 1729449"/>
                <a:gd name="connsiteX2-205" fmla="*/ 1286302 w 1292528"/>
                <a:gd name="connsiteY2-206" fmla="*/ 1062855 h 1729449"/>
                <a:gd name="connsiteX3-207" fmla="*/ 381 w 1292528"/>
                <a:gd name="connsiteY3-208" fmla="*/ 1729449 h 1729449"/>
                <a:gd name="connsiteX4-209" fmla="*/ 0 w 1292528"/>
                <a:gd name="connsiteY4-210" fmla="*/ 673473 h 1729449"/>
                <a:gd name="connsiteX0-211" fmla="*/ 0 w 1292528"/>
                <a:gd name="connsiteY0-212" fmla="*/ 673473 h 1729449"/>
                <a:gd name="connsiteX1-213" fmla="*/ 1292528 w 1292528"/>
                <a:gd name="connsiteY1-214" fmla="*/ 0 h 1729449"/>
                <a:gd name="connsiteX2-215" fmla="*/ 1286302 w 1292528"/>
                <a:gd name="connsiteY2-216" fmla="*/ 1052577 h 1729449"/>
                <a:gd name="connsiteX3-217" fmla="*/ 381 w 1292528"/>
                <a:gd name="connsiteY3-218" fmla="*/ 1729449 h 1729449"/>
                <a:gd name="connsiteX4-219" fmla="*/ 0 w 1292528"/>
                <a:gd name="connsiteY4-220" fmla="*/ 673473 h 1729449"/>
                <a:gd name="connsiteX0-221" fmla="*/ 0 w 1288419"/>
                <a:gd name="connsiteY0-222" fmla="*/ 680325 h 1736301"/>
                <a:gd name="connsiteX1-223" fmla="*/ 1288419 w 1288419"/>
                <a:gd name="connsiteY1-224" fmla="*/ 0 h 1736301"/>
                <a:gd name="connsiteX2-225" fmla="*/ 1286302 w 1288419"/>
                <a:gd name="connsiteY2-226" fmla="*/ 1059429 h 1736301"/>
                <a:gd name="connsiteX3-227" fmla="*/ 381 w 1288419"/>
                <a:gd name="connsiteY3-228" fmla="*/ 1736301 h 1736301"/>
                <a:gd name="connsiteX4-229" fmla="*/ 0 w 1288419"/>
                <a:gd name="connsiteY4-230" fmla="*/ 680325 h 1736301"/>
                <a:gd name="connsiteX0-231" fmla="*/ 0 w 1580174"/>
                <a:gd name="connsiteY0-232" fmla="*/ 0 h 1055976"/>
                <a:gd name="connsiteX1-233" fmla="*/ 1580174 w 1580174"/>
                <a:gd name="connsiteY1-234" fmla="*/ 1359 h 1055976"/>
                <a:gd name="connsiteX2-235" fmla="*/ 1286302 w 1580174"/>
                <a:gd name="connsiteY2-236" fmla="*/ 379104 h 1055976"/>
                <a:gd name="connsiteX3-237" fmla="*/ 381 w 1580174"/>
                <a:gd name="connsiteY3-238" fmla="*/ 1055976 h 1055976"/>
                <a:gd name="connsiteX4-239" fmla="*/ 0 w 1580174"/>
                <a:gd name="connsiteY4-240" fmla="*/ 0 h 1055976"/>
                <a:gd name="connsiteX0-241" fmla="*/ 0 w 1580174"/>
                <a:gd name="connsiteY0-242" fmla="*/ 0 h 1055976"/>
                <a:gd name="connsiteX1-243" fmla="*/ 1580174 w 1580174"/>
                <a:gd name="connsiteY1-244" fmla="*/ 1359 h 1055976"/>
                <a:gd name="connsiteX2-245" fmla="*/ 1569839 w 1580174"/>
                <a:gd name="connsiteY2-246" fmla="*/ 1047356 h 1055976"/>
                <a:gd name="connsiteX3-247" fmla="*/ 381 w 1580174"/>
                <a:gd name="connsiteY3-248" fmla="*/ 1055976 h 1055976"/>
                <a:gd name="connsiteX4-249" fmla="*/ 0 w 1580174"/>
                <a:gd name="connsiteY4-250" fmla="*/ 0 h 1055976"/>
                <a:gd name="connsiteX0-251" fmla="*/ 0 w 1580174"/>
                <a:gd name="connsiteY0-252" fmla="*/ 0 h 1057337"/>
                <a:gd name="connsiteX1-253" fmla="*/ 1580174 w 1580174"/>
                <a:gd name="connsiteY1-254" fmla="*/ 1359 h 1057337"/>
                <a:gd name="connsiteX2-255" fmla="*/ 1565840 w 1580174"/>
                <a:gd name="connsiteY2-256" fmla="*/ 1057337 h 1057337"/>
                <a:gd name="connsiteX3-257" fmla="*/ 381 w 1580174"/>
                <a:gd name="connsiteY3-258" fmla="*/ 1055976 h 1057337"/>
                <a:gd name="connsiteX4-259" fmla="*/ 0 w 1580174"/>
                <a:gd name="connsiteY4-260" fmla="*/ 0 h 1057337"/>
                <a:gd name="connsiteX0-261" fmla="*/ 0 w 2891825"/>
                <a:gd name="connsiteY0-262" fmla="*/ 0 h 1057337"/>
                <a:gd name="connsiteX1-263" fmla="*/ 2891825 w 2891825"/>
                <a:gd name="connsiteY1-264" fmla="*/ 287487 h 1057337"/>
                <a:gd name="connsiteX2-265" fmla="*/ 1565840 w 2891825"/>
                <a:gd name="connsiteY2-266" fmla="*/ 1057337 h 1057337"/>
                <a:gd name="connsiteX3-267" fmla="*/ 381 w 2891825"/>
                <a:gd name="connsiteY3-268" fmla="*/ 1055976 h 1057337"/>
                <a:gd name="connsiteX4-269" fmla="*/ 0 w 2891825"/>
                <a:gd name="connsiteY4-270" fmla="*/ 0 h 1057337"/>
                <a:gd name="connsiteX0-271" fmla="*/ 1307271 w 2891444"/>
                <a:gd name="connsiteY0-272" fmla="*/ 71837 h 769850"/>
                <a:gd name="connsiteX1-273" fmla="*/ 2891444 w 2891444"/>
                <a:gd name="connsiteY1-274" fmla="*/ 0 h 769850"/>
                <a:gd name="connsiteX2-275" fmla="*/ 1565459 w 2891444"/>
                <a:gd name="connsiteY2-276" fmla="*/ 769850 h 769850"/>
                <a:gd name="connsiteX3-277" fmla="*/ 0 w 2891444"/>
                <a:gd name="connsiteY3-278" fmla="*/ 768489 h 769850"/>
                <a:gd name="connsiteX4-279" fmla="*/ 1307271 w 2891444"/>
                <a:gd name="connsiteY4-280" fmla="*/ 71837 h 769850"/>
                <a:gd name="connsiteX0-281" fmla="*/ 1319268 w 2891444"/>
                <a:gd name="connsiteY0-282" fmla="*/ 71837 h 769850"/>
                <a:gd name="connsiteX1-283" fmla="*/ 2891444 w 2891444"/>
                <a:gd name="connsiteY1-284" fmla="*/ 0 h 769850"/>
                <a:gd name="connsiteX2-285" fmla="*/ 1565459 w 2891444"/>
                <a:gd name="connsiteY2-286" fmla="*/ 769850 h 769850"/>
                <a:gd name="connsiteX3-287" fmla="*/ 0 w 2891444"/>
                <a:gd name="connsiteY3-288" fmla="*/ 768489 h 769850"/>
                <a:gd name="connsiteX4-289" fmla="*/ 1319268 w 2891444"/>
                <a:gd name="connsiteY4-290" fmla="*/ 71837 h 769850"/>
                <a:gd name="connsiteX0-291" fmla="*/ 1319268 w 2895443"/>
                <a:gd name="connsiteY0-292" fmla="*/ 0 h 698013"/>
                <a:gd name="connsiteX1-293" fmla="*/ 2895443 w 2895443"/>
                <a:gd name="connsiteY1-294" fmla="*/ 4686 h 698013"/>
                <a:gd name="connsiteX2-295" fmla="*/ 1565459 w 2895443"/>
                <a:gd name="connsiteY2-296" fmla="*/ 698013 h 698013"/>
                <a:gd name="connsiteX3-297" fmla="*/ 0 w 2895443"/>
                <a:gd name="connsiteY3-298" fmla="*/ 696652 h 698013"/>
                <a:gd name="connsiteX4-299" fmla="*/ 1319268 w 2895443"/>
                <a:gd name="connsiteY4-300" fmla="*/ 0 h 698013"/>
                <a:gd name="connsiteX0-301" fmla="*/ 1319268 w 2895443"/>
                <a:gd name="connsiteY0-302" fmla="*/ 0 h 698013"/>
                <a:gd name="connsiteX1-303" fmla="*/ 2895443 w 2895443"/>
                <a:gd name="connsiteY1-304" fmla="*/ 4686 h 698013"/>
                <a:gd name="connsiteX2-305" fmla="*/ 1565459 w 2895443"/>
                <a:gd name="connsiteY2-306" fmla="*/ 698013 h 698013"/>
                <a:gd name="connsiteX3-307" fmla="*/ 0 w 2895443"/>
                <a:gd name="connsiteY3-308" fmla="*/ 696652 h 698013"/>
                <a:gd name="connsiteX4-309" fmla="*/ 1319268 w 2895443"/>
                <a:gd name="connsiteY4-310" fmla="*/ 0 h 698013"/>
                <a:gd name="connsiteX0-311" fmla="*/ 1319268 w 2895443"/>
                <a:gd name="connsiteY0-312" fmla="*/ 0 h 698013"/>
                <a:gd name="connsiteX1-313" fmla="*/ 2895443 w 2895443"/>
                <a:gd name="connsiteY1-314" fmla="*/ 4686 h 698013"/>
                <a:gd name="connsiteX2-315" fmla="*/ 1565459 w 2895443"/>
                <a:gd name="connsiteY2-316" fmla="*/ 698013 h 698013"/>
                <a:gd name="connsiteX3-317" fmla="*/ 0 w 2895443"/>
                <a:gd name="connsiteY3-318" fmla="*/ 696652 h 698013"/>
                <a:gd name="connsiteX4-319" fmla="*/ 1319268 w 2895443"/>
                <a:gd name="connsiteY4-320" fmla="*/ 0 h 698013"/>
                <a:gd name="connsiteX0-321" fmla="*/ 1319268 w 2895443"/>
                <a:gd name="connsiteY0-322" fmla="*/ 0 h 701340"/>
                <a:gd name="connsiteX1-323" fmla="*/ 2895443 w 2895443"/>
                <a:gd name="connsiteY1-324" fmla="*/ 4686 h 701340"/>
                <a:gd name="connsiteX2-325" fmla="*/ 1597451 w 2895443"/>
                <a:gd name="connsiteY2-326" fmla="*/ 701340 h 701340"/>
                <a:gd name="connsiteX3-327" fmla="*/ 0 w 2895443"/>
                <a:gd name="connsiteY3-328" fmla="*/ 696652 h 701340"/>
                <a:gd name="connsiteX4-329" fmla="*/ 1319268 w 2895443"/>
                <a:gd name="connsiteY4-330" fmla="*/ 0 h 701340"/>
                <a:gd name="connsiteX0-331" fmla="*/ 1319268 w 2895443"/>
                <a:gd name="connsiteY0-332" fmla="*/ 0 h 701340"/>
                <a:gd name="connsiteX1-333" fmla="*/ 2895443 w 2895443"/>
                <a:gd name="connsiteY1-334" fmla="*/ 4686 h 701340"/>
                <a:gd name="connsiteX2-335" fmla="*/ 1597451 w 2895443"/>
                <a:gd name="connsiteY2-336" fmla="*/ 701340 h 701340"/>
                <a:gd name="connsiteX3-337" fmla="*/ 0 w 2895443"/>
                <a:gd name="connsiteY3-338" fmla="*/ 696652 h 701340"/>
                <a:gd name="connsiteX4-339" fmla="*/ 1319268 w 2895443"/>
                <a:gd name="connsiteY4-340" fmla="*/ 0 h 701340"/>
                <a:gd name="connsiteX0-341" fmla="*/ 1319268 w 2895443"/>
                <a:gd name="connsiteY0-342" fmla="*/ 0 h 701340"/>
                <a:gd name="connsiteX1-343" fmla="*/ 2895443 w 2895443"/>
                <a:gd name="connsiteY1-344" fmla="*/ 4686 h 701340"/>
                <a:gd name="connsiteX2-345" fmla="*/ 1597451 w 2895443"/>
                <a:gd name="connsiteY2-346" fmla="*/ 701340 h 701340"/>
                <a:gd name="connsiteX3-347" fmla="*/ 0 w 2895443"/>
                <a:gd name="connsiteY3-348" fmla="*/ 696652 h 701340"/>
                <a:gd name="connsiteX4-349" fmla="*/ 1319268 w 2895443"/>
                <a:gd name="connsiteY4-350" fmla="*/ 0 h 7013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95443" h="701340">
                  <a:moveTo>
                    <a:pt x="1319268" y="0"/>
                  </a:moveTo>
                  <a:lnTo>
                    <a:pt x="2895443" y="4686"/>
                  </a:lnTo>
                  <a:cubicBezTo>
                    <a:pt x="2438859" y="246992"/>
                    <a:pt x="2010048" y="488977"/>
                    <a:pt x="1597451" y="701340"/>
                  </a:cubicBezTo>
                  <a:lnTo>
                    <a:pt x="0" y="696652"/>
                  </a:lnTo>
                  <a:lnTo>
                    <a:pt x="1319268" y="0"/>
                  </a:lnTo>
                  <a:close/>
                </a:path>
              </a:pathLst>
            </a:custGeom>
            <a:solidFill>
              <a:srgbClr val="FF0000">
                <a:alpha val="18000"/>
              </a:srgb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思源黑体 CN Normal" panose="020B0400000000000000" pitchFamily="34" charset="-122"/>
              </a:endParaRPr>
            </a:p>
          </p:txBody>
        </p:sp>
        <p:sp>
          <p:nvSpPr>
            <p:cNvPr id="229" name="椭圆 228"/>
            <p:cNvSpPr/>
            <p:nvPr>
              <p:custDataLst>
                <p:tags r:id="rId52"/>
              </p:custDataLst>
            </p:nvPr>
          </p:nvSpPr>
          <p:spPr>
            <a:xfrm>
              <a:off x="1568388" y="2409010"/>
              <a:ext cx="390055" cy="351586"/>
            </a:xfrm>
            <a:prstGeom prst="ellipse">
              <a:avLst/>
            </a:prstGeom>
            <a:solidFill>
              <a:srgbClr val="FF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effectLst>
                    <a:outerShdw blurRad="38100" dist="38100" dir="2700000" algn="tl">
                      <a:srgbClr val="000000">
                        <a:alpha val="43137"/>
                      </a:srgbClr>
                    </a:outerShdw>
                  </a:effectLst>
                  <a:cs typeface="思源黑体 CN Normal" panose="020B0400000000000000" pitchFamily="34" charset="-122"/>
                </a:rPr>
                <a:t>3</a:t>
              </a:r>
              <a:endParaRPr lang="en-US" altLang="zh-CN" sz="1400" b="1" dirty="0">
                <a:effectLst>
                  <a:outerShdw blurRad="38100" dist="38100" dir="2700000" algn="tl">
                    <a:srgbClr val="000000">
                      <a:alpha val="43137"/>
                    </a:srgbClr>
                  </a:outerShdw>
                </a:effectLst>
                <a:cs typeface="思源黑体 CN Normal" panose="020B0400000000000000" pitchFamily="34" charset="-122"/>
              </a:endParaRPr>
            </a:p>
          </p:txBody>
        </p:sp>
      </p:grpSp>
      <p:sp>
        <p:nvSpPr>
          <p:cNvPr id="26" name="文本框 6"/>
          <p:cNvSpPr txBox="1"/>
          <p:nvPr>
            <p:custDataLst>
              <p:tags r:id="rId53"/>
            </p:custDataLst>
          </p:nvPr>
        </p:nvSpPr>
        <p:spPr>
          <a:xfrm>
            <a:off x="438468" y="1098391"/>
            <a:ext cx="5197475" cy="1296670"/>
          </a:xfrm>
          <a:prstGeom prst="rect">
            <a:avLst/>
          </a:prstGeom>
          <a:noFill/>
          <a:ln w="28575">
            <a:solidFill>
              <a:srgbClr val="00B0F0"/>
            </a:solidFill>
            <a:prstDash val="dash"/>
          </a:ln>
        </p:spPr>
        <p:txBody>
          <a:bodyPr>
            <a:spAutoFit/>
          </a:bodyPr>
          <a:lstStyle>
            <a:defPPr>
              <a:defRPr lang="zh-CN"/>
            </a:defPPr>
            <a:lvl1pPr marL="0" lvl="0" indent="0" algn="l" defTabSz="914400" rtl="0" eaLnBrk="1" fontAlgn="base" latinLnBrk="0" hangingPunct="1">
              <a:lnSpc>
                <a:spcPct val="100000"/>
              </a:lnSpc>
              <a:spcBef>
                <a:spcPct val="0"/>
              </a:spcBef>
              <a:spcAft>
                <a:spcPct val="0"/>
              </a:spcAft>
              <a:buFontTx/>
              <a:buNone/>
              <a:defRPr kern="1200">
                <a:solidFill>
                  <a:schemeClr val="tx1"/>
                </a:solidFill>
                <a:latin typeface="等线" panose="02010600030101010101" charset="-122"/>
                <a:ea typeface="等线" panose="02010600030101010101" charset="-122"/>
                <a:cs typeface="+mn-cs"/>
              </a:defRPr>
            </a:lvl1pPr>
            <a:lvl2pPr marL="457200" lvl="1"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2pPr>
            <a:lvl3pPr marL="914400" lvl="2"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3pPr>
            <a:lvl4pPr marL="1371600" lvl="3"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4pPr>
            <a:lvl5pPr marL="1828800" lvl="4"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5pPr>
            <a:lvl6pPr marL="2286000" lvl="5"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6pPr>
            <a:lvl7pPr marL="2743200" lvl="6"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7pPr>
            <a:lvl8pPr marL="3200400" lvl="7"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8pPr>
            <a:lvl9pPr marL="3657600" lvl="8" indent="0" algn="l" defTabSz="914400" rtl="0" eaLnBrk="1" fontAlgn="base" latinLnBrk="0" hangingPunct="1">
              <a:lnSpc>
                <a:spcPct val="100000"/>
              </a:lnSpc>
              <a:spcBef>
                <a:spcPct val="0"/>
              </a:spcBef>
              <a:spcAft>
                <a:spcPct val="0"/>
              </a:spcAft>
              <a:buFontTx/>
              <a:buNone/>
              <a:defRPr sz="1800" kern="1200">
                <a:solidFill>
                  <a:schemeClr val="tx1"/>
                </a:solidFill>
                <a:latin typeface="等线" panose="02010600030101010101" charset="-122"/>
                <a:ea typeface="等线" panose="02010600030101010101" charset="-122"/>
                <a:cs typeface="+mn-cs"/>
              </a:defRPr>
            </a:lvl9pPr>
          </a:lstStyle>
          <a:p>
            <a:pPr eaLnBrk="1" hangingPunct="1"/>
            <a:r>
              <a:rPr lang="zh-CN" altLang="zh-CN" sz="1600" b="1">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数据安全能力成熟度模型</a:t>
            </a:r>
            <a:r>
              <a:rPr lang="en-US" altLang="zh-CN" sz="1600" b="1">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 (DSMM)</a:t>
            </a:r>
            <a:endParaRPr lang="en-US" altLang="zh-CN" sz="1600" b="1">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eaLnBrk="1" hangingPunct="1">
              <a:lnSpc>
                <a:spcPct val="130000"/>
              </a:lnSpc>
              <a:buFont typeface="思源黑体 CN Normal" panose="020B0400000000000000" pitchFamily="34" charset="-122"/>
              <a:buChar char="•"/>
            </a:pPr>
            <a:r>
              <a:rPr lang="en-US"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2020</a:t>
            </a: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年</a:t>
            </a:r>
            <a:r>
              <a:rPr lang="en-US"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3</a:t>
            </a: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月开始实施国家标准</a:t>
            </a:r>
            <a:r>
              <a:rPr lang="en-US"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GB/T 37988-2019</a:t>
            </a: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《信息安全技术 数据安全能力成熟度模型》</a:t>
            </a:r>
            <a:r>
              <a:rPr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endParaRPr lang="en-US"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eaLnBrk="1" hangingPunct="1">
              <a:lnSpc>
                <a:spcPct val="130000"/>
              </a:lnSpc>
              <a:buFont typeface="思源黑体 CN Normal" panose="020B0400000000000000" pitchFamily="34" charset="-122"/>
              <a:buChar char="•"/>
            </a:pP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数据的整个生命周期进行评估</a:t>
            </a:r>
            <a:r>
              <a:rPr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能够帮助组织发现自身数据管理存在的问题</a:t>
            </a:r>
            <a:r>
              <a:rPr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识别差距并制定相关策略</a:t>
            </a:r>
            <a:r>
              <a:rPr lang="zh-CN" altLang="en-US"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a:t>
            </a:r>
            <a:r>
              <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建立数据安全治理体系。</a:t>
            </a:r>
            <a:endParaRPr lang="zh-CN" altLang="zh-CN" sz="120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pic>
        <p:nvPicPr>
          <p:cNvPr id="27" name="图片 26"/>
          <p:cNvPicPr>
            <a:picLocks noChangeAspect="1"/>
          </p:cNvPicPr>
          <p:nvPr>
            <p:custDataLst>
              <p:tags r:id="rId54"/>
            </p:custDataLst>
          </p:nvPr>
        </p:nvPicPr>
        <p:blipFill>
          <a:blip r:embed="rId55"/>
          <a:stretch>
            <a:fillRect/>
          </a:stretch>
        </p:blipFill>
        <p:spPr>
          <a:xfrm>
            <a:off x="6224582" y="895985"/>
            <a:ext cx="1953260" cy="2769235"/>
          </a:xfrm>
          <a:prstGeom prst="rect">
            <a:avLst/>
          </a:prstGeom>
          <a:ln w="3175" cap="sq">
            <a:solidFill>
              <a:srgbClr val="000000"/>
            </a:solidFill>
            <a:miter lim="800000"/>
            <a:headEnd/>
            <a:tailEnd/>
          </a:ln>
          <a:effectLst>
            <a:outerShdw blurRad="57150" dist="50800" dir="2700000" algn="tl" rotWithShape="0">
              <a:srgbClr val="000000">
                <a:alpha val="40000"/>
              </a:srgbClr>
            </a:outerShdw>
          </a:effectLst>
        </p:spPr>
      </p:pic>
      <p:sp>
        <p:nvSpPr>
          <p:cNvPr id="8" name="文本框 7"/>
          <p:cNvSpPr txBox="1"/>
          <p:nvPr>
            <p:custDataLst>
              <p:tags r:id="rId56"/>
            </p:custDataLst>
          </p:nvPr>
        </p:nvSpPr>
        <p:spPr>
          <a:xfrm>
            <a:off x="1283227" y="5177215"/>
            <a:ext cx="1335140" cy="230832"/>
          </a:xfrm>
          <a:prstGeom prst="rect">
            <a:avLst/>
          </a:prstGeom>
          <a:noFill/>
        </p:spPr>
        <p:txBody>
          <a:bodyPr wrap="square" rtlCol="0">
            <a:spAutoFit/>
          </a:bodyPr>
          <a:lstStyle/>
          <a:p>
            <a:r>
              <a:rPr lang="en-US" altLang="zh-CN" sz="900" b="1" dirty="0">
                <a:cs typeface="思源黑体 CN Normal" panose="020B0400000000000000" pitchFamily="34" charset="-122"/>
              </a:rPr>
              <a:t>3</a:t>
            </a:r>
            <a:r>
              <a:rPr lang="zh-CN" altLang="en-US" sz="900" b="1" dirty="0">
                <a:cs typeface="思源黑体 CN Normal" panose="020B0400000000000000" pitchFamily="34" charset="-122"/>
              </a:rPr>
              <a:t>级：充分定义</a:t>
            </a:r>
            <a:endParaRPr lang="zh-CN" altLang="en-US" sz="900" b="1" dirty="0">
              <a:cs typeface="思源黑体 CN Normal" panose="020B0400000000000000"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effectLst/>
        </p:spPr>
        <p:txBody>
          <a:bodyPr/>
          <a:lstStyle/>
          <a:p>
            <a:r>
              <a:rPr lang="zh-CN" altLang="en-US" dirty="0">
                <a:sym typeface="+mn-ea"/>
              </a:rPr>
              <a:t>第五步：核心能力建设 </a:t>
            </a:r>
            <a:r>
              <a:rPr lang="en-US" altLang="zh-CN" sz="2400" b="0" dirty="0">
                <a:solidFill>
                  <a:srgbClr val="00ECE7"/>
                </a:solidFill>
                <a:latin typeface="Source Han Sans CN Bold" panose="020B0500000000000000" pitchFamily="34" charset="-128"/>
                <a:ea typeface="Source Han Sans CN Bold" panose="020B0500000000000000" pitchFamily="34" charset="-128"/>
                <a:sym typeface="+mn-ea"/>
              </a:rPr>
              <a:t>1.</a:t>
            </a:r>
            <a:r>
              <a:rPr lang="zh-CN" altLang="en-US" sz="2400" b="0" dirty="0">
                <a:solidFill>
                  <a:srgbClr val="00ECE7"/>
                </a:solidFill>
                <a:latin typeface="Source Han Sans CN Bold" panose="020B0500000000000000" pitchFamily="34" charset="-128"/>
                <a:ea typeface="Source Han Sans CN Bold" panose="020B0500000000000000" pitchFamily="34" charset="-128"/>
                <a:sym typeface="+mn-ea"/>
              </a:rPr>
              <a:t>制度规范体系建设</a:t>
            </a:r>
            <a:endParaRPr lang="zh-CN" altLang="en-US" sz="2400" b="0" dirty="0">
              <a:solidFill>
                <a:srgbClr val="00ECE7"/>
              </a:solidFill>
              <a:latin typeface="Source Han Sans CN Bold" panose="020B0500000000000000" pitchFamily="34" charset="-128"/>
              <a:ea typeface="Source Han Sans CN Bold" panose="020B0500000000000000" pitchFamily="34" charset="-128"/>
              <a:sym typeface="+mn-ea"/>
            </a:endParaRPr>
          </a:p>
        </p:txBody>
      </p:sp>
      <p:grpSp>
        <p:nvGrpSpPr>
          <p:cNvPr id="22" name="组合 21"/>
          <p:cNvGrpSpPr/>
          <p:nvPr/>
        </p:nvGrpSpPr>
        <p:grpSpPr>
          <a:xfrm>
            <a:off x="257610" y="1775664"/>
            <a:ext cx="11718456" cy="3082536"/>
            <a:chOff x="132579" y="2211487"/>
            <a:chExt cx="11718456" cy="3082536"/>
          </a:xfrm>
        </p:grpSpPr>
        <p:grpSp>
          <p:nvGrpSpPr>
            <p:cNvPr id="23" name="ïṣḷï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091730" y="2211487"/>
              <a:ext cx="6759305" cy="3082536"/>
              <a:chOff x="4455128" y="1687700"/>
              <a:chExt cx="6134732" cy="3532906"/>
            </a:xfrm>
          </p:grpSpPr>
          <p:sp>
            <p:nvSpPr>
              <p:cNvPr id="60" name="îṣḷíḓe"/>
              <p:cNvSpPr/>
              <p:nvPr>
                <p:custDataLst>
                  <p:tags r:id="rId1"/>
                </p:custDataLst>
              </p:nvPr>
            </p:nvSpPr>
            <p:spPr>
              <a:xfrm>
                <a:off x="4455129" y="3550431"/>
                <a:ext cx="4374548" cy="755919"/>
              </a:xfrm>
              <a:prstGeom prst="rect">
                <a:avLst/>
              </a:prstGeom>
              <a:gradFill flip="none" rotWithShape="1">
                <a:gsLst>
                  <a:gs pos="0">
                    <a:schemeClr val="accent3">
                      <a:alpha val="53199"/>
                    </a:schemeClr>
                  </a:gs>
                  <a:gs pos="100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1000" b="1" dirty="0">
                    <a:solidFill>
                      <a:schemeClr val="tx1">
                        <a:lumMod val="75000"/>
                        <a:lumOff val="25000"/>
                      </a:schemeClr>
                    </a:solidFill>
                    <a:latin typeface="思源黑体 CN Normal" panose="020B0400000000000000" pitchFamily="34" charset="-122"/>
                    <a:ea typeface="思源黑体 CN Normal" panose="020B0400000000000000" pitchFamily="34" charset="-122"/>
                  </a:rPr>
                  <a:t>三级文件：操作流程以及规范类文件</a:t>
                </a:r>
                <a:endParaRPr lang="en-US" altLang="zh-CN" sz="1000" b="1" dirty="0">
                  <a:solidFill>
                    <a:schemeClr val="tx1">
                      <a:lumMod val="75000"/>
                      <a:lumOff val="25000"/>
                    </a:schemeClr>
                  </a:solidFill>
                  <a:latin typeface="思源黑体 CN Normal" panose="020B0400000000000000" pitchFamily="34" charset="-122"/>
                  <a:ea typeface="思源黑体 CN Normal" panose="020B0400000000000000" pitchFamily="34" charset="-122"/>
                </a:endParaRPr>
              </a:p>
              <a:p>
                <a:r>
                  <a:rPr lang="zh-CN" altLang="en-US" sz="900" b="1"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一般都通过技术工具实现</a:t>
                </a:r>
                <a:endParaRPr lang="en-US" altLang="zh-CN" sz="900" b="1" dirty="0">
                  <a:solidFill>
                    <a:schemeClr val="tx1">
                      <a:lumMod val="85000"/>
                      <a:lumOff val="1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1" name="iṣḷidè"/>
              <p:cNvSpPr/>
              <p:nvPr>
                <p:custDataLst>
                  <p:tags r:id="rId2"/>
                </p:custDataLst>
              </p:nvPr>
            </p:nvSpPr>
            <p:spPr>
              <a:xfrm>
                <a:off x="4455128" y="2782132"/>
                <a:ext cx="4374548" cy="755919"/>
              </a:xfrm>
              <a:prstGeom prst="rect">
                <a:avLst/>
              </a:prstGeom>
              <a:gradFill flip="none" rotWithShape="1">
                <a:gsLst>
                  <a:gs pos="13000">
                    <a:srgbClr val="EF672B"/>
                  </a:gs>
                  <a:gs pos="100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1000" b="1" dirty="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二级文件：数据管理制度和办法</a:t>
                </a:r>
                <a:endParaRPr lang="en-US" altLang="zh-CN" sz="1000" b="1" dirty="0">
                  <a:solidFill>
                    <a:srgbClr val="C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r>
                  <a:rPr lang="zh-CN" altLang="en-US"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rPr>
                  <a:t>（通用安全域：资产管理、数据质量管理等</a:t>
                </a:r>
                <a:endParaRPr lang="en-US" altLang="zh-CN"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endParaRPr>
              </a:p>
              <a:p>
                <a:r>
                  <a:rPr lang="zh-CN" altLang="en-US"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rPr>
                  <a:t>数据生命周期：采集，存放，传输，交换，使用，销毁安全管理等）</a:t>
                </a:r>
                <a:endParaRPr lang="en-US" altLang="zh-CN"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endParaRPr>
              </a:p>
            </p:txBody>
          </p:sp>
          <p:sp>
            <p:nvSpPr>
              <p:cNvPr id="62" name="îşliḋê"/>
              <p:cNvSpPr/>
              <p:nvPr>
                <p:custDataLst>
                  <p:tags r:id="rId3"/>
                </p:custDataLst>
              </p:nvPr>
            </p:nvSpPr>
            <p:spPr>
              <a:xfrm>
                <a:off x="4455128" y="4318773"/>
                <a:ext cx="4374548" cy="755919"/>
              </a:xfrm>
              <a:prstGeom prst="rect">
                <a:avLst/>
              </a:prstGeom>
              <a:gradFill flip="none" rotWithShape="1">
                <a:gsLst>
                  <a:gs pos="51000">
                    <a:srgbClr val="F3A32D"/>
                  </a:gs>
                  <a:gs pos="100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1000" b="1" dirty="0">
                    <a:solidFill>
                      <a:srgbClr val="614708"/>
                    </a:solidFill>
                    <a:latin typeface="思源黑体 CN Normal" panose="020B0400000000000000" pitchFamily="34" charset="-122"/>
                    <a:ea typeface="思源黑体 CN Normal" panose="020B0400000000000000" pitchFamily="34" charset="-122"/>
                  </a:rPr>
                  <a:t>四级文件：具体执行记录表单</a:t>
                </a:r>
                <a:endParaRPr lang="en-US" altLang="zh-CN" sz="1000" b="1" dirty="0">
                  <a:solidFill>
                    <a:srgbClr val="614708"/>
                  </a:solidFill>
                  <a:latin typeface="思源黑体 CN Normal" panose="020B0400000000000000" pitchFamily="34" charset="-122"/>
                  <a:ea typeface="思源黑体 CN Normal" panose="020B0400000000000000" pitchFamily="34" charset="-122"/>
                </a:endParaRPr>
              </a:p>
              <a:p>
                <a:r>
                  <a:rPr lang="zh-CN" altLang="en-US" sz="1000" b="1" dirty="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一般通过自动化技术工具收集</a:t>
                </a:r>
                <a:endParaRPr lang="en-US" altLang="zh-CN" sz="1000" b="1" dirty="0">
                  <a:solidFill>
                    <a:schemeClr val="tx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3" name="îṧ1ïḓê"/>
              <p:cNvSpPr/>
              <p:nvPr>
                <p:custDataLst>
                  <p:tags r:id="rId4"/>
                </p:custDataLst>
              </p:nvPr>
            </p:nvSpPr>
            <p:spPr>
              <a:xfrm>
                <a:off x="4455128" y="2027121"/>
                <a:ext cx="4374548" cy="755919"/>
              </a:xfrm>
              <a:prstGeom prst="rect">
                <a:avLst/>
              </a:prstGeom>
              <a:gradFill flip="none" rotWithShape="1">
                <a:gsLst>
                  <a:gs pos="0">
                    <a:srgbClr val="0070C0"/>
                  </a:gs>
                  <a:gs pos="100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r>
                  <a:rPr lang="zh-CN" altLang="en-US" sz="1000" dirty="0">
                    <a:solidFill>
                      <a:srgbClr val="0070C0"/>
                    </a:solidFill>
                    <a:latin typeface="Source Han Sans CN Medium" panose="020B0500000000000000" pitchFamily="34" charset="-128"/>
                    <a:ea typeface="Source Han Sans CN Medium" panose="020B0500000000000000" pitchFamily="34" charset="-128"/>
                    <a:cs typeface="思源黑体 CN Normal" panose="020B0400000000000000" pitchFamily="34" charset="-122"/>
                  </a:rPr>
                  <a:t>一级文件：顶层方针、策略、基本原则管理要求等</a:t>
                </a:r>
                <a:endParaRPr lang="en-US" altLang="zh-CN" sz="1000" dirty="0">
                  <a:solidFill>
                    <a:srgbClr val="0070C0"/>
                  </a:solidFill>
                  <a:latin typeface="Source Han Sans CN Medium" panose="020B0500000000000000" pitchFamily="34" charset="-128"/>
                  <a:ea typeface="Source Han Sans CN Medium" panose="020B0500000000000000" pitchFamily="34" charset="-128"/>
                  <a:cs typeface="思源黑体 CN Normal" panose="020B0400000000000000" pitchFamily="34" charset="-122"/>
                </a:endParaRPr>
              </a:p>
              <a:p>
                <a:r>
                  <a:rPr lang="zh-CN" altLang="en-US"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（数据安全管理目标、愿景、方针；数据及数据资产定义</a:t>
                </a:r>
                <a:endParaRPr lang="en-US" altLang="zh-CN"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a:p>
                <a:r>
                  <a:rPr lang="zh-CN" altLang="en-US"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数据安全管理基本原则；数据生命周期整体策略；数据违规处理）</a:t>
                </a:r>
                <a:endParaRPr lang="en-US" altLang="zh-CN" sz="900" dirty="0">
                  <a:solidFill>
                    <a:schemeClr val="tx1">
                      <a:lumMod val="85000"/>
                      <a:lumOff val="15000"/>
                    </a:schemeClr>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64" name="iṥľîḍê"/>
              <p:cNvSpPr/>
              <p:nvPr>
                <p:custDataLst>
                  <p:tags r:id="rId5"/>
                </p:custDataLst>
              </p:nvPr>
            </p:nvSpPr>
            <p:spPr bwMode="auto">
              <a:xfrm>
                <a:off x="7053113" y="4305169"/>
                <a:ext cx="3536747" cy="775777"/>
              </a:xfrm>
              <a:custGeom>
                <a:avLst/>
                <a:gdLst>
                  <a:gd name="connsiteX0" fmla="*/ 346988 w 2779807"/>
                  <a:gd name="connsiteY0" fmla="*/ 0 h 601707"/>
                  <a:gd name="connsiteX1" fmla="*/ 921015 w 2779807"/>
                  <a:gd name="connsiteY1" fmla="*/ 0 h 601707"/>
                  <a:gd name="connsiteX2" fmla="*/ 1035767 w 2779807"/>
                  <a:gd name="connsiteY2" fmla="*/ 0 h 601707"/>
                  <a:gd name="connsiteX3" fmla="*/ 1744040 w 2779807"/>
                  <a:gd name="connsiteY3" fmla="*/ 0 h 601707"/>
                  <a:gd name="connsiteX4" fmla="*/ 1843696 w 2779807"/>
                  <a:gd name="connsiteY4" fmla="*/ 0 h 601707"/>
                  <a:gd name="connsiteX5" fmla="*/ 2432819 w 2779807"/>
                  <a:gd name="connsiteY5" fmla="*/ 0 h 601707"/>
                  <a:gd name="connsiteX6" fmla="*/ 2779807 w 2779807"/>
                  <a:gd name="connsiteY6" fmla="*/ 601707 h 601707"/>
                  <a:gd name="connsiteX7" fmla="*/ 1997758 w 2779807"/>
                  <a:gd name="connsiteY7" fmla="*/ 601707 h 601707"/>
                  <a:gd name="connsiteX8" fmla="*/ 1862302 w 2779807"/>
                  <a:gd name="connsiteY8" fmla="*/ 601707 h 601707"/>
                  <a:gd name="connsiteX9" fmla="*/ 917505 w 2779807"/>
                  <a:gd name="connsiteY9" fmla="*/ 601707 h 601707"/>
                  <a:gd name="connsiteX10" fmla="*/ 766953 w 2779807"/>
                  <a:gd name="connsiteY10" fmla="*/ 601707 h 601707"/>
                  <a:gd name="connsiteX11" fmla="*/ 0 w 2779807"/>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9807" h="601707">
                    <a:moveTo>
                      <a:pt x="346988" y="0"/>
                    </a:moveTo>
                    <a:lnTo>
                      <a:pt x="921015" y="0"/>
                    </a:lnTo>
                    <a:lnTo>
                      <a:pt x="1035767" y="0"/>
                    </a:lnTo>
                    <a:lnTo>
                      <a:pt x="1744040" y="0"/>
                    </a:lnTo>
                    <a:lnTo>
                      <a:pt x="1843696" y="0"/>
                    </a:lnTo>
                    <a:lnTo>
                      <a:pt x="2432819" y="0"/>
                    </a:lnTo>
                    <a:lnTo>
                      <a:pt x="2779807" y="601707"/>
                    </a:lnTo>
                    <a:lnTo>
                      <a:pt x="1997758" y="601707"/>
                    </a:lnTo>
                    <a:lnTo>
                      <a:pt x="1862302" y="601707"/>
                    </a:lnTo>
                    <a:lnTo>
                      <a:pt x="917505" y="601707"/>
                    </a:lnTo>
                    <a:lnTo>
                      <a:pt x="766953" y="601707"/>
                    </a:lnTo>
                    <a:lnTo>
                      <a:pt x="0" y="601707"/>
                    </a:lnTo>
                    <a:close/>
                  </a:path>
                </a:pathLst>
              </a:custGeom>
              <a:solidFill>
                <a:schemeClr val="accent4"/>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sz="1050" dirty="0">
                  <a:ea typeface="思源黑体 CN Normal" panose="020B0400000000000000" pitchFamily="34" charset="-122"/>
                  <a:cs typeface="思源黑体 CN Normal" panose="020B0400000000000000" pitchFamily="34" charset="-122"/>
                </a:endParaRPr>
              </a:p>
            </p:txBody>
          </p:sp>
          <p:sp>
            <p:nvSpPr>
              <p:cNvPr id="65" name="í$ḻïdè"/>
              <p:cNvSpPr/>
              <p:nvPr>
                <p:custDataLst>
                  <p:tags r:id="rId6"/>
                </p:custDataLst>
              </p:nvPr>
            </p:nvSpPr>
            <p:spPr bwMode="auto">
              <a:xfrm>
                <a:off x="7494585" y="3539616"/>
                <a:ext cx="2653800" cy="765553"/>
              </a:xfrm>
              <a:custGeom>
                <a:avLst/>
                <a:gdLst>
                  <a:gd name="connsiteX0" fmla="*/ 346988 w 2085829"/>
                  <a:gd name="connsiteY0" fmla="*/ 0 h 601707"/>
                  <a:gd name="connsiteX1" fmla="*/ 761790 w 2085829"/>
                  <a:gd name="connsiteY1" fmla="*/ 0 h 601707"/>
                  <a:gd name="connsiteX2" fmla="*/ 805741 w 2085829"/>
                  <a:gd name="connsiteY2" fmla="*/ 0 h 601707"/>
                  <a:gd name="connsiteX3" fmla="*/ 1280088 w 2085829"/>
                  <a:gd name="connsiteY3" fmla="*/ 0 h 601707"/>
                  <a:gd name="connsiteX4" fmla="*/ 1304153 w 2085829"/>
                  <a:gd name="connsiteY4" fmla="*/ 0 h 601707"/>
                  <a:gd name="connsiteX5" fmla="*/ 1738841 w 2085829"/>
                  <a:gd name="connsiteY5" fmla="*/ 0 h 601707"/>
                  <a:gd name="connsiteX6" fmla="*/ 2085829 w 2085829"/>
                  <a:gd name="connsiteY6" fmla="*/ 601707 h 601707"/>
                  <a:gd name="connsiteX7" fmla="*/ 1437886 w 2085829"/>
                  <a:gd name="connsiteY7" fmla="*/ 601707 h 601707"/>
                  <a:gd name="connsiteX8" fmla="*/ 1397050 w 2085829"/>
                  <a:gd name="connsiteY8" fmla="*/ 601707 h 601707"/>
                  <a:gd name="connsiteX9" fmla="*/ 688779 w 2085829"/>
                  <a:gd name="connsiteY9" fmla="*/ 601707 h 601707"/>
                  <a:gd name="connsiteX10" fmla="*/ 628057 w 2085829"/>
                  <a:gd name="connsiteY10" fmla="*/ 601707 h 601707"/>
                  <a:gd name="connsiteX11" fmla="*/ 0 w 2085829"/>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5829" h="601707">
                    <a:moveTo>
                      <a:pt x="346988" y="0"/>
                    </a:moveTo>
                    <a:lnTo>
                      <a:pt x="761790" y="0"/>
                    </a:lnTo>
                    <a:lnTo>
                      <a:pt x="805741" y="0"/>
                    </a:lnTo>
                    <a:lnTo>
                      <a:pt x="1280088" y="0"/>
                    </a:lnTo>
                    <a:lnTo>
                      <a:pt x="1304153" y="0"/>
                    </a:lnTo>
                    <a:lnTo>
                      <a:pt x="1738841" y="0"/>
                    </a:lnTo>
                    <a:lnTo>
                      <a:pt x="2085829" y="601707"/>
                    </a:lnTo>
                    <a:lnTo>
                      <a:pt x="1437886" y="601707"/>
                    </a:lnTo>
                    <a:lnTo>
                      <a:pt x="1397050" y="601707"/>
                    </a:lnTo>
                    <a:lnTo>
                      <a:pt x="688779" y="601707"/>
                    </a:lnTo>
                    <a:lnTo>
                      <a:pt x="628057" y="601707"/>
                    </a:lnTo>
                    <a:lnTo>
                      <a:pt x="0" y="601707"/>
                    </a:lnTo>
                    <a:close/>
                  </a:path>
                </a:pathLst>
              </a:custGeom>
              <a:solidFill>
                <a:schemeClr val="bg1">
                  <a:lumMod val="50000"/>
                </a:schemeClr>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sz="1050" dirty="0">
                  <a:ea typeface="思源黑体 CN Normal" panose="020B0400000000000000" pitchFamily="34" charset="-122"/>
                  <a:cs typeface="思源黑体 CN Normal" panose="020B0400000000000000" pitchFamily="34" charset="-122"/>
                </a:endParaRPr>
              </a:p>
            </p:txBody>
          </p:sp>
          <p:sp>
            <p:nvSpPr>
              <p:cNvPr id="66" name="iṥlîḑe"/>
              <p:cNvSpPr/>
              <p:nvPr>
                <p:custDataLst>
                  <p:tags r:id="rId7"/>
                </p:custDataLst>
              </p:nvPr>
            </p:nvSpPr>
            <p:spPr bwMode="auto">
              <a:xfrm>
                <a:off x="7936058" y="2772501"/>
                <a:ext cx="1770854" cy="765553"/>
              </a:xfrm>
              <a:custGeom>
                <a:avLst/>
                <a:gdLst>
                  <a:gd name="connsiteX0" fmla="*/ 348288 w 1391853"/>
                  <a:gd name="connsiteY0" fmla="*/ 0 h 601707"/>
                  <a:gd name="connsiteX1" fmla="*/ 527601 w 1391853"/>
                  <a:gd name="connsiteY1" fmla="*/ 0 h 601707"/>
                  <a:gd name="connsiteX2" fmla="*/ 575715 w 1391853"/>
                  <a:gd name="connsiteY2" fmla="*/ 0 h 601707"/>
                  <a:gd name="connsiteX3" fmla="*/ 816138 w 1391853"/>
                  <a:gd name="connsiteY3" fmla="*/ 0 h 601707"/>
                  <a:gd name="connsiteX4" fmla="*/ 896189 w 1391853"/>
                  <a:gd name="connsiteY4" fmla="*/ 0 h 601707"/>
                  <a:gd name="connsiteX5" fmla="*/ 1043565 w 1391853"/>
                  <a:gd name="connsiteY5" fmla="*/ 0 h 601707"/>
                  <a:gd name="connsiteX6" fmla="*/ 1391853 w 1391853"/>
                  <a:gd name="connsiteY6" fmla="*/ 601707 h 601707"/>
                  <a:gd name="connsiteX7" fmla="*/ 1075503 w 1391853"/>
                  <a:gd name="connsiteY7" fmla="*/ 601707 h 601707"/>
                  <a:gd name="connsiteX8" fmla="*/ 933100 w 1391853"/>
                  <a:gd name="connsiteY8" fmla="*/ 601707 h 601707"/>
                  <a:gd name="connsiteX9" fmla="*/ 458753 w 1391853"/>
                  <a:gd name="connsiteY9" fmla="*/ 601707 h 601707"/>
                  <a:gd name="connsiteX10" fmla="*/ 348287 w 1391853"/>
                  <a:gd name="connsiteY10" fmla="*/ 601707 h 601707"/>
                  <a:gd name="connsiteX11" fmla="*/ 0 w 1391853"/>
                  <a:gd name="connsiteY11" fmla="*/ 601707 h 6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1853" h="601707">
                    <a:moveTo>
                      <a:pt x="348288" y="0"/>
                    </a:moveTo>
                    <a:lnTo>
                      <a:pt x="527601" y="0"/>
                    </a:lnTo>
                    <a:lnTo>
                      <a:pt x="575715" y="0"/>
                    </a:lnTo>
                    <a:lnTo>
                      <a:pt x="816138" y="0"/>
                    </a:lnTo>
                    <a:lnTo>
                      <a:pt x="896189" y="0"/>
                    </a:lnTo>
                    <a:lnTo>
                      <a:pt x="1043565" y="0"/>
                    </a:lnTo>
                    <a:lnTo>
                      <a:pt x="1391853" y="601707"/>
                    </a:lnTo>
                    <a:lnTo>
                      <a:pt x="1075503" y="601707"/>
                    </a:lnTo>
                    <a:lnTo>
                      <a:pt x="933100" y="601707"/>
                    </a:lnTo>
                    <a:lnTo>
                      <a:pt x="458753" y="601707"/>
                    </a:lnTo>
                    <a:lnTo>
                      <a:pt x="348287" y="601707"/>
                    </a:lnTo>
                    <a:lnTo>
                      <a:pt x="0" y="601707"/>
                    </a:lnTo>
                    <a:close/>
                  </a:path>
                </a:pathLst>
              </a:custGeom>
              <a:solidFill>
                <a:srgbClr val="EF6E45"/>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sz="1050" dirty="0">
                  <a:ea typeface="思源黑体 CN Normal" panose="020B0400000000000000" pitchFamily="34" charset="-122"/>
                  <a:cs typeface="思源黑体 CN Normal" panose="020B0400000000000000" pitchFamily="34" charset="-122"/>
                </a:endParaRPr>
              </a:p>
            </p:txBody>
          </p:sp>
          <p:sp>
            <p:nvSpPr>
              <p:cNvPr id="67" name="isļíḓe"/>
              <p:cNvSpPr/>
              <p:nvPr>
                <p:custDataLst>
                  <p:tags r:id="rId8"/>
                </p:custDataLst>
              </p:nvPr>
            </p:nvSpPr>
            <p:spPr>
              <a:xfrm rot="14037871">
                <a:off x="8130920" y="3331371"/>
                <a:ext cx="3532906" cy="245563"/>
              </a:xfrm>
              <a:custGeom>
                <a:avLst/>
                <a:gdLst>
                  <a:gd name="connsiteX0" fmla="*/ 4195073 w 4195073"/>
                  <a:gd name="connsiteY0" fmla="*/ 0 h 212450"/>
                  <a:gd name="connsiteX1" fmla="*/ 3886739 w 4195073"/>
                  <a:gd name="connsiteY1" fmla="*/ 212450 h 212450"/>
                  <a:gd name="connsiteX2" fmla="*/ 3886739 w 4195073"/>
                  <a:gd name="connsiteY2" fmla="*/ 99664 h 212450"/>
                  <a:gd name="connsiteX3" fmla="*/ 0 w 4195073"/>
                  <a:gd name="connsiteY3" fmla="*/ 99664 h 212450"/>
                  <a:gd name="connsiteX4" fmla="*/ 0 w 4195073"/>
                  <a:gd name="connsiteY4" fmla="*/ 0 h 21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5073" h="212450">
                    <a:moveTo>
                      <a:pt x="4195073" y="0"/>
                    </a:moveTo>
                    <a:lnTo>
                      <a:pt x="3886739" y="212450"/>
                    </a:lnTo>
                    <a:lnTo>
                      <a:pt x="3886739" y="99664"/>
                    </a:lnTo>
                    <a:lnTo>
                      <a:pt x="0" y="99664"/>
                    </a:lnTo>
                    <a:lnTo>
                      <a:pt x="0" y="0"/>
                    </a:lnTo>
                    <a:close/>
                  </a:path>
                </a:pathLst>
              </a:custGeom>
              <a:solidFill>
                <a:srgbClr val="00ECE7"/>
              </a:solidFill>
              <a:ln>
                <a:noFill/>
              </a:ln>
            </p:spPr>
            <p:style>
              <a:lnRef idx="1">
                <a:schemeClr val="accent6"/>
              </a:lnRef>
              <a:fillRef idx="3">
                <a:schemeClr val="accent6"/>
              </a:fillRef>
              <a:effectRef idx="2">
                <a:schemeClr val="accent6"/>
              </a:effectRef>
              <a:fontRef idx="minor">
                <a:schemeClr val="lt1"/>
              </a:fontRef>
            </p:style>
            <p:txBody>
              <a:bodyPr wrap="square" lIns="91440" tIns="45720" rIns="91440" bIns="45720" anchor="ctr">
                <a:noAutofit/>
              </a:bodyPr>
              <a:lstStyle/>
              <a:p>
                <a:pPr algn="ctr"/>
                <a:endParaRPr sz="1050">
                  <a:ea typeface="思源黑体 CN Normal" panose="020B0400000000000000" pitchFamily="34" charset="-122"/>
                  <a:cs typeface="思源黑体 CN Normal" panose="020B0400000000000000" pitchFamily="34" charset="-122"/>
                </a:endParaRPr>
              </a:p>
            </p:txBody>
          </p:sp>
          <p:sp>
            <p:nvSpPr>
              <p:cNvPr id="68" name="ïş1îḑé"/>
              <p:cNvSpPr/>
              <p:nvPr>
                <p:custDataLst>
                  <p:tags r:id="rId9"/>
                </p:custDataLst>
              </p:nvPr>
            </p:nvSpPr>
            <p:spPr bwMode="auto">
              <a:xfrm>
                <a:off x="8379183" y="2003730"/>
                <a:ext cx="884602" cy="767207"/>
              </a:xfrm>
              <a:custGeom>
                <a:avLst/>
                <a:gdLst>
                  <a:gd name="connsiteX0" fmla="*/ 349282 w 695278"/>
                  <a:gd name="connsiteY0" fmla="*/ 0 h 603008"/>
                  <a:gd name="connsiteX1" fmla="*/ 355860 w 695278"/>
                  <a:gd name="connsiteY1" fmla="*/ 5198 h 603008"/>
                  <a:gd name="connsiteX2" fmla="*/ 386296 w 695278"/>
                  <a:gd name="connsiteY2" fmla="*/ 66663 h 603008"/>
                  <a:gd name="connsiteX3" fmla="*/ 695278 w 695278"/>
                  <a:gd name="connsiteY3" fmla="*/ 603008 h 603008"/>
                  <a:gd name="connsiteX4" fmla="*/ 467851 w 695278"/>
                  <a:gd name="connsiteY4" fmla="*/ 603008 h 603008"/>
                  <a:gd name="connsiteX5" fmla="*/ 467851 w 695278"/>
                  <a:gd name="connsiteY5" fmla="*/ 603007 h 603008"/>
                  <a:gd name="connsiteX6" fmla="*/ 227428 w 695278"/>
                  <a:gd name="connsiteY6" fmla="*/ 603007 h 603008"/>
                  <a:gd name="connsiteX7" fmla="*/ 227427 w 695278"/>
                  <a:gd name="connsiteY7" fmla="*/ 603007 h 603008"/>
                  <a:gd name="connsiteX8" fmla="*/ 227427 w 695278"/>
                  <a:gd name="connsiteY8" fmla="*/ 603008 h 603008"/>
                  <a:gd name="connsiteX9" fmla="*/ 0 w 695278"/>
                  <a:gd name="connsiteY9" fmla="*/ 603008 h 603008"/>
                  <a:gd name="connsiteX10" fmla="*/ 323433 w 695278"/>
                  <a:gd name="connsiteY10" fmla="*/ 43687 h 603008"/>
                  <a:gd name="connsiteX11" fmla="*/ 342704 w 695278"/>
                  <a:gd name="connsiteY11" fmla="*/ 5198 h 603008"/>
                  <a:gd name="connsiteX12" fmla="*/ 347641 w 695278"/>
                  <a:gd name="connsiteY12" fmla="*/ 1297 h 603008"/>
                  <a:gd name="connsiteX13" fmla="*/ 348289 w 695278"/>
                  <a:gd name="connsiteY13" fmla="*/ 1 h 603008"/>
                  <a:gd name="connsiteX14" fmla="*/ 348570 w 695278"/>
                  <a:gd name="connsiteY14" fmla="*/ 563 h 6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278" h="603008">
                    <a:moveTo>
                      <a:pt x="349282" y="0"/>
                    </a:moveTo>
                    <a:lnTo>
                      <a:pt x="355860" y="5198"/>
                    </a:lnTo>
                    <a:lnTo>
                      <a:pt x="386296" y="66663"/>
                    </a:lnTo>
                    <a:lnTo>
                      <a:pt x="695278" y="603008"/>
                    </a:lnTo>
                    <a:lnTo>
                      <a:pt x="467851" y="603008"/>
                    </a:lnTo>
                    <a:lnTo>
                      <a:pt x="467851" y="603007"/>
                    </a:lnTo>
                    <a:lnTo>
                      <a:pt x="227428" y="603007"/>
                    </a:lnTo>
                    <a:lnTo>
                      <a:pt x="227427" y="603007"/>
                    </a:lnTo>
                    <a:lnTo>
                      <a:pt x="227427" y="603008"/>
                    </a:lnTo>
                    <a:lnTo>
                      <a:pt x="0" y="603008"/>
                    </a:lnTo>
                    <a:lnTo>
                      <a:pt x="323433" y="43687"/>
                    </a:lnTo>
                    <a:lnTo>
                      <a:pt x="342704" y="5198"/>
                    </a:lnTo>
                    <a:lnTo>
                      <a:pt x="347641" y="1297"/>
                    </a:lnTo>
                    <a:lnTo>
                      <a:pt x="348289" y="1"/>
                    </a:lnTo>
                    <a:lnTo>
                      <a:pt x="348570" y="563"/>
                    </a:lnTo>
                    <a:close/>
                  </a:path>
                </a:pathLst>
              </a:custGeom>
              <a:solidFill>
                <a:srgbClr val="0070C0"/>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91440" tIns="45720" rIns="91440" bIns="45720" anchor="ctr">
                <a:normAutofit/>
              </a:bodyPr>
              <a:lstStyle/>
              <a:p>
                <a:pPr algn="ctr"/>
                <a:endParaRPr sz="1050" dirty="0">
                  <a:ea typeface="思源黑体 CN Normal" panose="020B0400000000000000" pitchFamily="34" charset="-122"/>
                  <a:cs typeface="思源黑体 CN Normal" panose="020B0400000000000000" pitchFamily="34" charset="-122"/>
                </a:endParaRPr>
              </a:p>
            </p:txBody>
          </p:sp>
          <p:sp>
            <p:nvSpPr>
              <p:cNvPr id="69" name="iṧ1îďê"/>
              <p:cNvSpPr/>
              <p:nvPr>
                <p:custDataLst>
                  <p:tags r:id="rId10"/>
                </p:custDataLst>
              </p:nvPr>
            </p:nvSpPr>
            <p:spPr bwMode="auto">
              <a:xfrm>
                <a:off x="8659477" y="2343535"/>
                <a:ext cx="324015" cy="237585"/>
              </a:xfrm>
              <a:custGeom>
                <a:avLst/>
                <a:gdLst>
                  <a:gd name="connsiteX0" fmla="*/ 157431 w 605451"/>
                  <a:gd name="connsiteY0" fmla="*/ 316997 h 443951"/>
                  <a:gd name="connsiteX1" fmla="*/ 143730 w 605451"/>
                  <a:gd name="connsiteY1" fmla="*/ 330679 h 443951"/>
                  <a:gd name="connsiteX2" fmla="*/ 143730 w 605451"/>
                  <a:gd name="connsiteY2" fmla="*/ 381110 h 443951"/>
                  <a:gd name="connsiteX3" fmla="*/ 157431 w 605451"/>
                  <a:gd name="connsiteY3" fmla="*/ 394792 h 443951"/>
                  <a:gd name="connsiteX4" fmla="*/ 207772 w 605451"/>
                  <a:gd name="connsiteY4" fmla="*/ 394792 h 443951"/>
                  <a:gd name="connsiteX5" fmla="*/ 221632 w 605451"/>
                  <a:gd name="connsiteY5" fmla="*/ 381110 h 443951"/>
                  <a:gd name="connsiteX6" fmla="*/ 221632 w 605451"/>
                  <a:gd name="connsiteY6" fmla="*/ 330679 h 443951"/>
                  <a:gd name="connsiteX7" fmla="*/ 207772 w 605451"/>
                  <a:gd name="connsiteY7" fmla="*/ 316997 h 443951"/>
                  <a:gd name="connsiteX8" fmla="*/ 157431 w 605451"/>
                  <a:gd name="connsiteY8" fmla="*/ 209134 h 443951"/>
                  <a:gd name="connsiteX9" fmla="*/ 143730 w 605451"/>
                  <a:gd name="connsiteY9" fmla="*/ 222816 h 443951"/>
                  <a:gd name="connsiteX10" fmla="*/ 143730 w 605451"/>
                  <a:gd name="connsiteY10" fmla="*/ 273247 h 443951"/>
                  <a:gd name="connsiteX11" fmla="*/ 157431 w 605451"/>
                  <a:gd name="connsiteY11" fmla="*/ 286929 h 443951"/>
                  <a:gd name="connsiteX12" fmla="*/ 207772 w 605451"/>
                  <a:gd name="connsiteY12" fmla="*/ 286929 h 443951"/>
                  <a:gd name="connsiteX13" fmla="*/ 221632 w 605451"/>
                  <a:gd name="connsiteY13" fmla="*/ 273247 h 443951"/>
                  <a:gd name="connsiteX14" fmla="*/ 221632 w 605451"/>
                  <a:gd name="connsiteY14" fmla="*/ 222816 h 443951"/>
                  <a:gd name="connsiteX15" fmla="*/ 207772 w 605451"/>
                  <a:gd name="connsiteY15" fmla="*/ 209134 h 443951"/>
                  <a:gd name="connsiteX16" fmla="*/ 508758 w 605451"/>
                  <a:gd name="connsiteY16" fmla="*/ 82516 h 443951"/>
                  <a:gd name="connsiteX17" fmla="*/ 515769 w 605451"/>
                  <a:gd name="connsiteY17" fmla="*/ 85221 h 443951"/>
                  <a:gd name="connsiteX18" fmla="*/ 516088 w 605451"/>
                  <a:gd name="connsiteY18" fmla="*/ 92857 h 443951"/>
                  <a:gd name="connsiteX19" fmla="*/ 504775 w 605451"/>
                  <a:gd name="connsiteY19" fmla="*/ 192926 h 443951"/>
                  <a:gd name="connsiteX20" fmla="*/ 509236 w 605451"/>
                  <a:gd name="connsiteY20" fmla="*/ 203903 h 443951"/>
                  <a:gd name="connsiteX21" fmla="*/ 529950 w 605451"/>
                  <a:gd name="connsiteY21" fmla="*/ 268971 h 443951"/>
                  <a:gd name="connsiteX22" fmla="*/ 592568 w 605451"/>
                  <a:gd name="connsiteY22" fmla="*/ 215358 h 443951"/>
                  <a:gd name="connsiteX23" fmla="*/ 600854 w 605451"/>
                  <a:gd name="connsiteY23" fmla="*/ 216789 h 443951"/>
                  <a:gd name="connsiteX24" fmla="*/ 605315 w 605451"/>
                  <a:gd name="connsiteY24" fmla="*/ 221880 h 443951"/>
                  <a:gd name="connsiteX25" fmla="*/ 603244 w 605451"/>
                  <a:gd name="connsiteY25" fmla="*/ 228244 h 443951"/>
                  <a:gd name="connsiteX26" fmla="*/ 580618 w 605451"/>
                  <a:gd name="connsiteY26" fmla="*/ 308585 h 443951"/>
                  <a:gd name="connsiteX27" fmla="*/ 552097 w 605451"/>
                  <a:gd name="connsiteY27" fmla="*/ 415176 h 443951"/>
                  <a:gd name="connsiteX28" fmla="*/ 525807 w 605451"/>
                  <a:gd name="connsiteY28" fmla="*/ 441426 h 443951"/>
                  <a:gd name="connsiteX29" fmla="*/ 521983 w 605451"/>
                  <a:gd name="connsiteY29" fmla="*/ 442540 h 443951"/>
                  <a:gd name="connsiteX30" fmla="*/ 517840 w 605451"/>
                  <a:gd name="connsiteY30" fmla="*/ 441267 h 443951"/>
                  <a:gd name="connsiteX31" fmla="*/ 515291 w 605451"/>
                  <a:gd name="connsiteY31" fmla="*/ 433790 h 443951"/>
                  <a:gd name="connsiteX32" fmla="*/ 521186 w 605451"/>
                  <a:gd name="connsiteY32" fmla="*/ 396722 h 443951"/>
                  <a:gd name="connsiteX33" fmla="*/ 526285 w 605451"/>
                  <a:gd name="connsiteY33" fmla="*/ 363949 h 443951"/>
                  <a:gd name="connsiteX34" fmla="*/ 504775 w 605451"/>
                  <a:gd name="connsiteY34" fmla="*/ 394494 h 443951"/>
                  <a:gd name="connsiteX35" fmla="*/ 496330 w 605451"/>
                  <a:gd name="connsiteY35" fmla="*/ 397835 h 443951"/>
                  <a:gd name="connsiteX36" fmla="*/ 492028 w 605451"/>
                  <a:gd name="connsiteY36" fmla="*/ 389722 h 443951"/>
                  <a:gd name="connsiteX37" fmla="*/ 481671 w 605451"/>
                  <a:gd name="connsiteY37" fmla="*/ 343108 h 443951"/>
                  <a:gd name="connsiteX38" fmla="*/ 479122 w 605451"/>
                  <a:gd name="connsiteY38" fmla="*/ 336585 h 443951"/>
                  <a:gd name="connsiteX39" fmla="*/ 478803 w 605451"/>
                  <a:gd name="connsiteY39" fmla="*/ 286790 h 443951"/>
                  <a:gd name="connsiteX40" fmla="*/ 457930 w 605451"/>
                  <a:gd name="connsiteY40" fmla="*/ 337222 h 443951"/>
                  <a:gd name="connsiteX41" fmla="*/ 444865 w 605451"/>
                  <a:gd name="connsiteY41" fmla="*/ 376199 h 443951"/>
                  <a:gd name="connsiteX42" fmla="*/ 438332 w 605451"/>
                  <a:gd name="connsiteY42" fmla="*/ 378903 h 443951"/>
                  <a:gd name="connsiteX43" fmla="*/ 432755 w 605451"/>
                  <a:gd name="connsiteY43" fmla="*/ 374449 h 443951"/>
                  <a:gd name="connsiteX44" fmla="*/ 418734 w 605451"/>
                  <a:gd name="connsiteY44" fmla="*/ 359494 h 443951"/>
                  <a:gd name="connsiteX45" fmla="*/ 408696 w 605451"/>
                  <a:gd name="connsiteY45" fmla="*/ 352335 h 443951"/>
                  <a:gd name="connsiteX46" fmla="*/ 411086 w 605451"/>
                  <a:gd name="connsiteY46" fmla="*/ 426313 h 443951"/>
                  <a:gd name="connsiteX47" fmla="*/ 409811 w 605451"/>
                  <a:gd name="connsiteY47" fmla="*/ 432995 h 443951"/>
                  <a:gd name="connsiteX48" fmla="*/ 400729 w 605451"/>
                  <a:gd name="connsiteY48" fmla="*/ 434267 h 443951"/>
                  <a:gd name="connsiteX49" fmla="*/ 357868 w 605451"/>
                  <a:gd name="connsiteY49" fmla="*/ 183221 h 443951"/>
                  <a:gd name="connsiteX50" fmla="*/ 365994 w 605451"/>
                  <a:gd name="connsiteY50" fmla="*/ 180358 h 443951"/>
                  <a:gd name="connsiteX51" fmla="*/ 370615 w 605451"/>
                  <a:gd name="connsiteY51" fmla="*/ 187676 h 443951"/>
                  <a:gd name="connsiteX52" fmla="*/ 389416 w 605451"/>
                  <a:gd name="connsiteY52" fmla="*/ 224108 h 443951"/>
                  <a:gd name="connsiteX53" fmla="*/ 408696 w 605451"/>
                  <a:gd name="connsiteY53" fmla="*/ 237630 h 443951"/>
                  <a:gd name="connsiteX54" fmla="*/ 508758 w 605451"/>
                  <a:gd name="connsiteY54" fmla="*/ 82516 h 443951"/>
                  <a:gd name="connsiteX55" fmla="*/ 227686 w 605451"/>
                  <a:gd name="connsiteY55" fmla="*/ 77090 h 443951"/>
                  <a:gd name="connsiteX56" fmla="*/ 245688 w 605451"/>
                  <a:gd name="connsiteY56" fmla="*/ 77090 h 443951"/>
                  <a:gd name="connsiteX57" fmla="*/ 347487 w 605451"/>
                  <a:gd name="connsiteY57" fmla="*/ 164748 h 443951"/>
                  <a:gd name="connsiteX58" fmla="*/ 340478 w 605451"/>
                  <a:gd name="connsiteY58" fmla="*/ 172225 h 443951"/>
                  <a:gd name="connsiteX59" fmla="*/ 322157 w 605451"/>
                  <a:gd name="connsiteY59" fmla="*/ 210884 h 443951"/>
                  <a:gd name="connsiteX60" fmla="*/ 315785 w 605451"/>
                  <a:gd name="connsiteY60" fmla="*/ 209134 h 443951"/>
                  <a:gd name="connsiteX61" fmla="*/ 265442 w 605451"/>
                  <a:gd name="connsiteY61" fmla="*/ 209134 h 443951"/>
                  <a:gd name="connsiteX62" fmla="*/ 251583 w 605451"/>
                  <a:gd name="connsiteY62" fmla="*/ 222816 h 443951"/>
                  <a:gd name="connsiteX63" fmla="*/ 251583 w 605451"/>
                  <a:gd name="connsiteY63" fmla="*/ 273247 h 443951"/>
                  <a:gd name="connsiteX64" fmla="*/ 265442 w 605451"/>
                  <a:gd name="connsiteY64" fmla="*/ 286929 h 443951"/>
                  <a:gd name="connsiteX65" fmla="*/ 311324 w 605451"/>
                  <a:gd name="connsiteY65" fmla="*/ 286929 h 443951"/>
                  <a:gd name="connsiteX66" fmla="*/ 314192 w 605451"/>
                  <a:gd name="connsiteY66" fmla="*/ 316997 h 443951"/>
                  <a:gd name="connsiteX67" fmla="*/ 265442 w 605451"/>
                  <a:gd name="connsiteY67" fmla="*/ 316997 h 443951"/>
                  <a:gd name="connsiteX68" fmla="*/ 251583 w 605451"/>
                  <a:gd name="connsiteY68" fmla="*/ 330679 h 443951"/>
                  <a:gd name="connsiteX69" fmla="*/ 251583 w 605451"/>
                  <a:gd name="connsiteY69" fmla="*/ 381110 h 443951"/>
                  <a:gd name="connsiteX70" fmla="*/ 265442 w 605451"/>
                  <a:gd name="connsiteY70" fmla="*/ 394792 h 443951"/>
                  <a:gd name="connsiteX71" fmla="*/ 315785 w 605451"/>
                  <a:gd name="connsiteY71" fmla="*/ 394792 h 443951"/>
                  <a:gd name="connsiteX72" fmla="*/ 329485 w 605451"/>
                  <a:gd name="connsiteY72" fmla="*/ 381110 h 443951"/>
                  <a:gd name="connsiteX73" fmla="*/ 329485 w 605451"/>
                  <a:gd name="connsiteY73" fmla="*/ 372997 h 443951"/>
                  <a:gd name="connsiteX74" fmla="*/ 379349 w 605451"/>
                  <a:gd name="connsiteY74" fmla="*/ 443951 h 443951"/>
                  <a:gd name="connsiteX75" fmla="*/ 73952 w 605451"/>
                  <a:gd name="connsiteY75" fmla="*/ 443951 h 443951"/>
                  <a:gd name="connsiteX76" fmla="*/ 60252 w 605451"/>
                  <a:gd name="connsiteY76" fmla="*/ 430269 h 443951"/>
                  <a:gd name="connsiteX77" fmla="*/ 60252 w 605451"/>
                  <a:gd name="connsiteY77" fmla="*/ 227589 h 443951"/>
                  <a:gd name="connsiteX78" fmla="*/ 65031 w 605451"/>
                  <a:gd name="connsiteY78" fmla="*/ 217248 h 443951"/>
                  <a:gd name="connsiteX79" fmla="*/ 236592 w 605451"/>
                  <a:gd name="connsiteY79" fmla="*/ 0 h 443951"/>
                  <a:gd name="connsiteX80" fmla="*/ 250136 w 605451"/>
                  <a:gd name="connsiteY80" fmla="*/ 5011 h 443951"/>
                  <a:gd name="connsiteX81" fmla="*/ 412020 w 605451"/>
                  <a:gd name="connsiteY81" fmla="*/ 144047 h 443951"/>
                  <a:gd name="connsiteX82" fmla="*/ 396087 w 605451"/>
                  <a:gd name="connsiteY82" fmla="*/ 184771 h 443951"/>
                  <a:gd name="connsiteX83" fmla="*/ 390351 w 605451"/>
                  <a:gd name="connsiteY83" fmla="*/ 179840 h 443951"/>
                  <a:gd name="connsiteX84" fmla="*/ 372983 w 605451"/>
                  <a:gd name="connsiteY84" fmla="*/ 160909 h 443951"/>
                  <a:gd name="connsiteX85" fmla="*/ 366769 w 605451"/>
                  <a:gd name="connsiteY85" fmla="*/ 159637 h 443951"/>
                  <a:gd name="connsiteX86" fmla="*/ 236592 w 605451"/>
                  <a:gd name="connsiteY86" fmla="*/ 47963 h 443951"/>
                  <a:gd name="connsiteX87" fmla="*/ 34237 w 605451"/>
                  <a:gd name="connsiteY87" fmla="*/ 221678 h 443951"/>
                  <a:gd name="connsiteX88" fmla="*/ 20693 w 605451"/>
                  <a:gd name="connsiteY88" fmla="*/ 226609 h 443951"/>
                  <a:gd name="connsiteX89" fmla="*/ 4919 w 605451"/>
                  <a:gd name="connsiteY89" fmla="*/ 219450 h 443951"/>
                  <a:gd name="connsiteX90" fmla="*/ 7150 w 605451"/>
                  <a:gd name="connsiteY90" fmla="*/ 190339 h 443951"/>
                  <a:gd name="connsiteX91" fmla="*/ 223049 w 605451"/>
                  <a:gd name="connsiteY91" fmla="*/ 5011 h 443951"/>
                  <a:gd name="connsiteX92" fmla="*/ 236592 w 605451"/>
                  <a:gd name="connsiteY92" fmla="*/ 0 h 44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5451" h="443951">
                    <a:moveTo>
                      <a:pt x="157431" y="316997"/>
                    </a:moveTo>
                    <a:cubicBezTo>
                      <a:pt x="149784" y="316997"/>
                      <a:pt x="143730" y="323202"/>
                      <a:pt x="143730" y="330679"/>
                    </a:cubicBezTo>
                    <a:lnTo>
                      <a:pt x="143730" y="381110"/>
                    </a:lnTo>
                    <a:cubicBezTo>
                      <a:pt x="143730" y="388747"/>
                      <a:pt x="149784" y="394792"/>
                      <a:pt x="157431" y="394792"/>
                    </a:cubicBezTo>
                    <a:lnTo>
                      <a:pt x="207772" y="394792"/>
                    </a:lnTo>
                    <a:cubicBezTo>
                      <a:pt x="215419" y="394792"/>
                      <a:pt x="221632" y="388747"/>
                      <a:pt x="221632" y="381110"/>
                    </a:cubicBezTo>
                    <a:lnTo>
                      <a:pt x="221632" y="330679"/>
                    </a:lnTo>
                    <a:cubicBezTo>
                      <a:pt x="221632" y="323202"/>
                      <a:pt x="215419" y="316997"/>
                      <a:pt x="207772" y="316997"/>
                    </a:cubicBezTo>
                    <a:close/>
                    <a:moveTo>
                      <a:pt x="157431" y="209134"/>
                    </a:moveTo>
                    <a:cubicBezTo>
                      <a:pt x="149784" y="209134"/>
                      <a:pt x="143730" y="215339"/>
                      <a:pt x="143730" y="222816"/>
                    </a:cubicBezTo>
                    <a:lnTo>
                      <a:pt x="143730" y="273247"/>
                    </a:lnTo>
                    <a:cubicBezTo>
                      <a:pt x="143730" y="280884"/>
                      <a:pt x="149784" y="286929"/>
                      <a:pt x="157431" y="286929"/>
                    </a:cubicBezTo>
                    <a:lnTo>
                      <a:pt x="207772" y="286929"/>
                    </a:lnTo>
                    <a:cubicBezTo>
                      <a:pt x="215419" y="286929"/>
                      <a:pt x="221632" y="280884"/>
                      <a:pt x="221632" y="273247"/>
                    </a:cubicBezTo>
                    <a:lnTo>
                      <a:pt x="221632" y="222816"/>
                    </a:lnTo>
                    <a:cubicBezTo>
                      <a:pt x="221632" y="215339"/>
                      <a:pt x="215419" y="209134"/>
                      <a:pt x="207772" y="209134"/>
                    </a:cubicBezTo>
                    <a:close/>
                    <a:moveTo>
                      <a:pt x="508758" y="82516"/>
                    </a:moveTo>
                    <a:cubicBezTo>
                      <a:pt x="511467" y="81880"/>
                      <a:pt x="514176" y="82994"/>
                      <a:pt x="515769" y="85221"/>
                    </a:cubicBezTo>
                    <a:cubicBezTo>
                      <a:pt x="517362" y="87448"/>
                      <a:pt x="517522" y="90471"/>
                      <a:pt x="516088" y="92857"/>
                    </a:cubicBezTo>
                    <a:cubicBezTo>
                      <a:pt x="501907" y="116403"/>
                      <a:pt x="490275" y="156812"/>
                      <a:pt x="504775" y="192926"/>
                    </a:cubicBezTo>
                    <a:lnTo>
                      <a:pt x="509236" y="203903"/>
                    </a:lnTo>
                    <a:cubicBezTo>
                      <a:pt x="518956" y="228244"/>
                      <a:pt x="527400" y="248926"/>
                      <a:pt x="529950" y="268971"/>
                    </a:cubicBezTo>
                    <a:cubicBezTo>
                      <a:pt x="546680" y="242880"/>
                      <a:pt x="570580" y="215358"/>
                      <a:pt x="592568" y="215358"/>
                    </a:cubicBezTo>
                    <a:cubicBezTo>
                      <a:pt x="595436" y="215358"/>
                      <a:pt x="598304" y="215835"/>
                      <a:pt x="600854" y="216789"/>
                    </a:cubicBezTo>
                    <a:cubicBezTo>
                      <a:pt x="603244" y="217585"/>
                      <a:pt x="604837" y="219494"/>
                      <a:pt x="605315" y="221880"/>
                    </a:cubicBezTo>
                    <a:cubicBezTo>
                      <a:pt x="605793" y="224267"/>
                      <a:pt x="604997" y="226653"/>
                      <a:pt x="603244" y="228244"/>
                    </a:cubicBezTo>
                    <a:cubicBezTo>
                      <a:pt x="586673" y="243676"/>
                      <a:pt x="583646" y="275176"/>
                      <a:pt x="580618" y="308585"/>
                    </a:cubicBezTo>
                    <a:cubicBezTo>
                      <a:pt x="577113" y="344222"/>
                      <a:pt x="573448" y="384472"/>
                      <a:pt x="552097" y="415176"/>
                    </a:cubicBezTo>
                    <a:cubicBezTo>
                      <a:pt x="544768" y="425676"/>
                      <a:pt x="536004" y="434585"/>
                      <a:pt x="525807" y="441426"/>
                    </a:cubicBezTo>
                    <a:cubicBezTo>
                      <a:pt x="524532" y="442222"/>
                      <a:pt x="523258" y="442540"/>
                      <a:pt x="521983" y="442540"/>
                    </a:cubicBezTo>
                    <a:cubicBezTo>
                      <a:pt x="520549" y="442540"/>
                      <a:pt x="519115" y="442063"/>
                      <a:pt x="517840" y="441267"/>
                    </a:cubicBezTo>
                    <a:cubicBezTo>
                      <a:pt x="515450" y="439517"/>
                      <a:pt x="514494" y="436495"/>
                      <a:pt x="515291" y="433790"/>
                    </a:cubicBezTo>
                    <a:cubicBezTo>
                      <a:pt x="518796" y="422176"/>
                      <a:pt x="519912" y="409290"/>
                      <a:pt x="521186" y="396722"/>
                    </a:cubicBezTo>
                    <a:cubicBezTo>
                      <a:pt x="522302" y="385108"/>
                      <a:pt x="523258" y="373653"/>
                      <a:pt x="526285" y="363949"/>
                    </a:cubicBezTo>
                    <a:cubicBezTo>
                      <a:pt x="518956" y="370949"/>
                      <a:pt x="510989" y="382085"/>
                      <a:pt x="504775" y="394494"/>
                    </a:cubicBezTo>
                    <a:cubicBezTo>
                      <a:pt x="503181" y="397517"/>
                      <a:pt x="499517" y="398949"/>
                      <a:pt x="496330" y="397835"/>
                    </a:cubicBezTo>
                    <a:cubicBezTo>
                      <a:pt x="492984" y="396563"/>
                      <a:pt x="491072" y="393063"/>
                      <a:pt x="492028" y="389722"/>
                    </a:cubicBezTo>
                    <a:cubicBezTo>
                      <a:pt x="495215" y="376358"/>
                      <a:pt x="489479" y="362517"/>
                      <a:pt x="481671" y="343108"/>
                    </a:cubicBezTo>
                    <a:lnTo>
                      <a:pt x="479122" y="336585"/>
                    </a:lnTo>
                    <a:cubicBezTo>
                      <a:pt x="472270" y="319562"/>
                      <a:pt x="473864" y="301585"/>
                      <a:pt x="478803" y="286790"/>
                    </a:cubicBezTo>
                    <a:cubicBezTo>
                      <a:pt x="466375" y="296812"/>
                      <a:pt x="462073" y="317335"/>
                      <a:pt x="457930" y="337222"/>
                    </a:cubicBezTo>
                    <a:cubicBezTo>
                      <a:pt x="454744" y="352494"/>
                      <a:pt x="451716" y="366972"/>
                      <a:pt x="444865" y="376199"/>
                    </a:cubicBezTo>
                    <a:cubicBezTo>
                      <a:pt x="443271" y="378267"/>
                      <a:pt x="440881" y="379222"/>
                      <a:pt x="438332" y="378903"/>
                    </a:cubicBezTo>
                    <a:cubicBezTo>
                      <a:pt x="435783" y="378585"/>
                      <a:pt x="433711" y="376835"/>
                      <a:pt x="432755" y="374449"/>
                    </a:cubicBezTo>
                    <a:cubicBezTo>
                      <a:pt x="429728" y="365699"/>
                      <a:pt x="424629" y="362835"/>
                      <a:pt x="418734" y="359494"/>
                    </a:cubicBezTo>
                    <a:cubicBezTo>
                      <a:pt x="415388" y="357585"/>
                      <a:pt x="411723" y="355517"/>
                      <a:pt x="408696" y="352335"/>
                    </a:cubicBezTo>
                    <a:cubicBezTo>
                      <a:pt x="404234" y="378267"/>
                      <a:pt x="409174" y="413744"/>
                      <a:pt x="411086" y="426313"/>
                    </a:cubicBezTo>
                    <a:cubicBezTo>
                      <a:pt x="411404" y="428222"/>
                      <a:pt x="411086" y="431404"/>
                      <a:pt x="409811" y="432995"/>
                    </a:cubicBezTo>
                    <a:cubicBezTo>
                      <a:pt x="407580" y="435540"/>
                      <a:pt x="403756" y="436176"/>
                      <a:pt x="400729" y="434267"/>
                    </a:cubicBezTo>
                    <a:cubicBezTo>
                      <a:pt x="338110" y="394176"/>
                      <a:pt x="306243" y="265153"/>
                      <a:pt x="357868" y="183221"/>
                    </a:cubicBezTo>
                    <a:cubicBezTo>
                      <a:pt x="359621" y="180517"/>
                      <a:pt x="362967" y="179403"/>
                      <a:pt x="365994" y="180358"/>
                    </a:cubicBezTo>
                    <a:cubicBezTo>
                      <a:pt x="369021" y="181471"/>
                      <a:pt x="370933" y="184494"/>
                      <a:pt x="370615" y="187676"/>
                    </a:cubicBezTo>
                    <a:cubicBezTo>
                      <a:pt x="368065" y="211858"/>
                      <a:pt x="376191" y="216471"/>
                      <a:pt x="389416" y="224108"/>
                    </a:cubicBezTo>
                    <a:cubicBezTo>
                      <a:pt x="395471" y="227608"/>
                      <a:pt x="402322" y="231426"/>
                      <a:pt x="408696" y="237630"/>
                    </a:cubicBezTo>
                    <a:cubicBezTo>
                      <a:pt x="411245" y="165880"/>
                      <a:pt x="455381" y="94448"/>
                      <a:pt x="508758" y="82516"/>
                    </a:cubicBezTo>
                    <a:close/>
                    <a:moveTo>
                      <a:pt x="227686" y="77090"/>
                    </a:moveTo>
                    <a:cubicBezTo>
                      <a:pt x="232784" y="72635"/>
                      <a:pt x="240431" y="72635"/>
                      <a:pt x="245688" y="77090"/>
                    </a:cubicBezTo>
                    <a:lnTo>
                      <a:pt x="347487" y="164748"/>
                    </a:lnTo>
                    <a:cubicBezTo>
                      <a:pt x="344779" y="166816"/>
                      <a:pt x="342230" y="169203"/>
                      <a:pt x="340478" y="172225"/>
                    </a:cubicBezTo>
                    <a:cubicBezTo>
                      <a:pt x="332672" y="184475"/>
                      <a:pt x="326777" y="197362"/>
                      <a:pt x="322157" y="210884"/>
                    </a:cubicBezTo>
                    <a:cubicBezTo>
                      <a:pt x="320245" y="209930"/>
                      <a:pt x="318174" y="209134"/>
                      <a:pt x="315785" y="209134"/>
                    </a:cubicBezTo>
                    <a:lnTo>
                      <a:pt x="265442" y="209134"/>
                    </a:lnTo>
                    <a:cubicBezTo>
                      <a:pt x="257796" y="209134"/>
                      <a:pt x="251583" y="215339"/>
                      <a:pt x="251583" y="222816"/>
                    </a:cubicBezTo>
                    <a:lnTo>
                      <a:pt x="251583" y="273247"/>
                    </a:lnTo>
                    <a:cubicBezTo>
                      <a:pt x="251583" y="280884"/>
                      <a:pt x="257796" y="286929"/>
                      <a:pt x="265442" y="286929"/>
                    </a:cubicBezTo>
                    <a:lnTo>
                      <a:pt x="311324" y="286929"/>
                    </a:lnTo>
                    <a:cubicBezTo>
                      <a:pt x="311643" y="297111"/>
                      <a:pt x="312758" y="307134"/>
                      <a:pt x="314192" y="316997"/>
                    </a:cubicBezTo>
                    <a:lnTo>
                      <a:pt x="265442" y="316997"/>
                    </a:lnTo>
                    <a:cubicBezTo>
                      <a:pt x="257796" y="316997"/>
                      <a:pt x="251583" y="323202"/>
                      <a:pt x="251583" y="330679"/>
                    </a:cubicBezTo>
                    <a:lnTo>
                      <a:pt x="251583" y="381110"/>
                    </a:lnTo>
                    <a:cubicBezTo>
                      <a:pt x="251583" y="388747"/>
                      <a:pt x="257796" y="394792"/>
                      <a:pt x="265442" y="394792"/>
                    </a:cubicBezTo>
                    <a:lnTo>
                      <a:pt x="315785" y="394792"/>
                    </a:lnTo>
                    <a:cubicBezTo>
                      <a:pt x="323432" y="394792"/>
                      <a:pt x="329485" y="388747"/>
                      <a:pt x="329485" y="381110"/>
                    </a:cubicBezTo>
                    <a:lnTo>
                      <a:pt x="329485" y="372997"/>
                    </a:lnTo>
                    <a:cubicBezTo>
                      <a:pt x="341593" y="402269"/>
                      <a:pt x="358639" y="427247"/>
                      <a:pt x="379349" y="443951"/>
                    </a:cubicBezTo>
                    <a:lnTo>
                      <a:pt x="73952" y="443951"/>
                    </a:lnTo>
                    <a:cubicBezTo>
                      <a:pt x="66306" y="443951"/>
                      <a:pt x="60252" y="437906"/>
                      <a:pt x="60252" y="430269"/>
                    </a:cubicBezTo>
                    <a:lnTo>
                      <a:pt x="60252" y="227589"/>
                    </a:lnTo>
                    <a:cubicBezTo>
                      <a:pt x="60252" y="223611"/>
                      <a:pt x="62004" y="219793"/>
                      <a:pt x="65031" y="217248"/>
                    </a:cubicBezTo>
                    <a:close/>
                    <a:moveTo>
                      <a:pt x="236592" y="0"/>
                    </a:moveTo>
                    <a:cubicBezTo>
                      <a:pt x="241412" y="0"/>
                      <a:pt x="246232" y="1671"/>
                      <a:pt x="250136" y="5011"/>
                    </a:cubicBezTo>
                    <a:lnTo>
                      <a:pt x="412020" y="144047"/>
                    </a:lnTo>
                    <a:cubicBezTo>
                      <a:pt x="405488" y="156773"/>
                      <a:pt x="400229" y="170454"/>
                      <a:pt x="396087" y="184771"/>
                    </a:cubicBezTo>
                    <a:lnTo>
                      <a:pt x="390351" y="179840"/>
                    </a:lnTo>
                    <a:cubicBezTo>
                      <a:pt x="388120" y="171249"/>
                      <a:pt x="381747" y="163932"/>
                      <a:pt x="372983" y="160909"/>
                    </a:cubicBezTo>
                    <a:cubicBezTo>
                      <a:pt x="370912" y="160273"/>
                      <a:pt x="368840" y="159796"/>
                      <a:pt x="366769" y="159637"/>
                    </a:cubicBezTo>
                    <a:lnTo>
                      <a:pt x="236592" y="47963"/>
                    </a:lnTo>
                    <a:lnTo>
                      <a:pt x="34237" y="221678"/>
                    </a:lnTo>
                    <a:cubicBezTo>
                      <a:pt x="30253" y="225018"/>
                      <a:pt x="25473" y="226609"/>
                      <a:pt x="20693" y="226609"/>
                    </a:cubicBezTo>
                    <a:cubicBezTo>
                      <a:pt x="14798" y="226609"/>
                      <a:pt x="9062" y="224223"/>
                      <a:pt x="4919" y="219450"/>
                    </a:cubicBezTo>
                    <a:cubicBezTo>
                      <a:pt x="-2410" y="210860"/>
                      <a:pt x="-1454" y="197816"/>
                      <a:pt x="7150" y="190339"/>
                    </a:cubicBezTo>
                    <a:lnTo>
                      <a:pt x="223049" y="5011"/>
                    </a:lnTo>
                    <a:cubicBezTo>
                      <a:pt x="226952" y="1671"/>
                      <a:pt x="231772" y="0"/>
                      <a:pt x="236592" y="0"/>
                    </a:cubicBezTo>
                    <a:close/>
                  </a:path>
                </a:pathLst>
              </a:custGeom>
              <a:solidFill>
                <a:schemeClr val="bg1"/>
              </a:solidFill>
              <a:ln>
                <a:noFill/>
              </a:ln>
            </p:spPr>
            <p:txBody>
              <a:bodyPr/>
              <a:lstStyle/>
              <a:p>
                <a:endParaRPr lang="zh-CN" altLang="en-US" sz="1050">
                  <a:cs typeface="思源黑体 CN Normal" panose="020B0400000000000000" pitchFamily="34" charset="-122"/>
                </a:endParaRPr>
              </a:p>
            </p:txBody>
          </p:sp>
          <p:sp>
            <p:nvSpPr>
              <p:cNvPr id="70" name="îś1iḋè"/>
              <p:cNvSpPr/>
              <p:nvPr>
                <p:custDataLst>
                  <p:tags r:id="rId11"/>
                </p:custDataLst>
              </p:nvPr>
            </p:nvSpPr>
            <p:spPr bwMode="auto">
              <a:xfrm>
                <a:off x="8659477" y="3060876"/>
                <a:ext cx="324015" cy="246283"/>
              </a:xfrm>
              <a:custGeom>
                <a:avLst/>
                <a:gdLst>
                  <a:gd name="connsiteX0" fmla="*/ 255841 w 606548"/>
                  <a:gd name="connsiteY0" fmla="*/ 117428 h 461036"/>
                  <a:gd name="connsiteX1" fmla="*/ 268752 w 606548"/>
                  <a:gd name="connsiteY1" fmla="*/ 122585 h 461036"/>
                  <a:gd name="connsiteX2" fmla="*/ 455949 w 606548"/>
                  <a:gd name="connsiteY2" fmla="*/ 310184 h 461036"/>
                  <a:gd name="connsiteX3" fmla="*/ 461114 w 606548"/>
                  <a:gd name="connsiteY3" fmla="*/ 319209 h 461036"/>
                  <a:gd name="connsiteX4" fmla="*/ 461759 w 606548"/>
                  <a:gd name="connsiteY4" fmla="*/ 326945 h 461036"/>
                  <a:gd name="connsiteX5" fmla="*/ 461759 w 606548"/>
                  <a:gd name="connsiteY5" fmla="*/ 418488 h 461036"/>
                  <a:gd name="connsiteX6" fmla="*/ 419155 w 606548"/>
                  <a:gd name="connsiteY6" fmla="*/ 461036 h 461036"/>
                  <a:gd name="connsiteX7" fmla="*/ 327493 w 606548"/>
                  <a:gd name="connsiteY7" fmla="*/ 461036 h 461036"/>
                  <a:gd name="connsiteX8" fmla="*/ 295863 w 606548"/>
                  <a:gd name="connsiteY8" fmla="*/ 447498 h 461036"/>
                  <a:gd name="connsiteX9" fmla="*/ 284889 w 606548"/>
                  <a:gd name="connsiteY9" fmla="*/ 418488 h 461036"/>
                  <a:gd name="connsiteX10" fmla="*/ 284889 w 606548"/>
                  <a:gd name="connsiteY10" fmla="*/ 351442 h 461036"/>
                  <a:gd name="connsiteX11" fmla="*/ 255841 w 606548"/>
                  <a:gd name="connsiteY11" fmla="*/ 319854 h 461036"/>
                  <a:gd name="connsiteX12" fmla="*/ 227439 w 606548"/>
                  <a:gd name="connsiteY12" fmla="*/ 351442 h 461036"/>
                  <a:gd name="connsiteX13" fmla="*/ 227439 w 606548"/>
                  <a:gd name="connsiteY13" fmla="*/ 418488 h 461036"/>
                  <a:gd name="connsiteX14" fmla="*/ 215820 w 606548"/>
                  <a:gd name="connsiteY14" fmla="*/ 447498 h 461036"/>
                  <a:gd name="connsiteX15" fmla="*/ 184835 w 606548"/>
                  <a:gd name="connsiteY15" fmla="*/ 461036 h 461036"/>
                  <a:gd name="connsiteX16" fmla="*/ 93173 w 606548"/>
                  <a:gd name="connsiteY16" fmla="*/ 461036 h 461036"/>
                  <a:gd name="connsiteX17" fmla="*/ 50569 w 606548"/>
                  <a:gd name="connsiteY17" fmla="*/ 418488 h 461036"/>
                  <a:gd name="connsiteX18" fmla="*/ 50569 w 606548"/>
                  <a:gd name="connsiteY18" fmla="*/ 326945 h 461036"/>
                  <a:gd name="connsiteX19" fmla="*/ 51215 w 606548"/>
                  <a:gd name="connsiteY19" fmla="*/ 319209 h 461036"/>
                  <a:gd name="connsiteX20" fmla="*/ 55733 w 606548"/>
                  <a:gd name="connsiteY20" fmla="*/ 310184 h 461036"/>
                  <a:gd name="connsiteX21" fmla="*/ 243577 w 606548"/>
                  <a:gd name="connsiteY21" fmla="*/ 122585 h 461036"/>
                  <a:gd name="connsiteX22" fmla="*/ 255841 w 606548"/>
                  <a:gd name="connsiteY22" fmla="*/ 117428 h 461036"/>
                  <a:gd name="connsiteX23" fmla="*/ 390108 w 606548"/>
                  <a:gd name="connsiteY23" fmla="*/ 0 h 461036"/>
                  <a:gd name="connsiteX24" fmla="*/ 402375 w 606548"/>
                  <a:gd name="connsiteY24" fmla="*/ 5318 h 461036"/>
                  <a:gd name="connsiteX25" fmla="*/ 467581 w 606548"/>
                  <a:gd name="connsiteY25" fmla="*/ 69781 h 461036"/>
                  <a:gd name="connsiteX26" fmla="*/ 467581 w 606548"/>
                  <a:gd name="connsiteY26" fmla="*/ 41417 h 461036"/>
                  <a:gd name="connsiteX27" fmla="*/ 485013 w 606548"/>
                  <a:gd name="connsiteY27" fmla="*/ 23368 h 461036"/>
                  <a:gd name="connsiteX28" fmla="*/ 503090 w 606548"/>
                  <a:gd name="connsiteY28" fmla="*/ 41417 h 461036"/>
                  <a:gd name="connsiteX29" fmla="*/ 503090 w 606548"/>
                  <a:gd name="connsiteY29" fmla="*/ 105235 h 461036"/>
                  <a:gd name="connsiteX30" fmla="*/ 601222 w 606548"/>
                  <a:gd name="connsiteY30" fmla="*/ 203219 h 461036"/>
                  <a:gd name="connsiteX31" fmla="*/ 601222 w 606548"/>
                  <a:gd name="connsiteY31" fmla="*/ 228360 h 461036"/>
                  <a:gd name="connsiteX32" fmla="*/ 588956 w 606548"/>
                  <a:gd name="connsiteY32" fmla="*/ 233517 h 461036"/>
                  <a:gd name="connsiteX33" fmla="*/ 576044 w 606548"/>
                  <a:gd name="connsiteY33" fmla="*/ 228360 h 461036"/>
                  <a:gd name="connsiteX34" fmla="*/ 390108 w 606548"/>
                  <a:gd name="connsiteY34" fmla="*/ 42706 h 461036"/>
                  <a:gd name="connsiteX35" fmla="*/ 324902 w 606548"/>
                  <a:gd name="connsiteY35" fmla="*/ 107814 h 461036"/>
                  <a:gd name="connsiteX36" fmla="*/ 352663 w 606548"/>
                  <a:gd name="connsiteY36" fmla="*/ 135533 h 461036"/>
                  <a:gd name="connsiteX37" fmla="*/ 352663 w 606548"/>
                  <a:gd name="connsiteY37" fmla="*/ 92343 h 461036"/>
                  <a:gd name="connsiteX38" fmla="*/ 370095 w 606548"/>
                  <a:gd name="connsiteY38" fmla="*/ 74938 h 461036"/>
                  <a:gd name="connsiteX39" fmla="*/ 388172 w 606548"/>
                  <a:gd name="connsiteY39" fmla="*/ 92343 h 461036"/>
                  <a:gd name="connsiteX40" fmla="*/ 388172 w 606548"/>
                  <a:gd name="connsiteY40" fmla="*/ 170988 h 461036"/>
                  <a:gd name="connsiteX41" fmla="*/ 506964 w 606548"/>
                  <a:gd name="connsiteY41" fmla="*/ 289600 h 461036"/>
                  <a:gd name="connsiteX42" fmla="*/ 506964 w 606548"/>
                  <a:gd name="connsiteY42" fmla="*/ 314740 h 461036"/>
                  <a:gd name="connsiteX43" fmla="*/ 494051 w 606548"/>
                  <a:gd name="connsiteY43" fmla="*/ 319897 h 461036"/>
                  <a:gd name="connsiteX44" fmla="*/ 481785 w 606548"/>
                  <a:gd name="connsiteY44" fmla="*/ 314740 h 461036"/>
                  <a:gd name="connsiteX45" fmla="*/ 255822 w 606548"/>
                  <a:gd name="connsiteY45" fmla="*/ 89120 h 461036"/>
                  <a:gd name="connsiteX46" fmla="*/ 30504 w 606548"/>
                  <a:gd name="connsiteY46" fmla="*/ 314740 h 461036"/>
                  <a:gd name="connsiteX47" fmla="*/ 5326 w 606548"/>
                  <a:gd name="connsiteY47" fmla="*/ 314740 h 461036"/>
                  <a:gd name="connsiteX48" fmla="*/ 5326 w 606548"/>
                  <a:gd name="connsiteY48" fmla="*/ 289600 h 461036"/>
                  <a:gd name="connsiteX49" fmla="*/ 243555 w 606548"/>
                  <a:gd name="connsiteY49" fmla="*/ 51731 h 461036"/>
                  <a:gd name="connsiteX50" fmla="*/ 268734 w 606548"/>
                  <a:gd name="connsiteY50" fmla="*/ 51731 h 461036"/>
                  <a:gd name="connsiteX51" fmla="*/ 299723 w 606548"/>
                  <a:gd name="connsiteY51" fmla="*/ 82673 h 461036"/>
                  <a:gd name="connsiteX52" fmla="*/ 377842 w 606548"/>
                  <a:gd name="connsiteY52" fmla="*/ 5318 h 461036"/>
                  <a:gd name="connsiteX53" fmla="*/ 390108 w 606548"/>
                  <a:gd name="connsiteY53" fmla="*/ 0 h 46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6548" h="461036">
                    <a:moveTo>
                      <a:pt x="255841" y="117428"/>
                    </a:moveTo>
                    <a:cubicBezTo>
                      <a:pt x="261005" y="117428"/>
                      <a:pt x="265524" y="119362"/>
                      <a:pt x="268752" y="122585"/>
                    </a:cubicBezTo>
                    <a:lnTo>
                      <a:pt x="455949" y="310184"/>
                    </a:lnTo>
                    <a:cubicBezTo>
                      <a:pt x="458532" y="312118"/>
                      <a:pt x="460468" y="315341"/>
                      <a:pt x="461114" y="319209"/>
                    </a:cubicBezTo>
                    <a:cubicBezTo>
                      <a:pt x="461759" y="321788"/>
                      <a:pt x="461759" y="324366"/>
                      <a:pt x="461759" y="326945"/>
                    </a:cubicBezTo>
                    <a:lnTo>
                      <a:pt x="461759" y="418488"/>
                    </a:lnTo>
                    <a:cubicBezTo>
                      <a:pt x="461759" y="442341"/>
                      <a:pt x="442394" y="461036"/>
                      <a:pt x="419155" y="461036"/>
                    </a:cubicBezTo>
                    <a:lnTo>
                      <a:pt x="327493" y="461036"/>
                    </a:lnTo>
                    <a:cubicBezTo>
                      <a:pt x="315874" y="461036"/>
                      <a:pt x="304255" y="456523"/>
                      <a:pt x="295863" y="447498"/>
                    </a:cubicBezTo>
                    <a:cubicBezTo>
                      <a:pt x="288762" y="439762"/>
                      <a:pt x="284889" y="429447"/>
                      <a:pt x="284889" y="418488"/>
                    </a:cubicBezTo>
                    <a:lnTo>
                      <a:pt x="284889" y="351442"/>
                    </a:lnTo>
                    <a:cubicBezTo>
                      <a:pt x="284889" y="335326"/>
                      <a:pt x="271979" y="321788"/>
                      <a:pt x="255841" y="319854"/>
                    </a:cubicBezTo>
                    <a:cubicBezTo>
                      <a:pt x="239704" y="321788"/>
                      <a:pt x="227439" y="335326"/>
                      <a:pt x="227439" y="351442"/>
                    </a:cubicBezTo>
                    <a:lnTo>
                      <a:pt x="227439" y="418488"/>
                    </a:lnTo>
                    <a:cubicBezTo>
                      <a:pt x="227439" y="429447"/>
                      <a:pt x="223566" y="439762"/>
                      <a:pt x="215820" y="447498"/>
                    </a:cubicBezTo>
                    <a:cubicBezTo>
                      <a:pt x="208074" y="456523"/>
                      <a:pt x="196454" y="461036"/>
                      <a:pt x="184835" y="461036"/>
                    </a:cubicBezTo>
                    <a:lnTo>
                      <a:pt x="93173" y="461036"/>
                    </a:lnTo>
                    <a:cubicBezTo>
                      <a:pt x="69289" y="461036"/>
                      <a:pt x="50569" y="442341"/>
                      <a:pt x="50569" y="418488"/>
                    </a:cubicBezTo>
                    <a:lnTo>
                      <a:pt x="50569" y="326945"/>
                    </a:lnTo>
                    <a:cubicBezTo>
                      <a:pt x="50569" y="324366"/>
                      <a:pt x="50569" y="321788"/>
                      <a:pt x="51215" y="319209"/>
                    </a:cubicBezTo>
                    <a:cubicBezTo>
                      <a:pt x="51860" y="315341"/>
                      <a:pt x="53797" y="312118"/>
                      <a:pt x="55733" y="310184"/>
                    </a:cubicBezTo>
                    <a:lnTo>
                      <a:pt x="243577" y="122585"/>
                    </a:lnTo>
                    <a:cubicBezTo>
                      <a:pt x="246804" y="119362"/>
                      <a:pt x="251323" y="117428"/>
                      <a:pt x="255841" y="117428"/>
                    </a:cubicBezTo>
                    <a:close/>
                    <a:moveTo>
                      <a:pt x="390108" y="0"/>
                    </a:moveTo>
                    <a:cubicBezTo>
                      <a:pt x="394628" y="0"/>
                      <a:pt x="399147" y="1773"/>
                      <a:pt x="402375" y="5318"/>
                    </a:cubicBezTo>
                    <a:lnTo>
                      <a:pt x="467581" y="69781"/>
                    </a:lnTo>
                    <a:lnTo>
                      <a:pt x="467581" y="41417"/>
                    </a:lnTo>
                    <a:cubicBezTo>
                      <a:pt x="467581" y="31103"/>
                      <a:pt x="475329" y="23368"/>
                      <a:pt x="485013" y="23368"/>
                    </a:cubicBezTo>
                    <a:cubicBezTo>
                      <a:pt x="494697" y="23368"/>
                      <a:pt x="503090" y="31103"/>
                      <a:pt x="503090" y="41417"/>
                    </a:cubicBezTo>
                    <a:lnTo>
                      <a:pt x="503090" y="105235"/>
                    </a:lnTo>
                    <a:lnTo>
                      <a:pt x="601222" y="203219"/>
                    </a:lnTo>
                    <a:cubicBezTo>
                      <a:pt x="608324" y="210310"/>
                      <a:pt x="608324" y="221269"/>
                      <a:pt x="601222" y="228360"/>
                    </a:cubicBezTo>
                    <a:cubicBezTo>
                      <a:pt x="597994" y="231583"/>
                      <a:pt x="593475" y="233517"/>
                      <a:pt x="588956" y="233517"/>
                    </a:cubicBezTo>
                    <a:cubicBezTo>
                      <a:pt x="584437" y="233517"/>
                      <a:pt x="579917" y="231583"/>
                      <a:pt x="576044" y="228360"/>
                    </a:cubicBezTo>
                    <a:lnTo>
                      <a:pt x="390108" y="42706"/>
                    </a:lnTo>
                    <a:lnTo>
                      <a:pt x="324902" y="107814"/>
                    </a:lnTo>
                    <a:lnTo>
                      <a:pt x="352663" y="135533"/>
                    </a:lnTo>
                    <a:lnTo>
                      <a:pt x="352663" y="92343"/>
                    </a:lnTo>
                    <a:cubicBezTo>
                      <a:pt x="352663" y="82673"/>
                      <a:pt x="360410" y="74938"/>
                      <a:pt x="370095" y="74938"/>
                    </a:cubicBezTo>
                    <a:cubicBezTo>
                      <a:pt x="379779" y="74938"/>
                      <a:pt x="388172" y="82673"/>
                      <a:pt x="388172" y="92343"/>
                    </a:cubicBezTo>
                    <a:lnTo>
                      <a:pt x="388172" y="170988"/>
                    </a:lnTo>
                    <a:lnTo>
                      <a:pt x="506964" y="289600"/>
                    </a:lnTo>
                    <a:cubicBezTo>
                      <a:pt x="514065" y="296690"/>
                      <a:pt x="514065" y="307649"/>
                      <a:pt x="506964" y="314740"/>
                    </a:cubicBezTo>
                    <a:cubicBezTo>
                      <a:pt x="503090" y="317963"/>
                      <a:pt x="498571" y="319897"/>
                      <a:pt x="494051" y="319897"/>
                    </a:cubicBezTo>
                    <a:cubicBezTo>
                      <a:pt x="489532" y="319897"/>
                      <a:pt x="485013" y="317963"/>
                      <a:pt x="481785" y="314740"/>
                    </a:cubicBezTo>
                    <a:lnTo>
                      <a:pt x="255822" y="89120"/>
                    </a:lnTo>
                    <a:lnTo>
                      <a:pt x="30504" y="314740"/>
                    </a:lnTo>
                    <a:cubicBezTo>
                      <a:pt x="23403" y="321831"/>
                      <a:pt x="12427" y="321831"/>
                      <a:pt x="5326" y="314740"/>
                    </a:cubicBezTo>
                    <a:cubicBezTo>
                      <a:pt x="-1776" y="307649"/>
                      <a:pt x="-1776" y="296690"/>
                      <a:pt x="5326" y="289600"/>
                    </a:cubicBezTo>
                    <a:lnTo>
                      <a:pt x="243555" y="51731"/>
                    </a:lnTo>
                    <a:cubicBezTo>
                      <a:pt x="250657" y="44640"/>
                      <a:pt x="261632" y="44640"/>
                      <a:pt x="268734" y="51731"/>
                    </a:cubicBezTo>
                    <a:lnTo>
                      <a:pt x="299723" y="82673"/>
                    </a:lnTo>
                    <a:lnTo>
                      <a:pt x="377842" y="5318"/>
                    </a:lnTo>
                    <a:cubicBezTo>
                      <a:pt x="381070" y="1773"/>
                      <a:pt x="385589" y="0"/>
                      <a:pt x="39010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050">
                  <a:cs typeface="思源黑体 CN Normal" panose="020B0400000000000000" pitchFamily="34" charset="-122"/>
                </a:endParaRPr>
              </a:p>
            </p:txBody>
          </p:sp>
          <p:sp>
            <p:nvSpPr>
              <p:cNvPr id="71" name="ïSlíďê"/>
              <p:cNvSpPr/>
              <p:nvPr>
                <p:custDataLst>
                  <p:tags r:id="rId12"/>
                </p:custDataLst>
              </p:nvPr>
            </p:nvSpPr>
            <p:spPr bwMode="auto">
              <a:xfrm>
                <a:off x="8659477" y="3779256"/>
                <a:ext cx="324015" cy="286274"/>
              </a:xfrm>
              <a:custGeom>
                <a:avLst/>
                <a:gdLst>
                  <a:gd name="T0" fmla="*/ 6561 w 6827"/>
                  <a:gd name="T1" fmla="*/ 2897 h 6041"/>
                  <a:gd name="T2" fmla="*/ 6827 w 6827"/>
                  <a:gd name="T3" fmla="*/ 2540 h 6041"/>
                  <a:gd name="T4" fmla="*/ 3413 w 6827"/>
                  <a:gd name="T5" fmla="*/ 0 h 6041"/>
                  <a:gd name="T6" fmla="*/ 0 w 6827"/>
                  <a:gd name="T7" fmla="*/ 2540 h 6041"/>
                  <a:gd name="T8" fmla="*/ 266 w 6827"/>
                  <a:gd name="T9" fmla="*/ 2897 h 6041"/>
                  <a:gd name="T10" fmla="*/ 886 w 6827"/>
                  <a:gd name="T11" fmla="*/ 2435 h 6041"/>
                  <a:gd name="T12" fmla="*/ 886 w 6827"/>
                  <a:gd name="T13" fmla="*/ 5278 h 6041"/>
                  <a:gd name="T14" fmla="*/ 540 w 6827"/>
                  <a:gd name="T15" fmla="*/ 5278 h 6041"/>
                  <a:gd name="T16" fmla="*/ 540 w 6827"/>
                  <a:gd name="T17" fmla="*/ 6041 h 6041"/>
                  <a:gd name="T18" fmla="*/ 6287 w 6827"/>
                  <a:gd name="T19" fmla="*/ 6041 h 6041"/>
                  <a:gd name="T20" fmla="*/ 6287 w 6827"/>
                  <a:gd name="T21" fmla="*/ 5278 h 6041"/>
                  <a:gd name="T22" fmla="*/ 5940 w 6827"/>
                  <a:gd name="T23" fmla="*/ 5278 h 6041"/>
                  <a:gd name="T24" fmla="*/ 5940 w 6827"/>
                  <a:gd name="T25" fmla="*/ 2435 h 6041"/>
                  <a:gd name="T26" fmla="*/ 6561 w 6827"/>
                  <a:gd name="T27" fmla="*/ 2897 h 6041"/>
                  <a:gd name="T28" fmla="*/ 2326 w 6827"/>
                  <a:gd name="T29" fmla="*/ 5278 h 6041"/>
                  <a:gd name="T30" fmla="*/ 1621 w 6827"/>
                  <a:gd name="T31" fmla="*/ 5278 h 6041"/>
                  <a:gd name="T32" fmla="*/ 1621 w 6827"/>
                  <a:gd name="T33" fmla="*/ 2434 h 6041"/>
                  <a:gd name="T34" fmla="*/ 2326 w 6827"/>
                  <a:gd name="T35" fmla="*/ 2434 h 6041"/>
                  <a:gd name="T36" fmla="*/ 2326 w 6827"/>
                  <a:gd name="T37" fmla="*/ 5278 h 6041"/>
                  <a:gd name="T38" fmla="*/ 3766 w 6827"/>
                  <a:gd name="T39" fmla="*/ 5278 h 6041"/>
                  <a:gd name="T40" fmla="*/ 3061 w 6827"/>
                  <a:gd name="T41" fmla="*/ 5278 h 6041"/>
                  <a:gd name="T42" fmla="*/ 3061 w 6827"/>
                  <a:gd name="T43" fmla="*/ 2434 h 6041"/>
                  <a:gd name="T44" fmla="*/ 3766 w 6827"/>
                  <a:gd name="T45" fmla="*/ 2434 h 6041"/>
                  <a:gd name="T46" fmla="*/ 3766 w 6827"/>
                  <a:gd name="T47" fmla="*/ 5278 h 6041"/>
                  <a:gd name="T48" fmla="*/ 5206 w 6827"/>
                  <a:gd name="T49" fmla="*/ 5278 h 6041"/>
                  <a:gd name="T50" fmla="*/ 4501 w 6827"/>
                  <a:gd name="T51" fmla="*/ 5278 h 6041"/>
                  <a:gd name="T52" fmla="*/ 4501 w 6827"/>
                  <a:gd name="T53" fmla="*/ 2434 h 6041"/>
                  <a:gd name="T54" fmla="*/ 5206 w 6827"/>
                  <a:gd name="T55" fmla="*/ 2434 h 6041"/>
                  <a:gd name="T56" fmla="*/ 5206 w 6827"/>
                  <a:gd name="T57" fmla="*/ 5278 h 6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27" h="6041">
                    <a:moveTo>
                      <a:pt x="6561" y="2897"/>
                    </a:moveTo>
                    <a:lnTo>
                      <a:pt x="6827" y="2540"/>
                    </a:lnTo>
                    <a:lnTo>
                      <a:pt x="3413" y="0"/>
                    </a:lnTo>
                    <a:lnTo>
                      <a:pt x="0" y="2540"/>
                    </a:lnTo>
                    <a:lnTo>
                      <a:pt x="266" y="2897"/>
                    </a:lnTo>
                    <a:lnTo>
                      <a:pt x="886" y="2435"/>
                    </a:lnTo>
                    <a:lnTo>
                      <a:pt x="886" y="5278"/>
                    </a:lnTo>
                    <a:lnTo>
                      <a:pt x="540" y="5278"/>
                    </a:lnTo>
                    <a:lnTo>
                      <a:pt x="540" y="6041"/>
                    </a:lnTo>
                    <a:lnTo>
                      <a:pt x="6287" y="6041"/>
                    </a:lnTo>
                    <a:lnTo>
                      <a:pt x="6287" y="5278"/>
                    </a:lnTo>
                    <a:lnTo>
                      <a:pt x="5940" y="5278"/>
                    </a:lnTo>
                    <a:lnTo>
                      <a:pt x="5940" y="2435"/>
                    </a:lnTo>
                    <a:lnTo>
                      <a:pt x="6561" y="2897"/>
                    </a:lnTo>
                    <a:close/>
                    <a:moveTo>
                      <a:pt x="2326" y="5278"/>
                    </a:moveTo>
                    <a:lnTo>
                      <a:pt x="1621" y="5278"/>
                    </a:lnTo>
                    <a:lnTo>
                      <a:pt x="1621" y="2434"/>
                    </a:lnTo>
                    <a:lnTo>
                      <a:pt x="2326" y="2434"/>
                    </a:lnTo>
                    <a:lnTo>
                      <a:pt x="2326" y="5278"/>
                    </a:lnTo>
                    <a:close/>
                    <a:moveTo>
                      <a:pt x="3766" y="5278"/>
                    </a:moveTo>
                    <a:lnTo>
                      <a:pt x="3061" y="5278"/>
                    </a:lnTo>
                    <a:lnTo>
                      <a:pt x="3061" y="2434"/>
                    </a:lnTo>
                    <a:lnTo>
                      <a:pt x="3766" y="2434"/>
                    </a:lnTo>
                    <a:lnTo>
                      <a:pt x="3766" y="5278"/>
                    </a:lnTo>
                    <a:close/>
                    <a:moveTo>
                      <a:pt x="5206" y="5278"/>
                    </a:moveTo>
                    <a:lnTo>
                      <a:pt x="4501" y="5278"/>
                    </a:lnTo>
                    <a:lnTo>
                      <a:pt x="4501" y="2434"/>
                    </a:lnTo>
                    <a:lnTo>
                      <a:pt x="5206" y="2434"/>
                    </a:lnTo>
                    <a:lnTo>
                      <a:pt x="5206" y="527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050">
                  <a:cs typeface="思源黑体 CN Normal" panose="020B0400000000000000" pitchFamily="34" charset="-122"/>
                </a:endParaRPr>
              </a:p>
            </p:txBody>
          </p:sp>
          <p:sp>
            <p:nvSpPr>
              <p:cNvPr id="72" name="îṥļíḓe"/>
              <p:cNvSpPr/>
              <p:nvPr>
                <p:custDataLst>
                  <p:tags r:id="rId13"/>
                </p:custDataLst>
              </p:nvPr>
            </p:nvSpPr>
            <p:spPr bwMode="auto">
              <a:xfrm>
                <a:off x="8659477" y="4559632"/>
                <a:ext cx="324014" cy="259752"/>
              </a:xfrm>
              <a:custGeom>
                <a:avLst/>
                <a:gdLst>
                  <a:gd name="connsiteX0" fmla="*/ 308702 w 608062"/>
                  <a:gd name="connsiteY0" fmla="*/ 341872 h 487466"/>
                  <a:gd name="connsiteX1" fmla="*/ 308702 w 608062"/>
                  <a:gd name="connsiteY1" fmla="*/ 409674 h 487466"/>
                  <a:gd name="connsiteX2" fmla="*/ 381336 w 608062"/>
                  <a:gd name="connsiteY2" fmla="*/ 409674 h 487466"/>
                  <a:gd name="connsiteX3" fmla="*/ 381336 w 608062"/>
                  <a:gd name="connsiteY3" fmla="*/ 341872 h 487466"/>
                  <a:gd name="connsiteX4" fmla="*/ 226655 w 608062"/>
                  <a:gd name="connsiteY4" fmla="*/ 341872 h 487466"/>
                  <a:gd name="connsiteX5" fmla="*/ 226655 w 608062"/>
                  <a:gd name="connsiteY5" fmla="*/ 409674 h 487466"/>
                  <a:gd name="connsiteX6" fmla="*/ 299290 w 608062"/>
                  <a:gd name="connsiteY6" fmla="*/ 409674 h 487466"/>
                  <a:gd name="connsiteX7" fmla="*/ 299290 w 608062"/>
                  <a:gd name="connsiteY7" fmla="*/ 341872 h 487466"/>
                  <a:gd name="connsiteX8" fmla="*/ 308702 w 608062"/>
                  <a:gd name="connsiteY8" fmla="*/ 265203 h 487466"/>
                  <a:gd name="connsiteX9" fmla="*/ 308702 w 608062"/>
                  <a:gd name="connsiteY9" fmla="*/ 333005 h 487466"/>
                  <a:gd name="connsiteX10" fmla="*/ 381336 w 608062"/>
                  <a:gd name="connsiteY10" fmla="*/ 333005 h 487466"/>
                  <a:gd name="connsiteX11" fmla="*/ 381336 w 608062"/>
                  <a:gd name="connsiteY11" fmla="*/ 265203 h 487466"/>
                  <a:gd name="connsiteX12" fmla="*/ 226655 w 608062"/>
                  <a:gd name="connsiteY12" fmla="*/ 265203 h 487466"/>
                  <a:gd name="connsiteX13" fmla="*/ 226655 w 608062"/>
                  <a:gd name="connsiteY13" fmla="*/ 333005 h 487466"/>
                  <a:gd name="connsiteX14" fmla="*/ 299290 w 608062"/>
                  <a:gd name="connsiteY14" fmla="*/ 333005 h 487466"/>
                  <a:gd name="connsiteX15" fmla="*/ 299290 w 608062"/>
                  <a:gd name="connsiteY15" fmla="*/ 265203 h 487466"/>
                  <a:gd name="connsiteX16" fmla="*/ 304025 w 608062"/>
                  <a:gd name="connsiteY16" fmla="*/ 121796 h 487466"/>
                  <a:gd name="connsiteX17" fmla="*/ 500026 w 608062"/>
                  <a:gd name="connsiteY17" fmla="*/ 283942 h 487466"/>
                  <a:gd name="connsiteX18" fmla="*/ 500026 w 608062"/>
                  <a:gd name="connsiteY18" fmla="*/ 431487 h 487466"/>
                  <a:gd name="connsiteX19" fmla="*/ 500026 w 608062"/>
                  <a:gd name="connsiteY19" fmla="*/ 482028 h 487466"/>
                  <a:gd name="connsiteX20" fmla="*/ 500026 w 608062"/>
                  <a:gd name="connsiteY20" fmla="*/ 487466 h 487466"/>
                  <a:gd name="connsiteX21" fmla="*/ 107965 w 608062"/>
                  <a:gd name="connsiteY21" fmla="*/ 487466 h 487466"/>
                  <a:gd name="connsiteX22" fmla="*/ 107965 w 608062"/>
                  <a:gd name="connsiteY22" fmla="*/ 481437 h 487466"/>
                  <a:gd name="connsiteX23" fmla="*/ 107965 w 608062"/>
                  <a:gd name="connsiteY23" fmla="*/ 431487 h 487466"/>
                  <a:gd name="connsiteX24" fmla="*/ 107965 w 608062"/>
                  <a:gd name="connsiteY24" fmla="*/ 283351 h 487466"/>
                  <a:gd name="connsiteX25" fmla="*/ 304061 w 608062"/>
                  <a:gd name="connsiteY25" fmla="*/ 0 h 487466"/>
                  <a:gd name="connsiteX26" fmla="*/ 608062 w 608062"/>
                  <a:gd name="connsiteY26" fmla="*/ 249643 h 487466"/>
                  <a:gd name="connsiteX27" fmla="*/ 574258 w 608062"/>
                  <a:gd name="connsiteY27" fmla="*/ 290659 h 487466"/>
                  <a:gd name="connsiteX28" fmla="*/ 304061 w 608062"/>
                  <a:gd name="connsiteY28" fmla="*/ 68794 h 487466"/>
                  <a:gd name="connsiteX29" fmla="*/ 33804 w 608062"/>
                  <a:gd name="connsiteY29" fmla="*/ 290659 h 487466"/>
                  <a:gd name="connsiteX30" fmla="*/ 0 w 608062"/>
                  <a:gd name="connsiteY30" fmla="*/ 249643 h 48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062" h="487466">
                    <a:moveTo>
                      <a:pt x="308702" y="341872"/>
                    </a:moveTo>
                    <a:lnTo>
                      <a:pt x="308702" y="409674"/>
                    </a:lnTo>
                    <a:lnTo>
                      <a:pt x="381336" y="409674"/>
                    </a:lnTo>
                    <a:lnTo>
                      <a:pt x="381336" y="341872"/>
                    </a:lnTo>
                    <a:close/>
                    <a:moveTo>
                      <a:pt x="226655" y="341872"/>
                    </a:moveTo>
                    <a:lnTo>
                      <a:pt x="226655" y="409674"/>
                    </a:lnTo>
                    <a:lnTo>
                      <a:pt x="299290" y="409674"/>
                    </a:lnTo>
                    <a:lnTo>
                      <a:pt x="299290" y="341872"/>
                    </a:lnTo>
                    <a:close/>
                    <a:moveTo>
                      <a:pt x="308702" y="265203"/>
                    </a:moveTo>
                    <a:lnTo>
                      <a:pt x="308702" y="333005"/>
                    </a:lnTo>
                    <a:lnTo>
                      <a:pt x="381336" y="333005"/>
                    </a:lnTo>
                    <a:lnTo>
                      <a:pt x="381336" y="265203"/>
                    </a:lnTo>
                    <a:close/>
                    <a:moveTo>
                      <a:pt x="226655" y="265203"/>
                    </a:moveTo>
                    <a:lnTo>
                      <a:pt x="226655" y="333005"/>
                    </a:lnTo>
                    <a:lnTo>
                      <a:pt x="299290" y="333005"/>
                    </a:lnTo>
                    <a:lnTo>
                      <a:pt x="299290" y="265203"/>
                    </a:lnTo>
                    <a:close/>
                    <a:moveTo>
                      <a:pt x="304025" y="121796"/>
                    </a:moveTo>
                    <a:lnTo>
                      <a:pt x="500026" y="283942"/>
                    </a:lnTo>
                    <a:lnTo>
                      <a:pt x="500026" y="431487"/>
                    </a:lnTo>
                    <a:lnTo>
                      <a:pt x="500026" y="482028"/>
                    </a:lnTo>
                    <a:lnTo>
                      <a:pt x="500026" y="487466"/>
                    </a:lnTo>
                    <a:lnTo>
                      <a:pt x="107965" y="487466"/>
                    </a:lnTo>
                    <a:lnTo>
                      <a:pt x="107965" y="481437"/>
                    </a:lnTo>
                    <a:lnTo>
                      <a:pt x="107965" y="431487"/>
                    </a:lnTo>
                    <a:lnTo>
                      <a:pt x="107965" y="283351"/>
                    </a:lnTo>
                    <a:close/>
                    <a:moveTo>
                      <a:pt x="304061" y="0"/>
                    </a:moveTo>
                    <a:lnTo>
                      <a:pt x="608062" y="249643"/>
                    </a:lnTo>
                    <a:lnTo>
                      <a:pt x="574258" y="290659"/>
                    </a:lnTo>
                    <a:lnTo>
                      <a:pt x="304061" y="68794"/>
                    </a:lnTo>
                    <a:lnTo>
                      <a:pt x="33804" y="290659"/>
                    </a:lnTo>
                    <a:lnTo>
                      <a:pt x="0" y="249643"/>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sz="1050">
                  <a:cs typeface="思源黑体 CN Normal" panose="020B0400000000000000" pitchFamily="34" charset="-122"/>
                </a:endParaRPr>
              </a:p>
            </p:txBody>
          </p:sp>
          <p:sp>
            <p:nvSpPr>
              <p:cNvPr id="73" name="î$ḻíďe"/>
              <p:cNvSpPr/>
              <p:nvPr>
                <p:custDataLst>
                  <p:tags r:id="rId14"/>
                </p:custDataLst>
              </p:nvPr>
            </p:nvSpPr>
            <p:spPr>
              <a:xfrm>
                <a:off x="5537332" y="4507818"/>
                <a:ext cx="1640142" cy="354237"/>
              </a:xfrm>
              <a:prstGeom prst="rect">
                <a:avLst/>
              </a:prstGeom>
            </p:spPr>
            <p:txBody>
              <a:bodyPr wrap="square" lIns="91440" tIns="45720" rIns="91440" bIns="45720" anchor="ctr">
                <a:normAutofit/>
              </a:bodyPr>
              <a:lstStyle/>
              <a:p>
                <a:pPr algn="r">
                  <a:spcBef>
                    <a:spcPct val="0"/>
                  </a:spcBef>
                </a:pPr>
                <a:r>
                  <a:rPr lang="zh-CN" altLang="en-US" sz="1000" b="1" i="1" dirty="0">
                    <a:solidFill>
                      <a:schemeClr val="bg1"/>
                    </a:solidFill>
                    <a:latin typeface="Source Han Sans CN Bold" panose="020B0500000000000000" pitchFamily="34" charset="-128"/>
                    <a:ea typeface="Source Han Sans CN Bold" panose="020B0500000000000000" pitchFamily="34" charset="-128"/>
                  </a:rPr>
                  <a:t>表 单</a:t>
                </a:r>
                <a:endParaRPr lang="zh-CN" altLang="en-US" sz="1000" b="1" i="1" dirty="0">
                  <a:solidFill>
                    <a:schemeClr val="bg1"/>
                  </a:solidFill>
                  <a:latin typeface="Source Han Sans CN Bold" panose="020B0500000000000000" pitchFamily="34" charset="-128"/>
                  <a:ea typeface="Source Han Sans CN Bold" panose="020B0500000000000000" pitchFamily="34" charset="-128"/>
                </a:endParaRPr>
              </a:p>
            </p:txBody>
          </p:sp>
          <p:sp>
            <p:nvSpPr>
              <p:cNvPr id="74" name="iŝļíďe"/>
              <p:cNvSpPr/>
              <p:nvPr>
                <p:custDataLst>
                  <p:tags r:id="rId15"/>
                </p:custDataLst>
              </p:nvPr>
            </p:nvSpPr>
            <p:spPr>
              <a:xfrm>
                <a:off x="5998408" y="3741510"/>
                <a:ext cx="1640142" cy="354237"/>
              </a:xfrm>
              <a:prstGeom prst="rect">
                <a:avLst/>
              </a:prstGeom>
            </p:spPr>
            <p:txBody>
              <a:bodyPr wrap="square" lIns="91440" tIns="45720" rIns="91440" bIns="45720" anchor="ctr">
                <a:normAutofit/>
              </a:bodyPr>
              <a:lstStyle/>
              <a:p>
                <a:pPr algn="r">
                  <a:spcBef>
                    <a:spcPct val="0"/>
                  </a:spcBef>
                </a:pPr>
                <a:r>
                  <a:rPr lang="zh-CN" altLang="en-US" sz="1000" b="1" i="1" dirty="0">
                    <a:solidFill>
                      <a:schemeClr val="bg1"/>
                    </a:solidFill>
                    <a:latin typeface="Source Han Sans CN Bold" panose="020B0500000000000000" pitchFamily="34" charset="-128"/>
                    <a:ea typeface="Source Han Sans CN Bold" panose="020B0500000000000000" pitchFamily="34" charset="-128"/>
                  </a:rPr>
                  <a:t>规 范</a:t>
                </a:r>
                <a:endParaRPr lang="zh-CN" altLang="en-US" sz="1000" b="1" i="1" dirty="0">
                  <a:solidFill>
                    <a:schemeClr val="bg1"/>
                  </a:solidFill>
                  <a:latin typeface="Source Han Sans CN Bold" panose="020B0500000000000000" pitchFamily="34" charset="-128"/>
                  <a:ea typeface="Source Han Sans CN Bold" panose="020B0500000000000000" pitchFamily="34" charset="-128"/>
                </a:endParaRPr>
              </a:p>
            </p:txBody>
          </p:sp>
          <p:sp>
            <p:nvSpPr>
              <p:cNvPr id="75" name="îṡliḓè"/>
              <p:cNvSpPr/>
              <p:nvPr>
                <p:custDataLst>
                  <p:tags r:id="rId16"/>
                </p:custDataLst>
              </p:nvPr>
            </p:nvSpPr>
            <p:spPr>
              <a:xfrm>
                <a:off x="6442205" y="2983915"/>
                <a:ext cx="1640142" cy="354237"/>
              </a:xfrm>
              <a:prstGeom prst="rect">
                <a:avLst/>
              </a:prstGeom>
            </p:spPr>
            <p:txBody>
              <a:bodyPr wrap="square" lIns="91440" tIns="45720" rIns="91440" bIns="45720" anchor="ctr">
                <a:normAutofit/>
              </a:bodyPr>
              <a:lstStyle/>
              <a:p>
                <a:pPr algn="r">
                  <a:spcBef>
                    <a:spcPct val="0"/>
                  </a:spcBef>
                </a:pPr>
                <a:r>
                  <a:rPr lang="zh-CN" altLang="en-US" sz="1000" b="1" i="1" dirty="0">
                    <a:solidFill>
                      <a:schemeClr val="bg1"/>
                    </a:solidFill>
                    <a:latin typeface="Source Han Sans CN Bold" panose="020B0500000000000000" pitchFamily="34" charset="-128"/>
                    <a:ea typeface="Source Han Sans CN Bold" panose="020B0500000000000000" pitchFamily="34" charset="-128"/>
                  </a:rPr>
                  <a:t>制 度</a:t>
                </a:r>
                <a:endParaRPr lang="zh-CN" altLang="en-US" sz="1000" b="1" i="1" dirty="0">
                  <a:solidFill>
                    <a:schemeClr val="bg1"/>
                  </a:solidFill>
                  <a:latin typeface="Source Han Sans CN Bold" panose="020B0500000000000000" pitchFamily="34" charset="-128"/>
                  <a:ea typeface="Source Han Sans CN Bold" panose="020B0500000000000000" pitchFamily="34" charset="-128"/>
                </a:endParaRPr>
              </a:p>
            </p:txBody>
          </p:sp>
          <p:sp>
            <p:nvSpPr>
              <p:cNvPr id="76" name="íŝlíḋe"/>
              <p:cNvSpPr/>
              <p:nvPr>
                <p:custDataLst>
                  <p:tags r:id="rId17"/>
                </p:custDataLst>
              </p:nvPr>
            </p:nvSpPr>
            <p:spPr>
              <a:xfrm>
                <a:off x="6872080" y="2205904"/>
                <a:ext cx="1640142" cy="354237"/>
              </a:xfrm>
              <a:prstGeom prst="rect">
                <a:avLst/>
              </a:prstGeom>
            </p:spPr>
            <p:txBody>
              <a:bodyPr wrap="square" lIns="91440" tIns="45720" rIns="91440" bIns="45720" anchor="ctr">
                <a:normAutofit/>
              </a:bodyPr>
              <a:lstStyle/>
              <a:p>
                <a:pPr algn="r">
                  <a:spcBef>
                    <a:spcPct val="0"/>
                  </a:spcBef>
                </a:pPr>
                <a:r>
                  <a:rPr lang="zh-CN" altLang="en-US" sz="1000" b="1" i="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战 略</a:t>
                </a:r>
                <a:endParaRPr lang="zh-CN" altLang="en-US" sz="1000" b="1" i="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grpSp>
        <p:grpSp>
          <p:nvGrpSpPr>
            <p:cNvPr id="24" name="组合 23"/>
            <p:cNvGrpSpPr/>
            <p:nvPr/>
          </p:nvGrpSpPr>
          <p:grpSpPr>
            <a:xfrm>
              <a:off x="132579" y="2487230"/>
              <a:ext cx="4565408" cy="2765651"/>
              <a:chOff x="117077" y="2121292"/>
              <a:chExt cx="4565408" cy="2765651"/>
            </a:xfrm>
          </p:grpSpPr>
          <p:sp>
            <p:nvSpPr>
              <p:cNvPr id="26" name="矩形 25"/>
              <p:cNvSpPr/>
              <p:nvPr>
                <p:custDataLst>
                  <p:tags r:id="rId18"/>
                </p:custDataLst>
              </p:nvPr>
            </p:nvSpPr>
            <p:spPr>
              <a:xfrm>
                <a:off x="117077" y="2121292"/>
                <a:ext cx="4565408" cy="2765651"/>
              </a:xfrm>
              <a:prstGeom prst="rect">
                <a:avLst/>
              </a:prstGeom>
              <a:gradFill flip="none" rotWithShape="1">
                <a:gsLst>
                  <a:gs pos="0">
                    <a:srgbClr val="38A6A0"/>
                  </a:gs>
                  <a:gs pos="63000">
                    <a:srgbClr val="1B627A"/>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a:solidFill>
                    <a:schemeClr val="tx1"/>
                  </a:solidFill>
                  <a:cs typeface="思源黑体 CN Normal" panose="020B0400000000000000" pitchFamily="34" charset="-122"/>
                </a:endParaRPr>
              </a:p>
            </p:txBody>
          </p:sp>
          <p:sp>
            <p:nvSpPr>
              <p:cNvPr id="27" name="文本框 26"/>
              <p:cNvSpPr txBox="1"/>
              <p:nvPr>
                <p:custDataLst>
                  <p:tags r:id="rId19"/>
                </p:custDataLst>
              </p:nvPr>
            </p:nvSpPr>
            <p:spPr>
              <a:xfrm>
                <a:off x="120510" y="2121292"/>
                <a:ext cx="290585" cy="2765650"/>
              </a:xfrm>
              <a:prstGeom prst="rect">
                <a:avLst/>
              </a:prstGeom>
              <a:solidFill>
                <a:srgbClr val="0070C0">
                  <a:alpha val="7100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zh-CN" altLang="en-US" sz="1400" b="1" dirty="0">
                    <a:solidFill>
                      <a:schemeClr val="bg1"/>
                    </a:solidFill>
                    <a:latin typeface="+mn-ea"/>
                    <a:cs typeface="思源黑体 CN Normal" panose="020B0400000000000000" pitchFamily="34" charset="-122"/>
                  </a:rPr>
                  <a:t>数据</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安全</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制度规范</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体系</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建设</a:t>
                </a:r>
                <a:endParaRPr lang="zh-CN" altLang="en-US" sz="1400" b="1" dirty="0">
                  <a:solidFill>
                    <a:schemeClr val="bg1"/>
                  </a:solidFill>
                  <a:latin typeface="+mn-ea"/>
                  <a:cs typeface="思源黑体 CN Normal" panose="020B0400000000000000" pitchFamily="34" charset="-122"/>
                </a:endParaRPr>
              </a:p>
            </p:txBody>
          </p:sp>
          <p:sp>
            <p:nvSpPr>
              <p:cNvPr id="28" name="矩形 27"/>
              <p:cNvSpPr/>
              <p:nvPr>
                <p:custDataLst>
                  <p:tags r:id="rId20"/>
                </p:custDataLst>
              </p:nvPr>
            </p:nvSpPr>
            <p:spPr>
              <a:xfrm>
                <a:off x="526541" y="2313672"/>
                <a:ext cx="4008260" cy="2380890"/>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 name="矩形: 圆角 28"/>
              <p:cNvSpPr/>
              <p:nvPr>
                <p:custDataLst>
                  <p:tags r:id="rId21"/>
                </p:custDataLst>
              </p:nvPr>
            </p:nvSpPr>
            <p:spPr>
              <a:xfrm>
                <a:off x="628581" y="2388983"/>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组织架构建设规划</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 name="矩形: 圆角 29"/>
              <p:cNvSpPr/>
              <p:nvPr>
                <p:custDataLst>
                  <p:tags r:id="rId22"/>
                </p:custDataLst>
              </p:nvPr>
            </p:nvSpPr>
            <p:spPr>
              <a:xfrm>
                <a:off x="2605402" y="2381259"/>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制度规范流程建设</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1" name="矩形: 圆角 30"/>
              <p:cNvSpPr/>
              <p:nvPr>
                <p:custDataLst>
                  <p:tags r:id="rId23"/>
                </p:custDataLst>
              </p:nvPr>
            </p:nvSpPr>
            <p:spPr>
              <a:xfrm>
                <a:off x="628581" y="2772546"/>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管理体系安全规划</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2" name="矩形: 圆角 31"/>
              <p:cNvSpPr/>
              <p:nvPr>
                <p:custDataLst>
                  <p:tags r:id="rId24"/>
                </p:custDataLst>
              </p:nvPr>
            </p:nvSpPr>
            <p:spPr>
              <a:xfrm>
                <a:off x="2605402" y="2768901"/>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业务系统安全规划</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 name="矩形: 圆角 32"/>
              <p:cNvSpPr/>
              <p:nvPr>
                <p:custDataLst>
                  <p:tags r:id="rId25"/>
                </p:custDataLst>
              </p:nvPr>
            </p:nvSpPr>
            <p:spPr>
              <a:xfrm>
                <a:off x="628581" y="3156109"/>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技术体系安全规划</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 name="矩形: 圆角 33"/>
              <p:cNvSpPr/>
              <p:nvPr>
                <p:custDataLst>
                  <p:tags r:id="rId26"/>
                </p:custDataLst>
              </p:nvPr>
            </p:nvSpPr>
            <p:spPr>
              <a:xfrm>
                <a:off x="2605402" y="3156544"/>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数据安全业务流程</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5" name="矩形: 圆角 34"/>
              <p:cNvSpPr/>
              <p:nvPr>
                <p:custDataLst>
                  <p:tags r:id="rId27"/>
                </p:custDataLst>
              </p:nvPr>
            </p:nvSpPr>
            <p:spPr>
              <a:xfrm>
                <a:off x="628581" y="3539672"/>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数据资产梳理</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6" name="矩形: 圆角 35"/>
              <p:cNvSpPr/>
              <p:nvPr>
                <p:custDataLst>
                  <p:tags r:id="rId28"/>
                </p:custDataLst>
              </p:nvPr>
            </p:nvSpPr>
            <p:spPr>
              <a:xfrm>
                <a:off x="2605402" y="3544186"/>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数据安全分类分级</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 name="矩形: 圆角 36"/>
              <p:cNvSpPr/>
              <p:nvPr>
                <p:custDataLst>
                  <p:tags r:id="rId29"/>
                </p:custDataLst>
              </p:nvPr>
            </p:nvSpPr>
            <p:spPr>
              <a:xfrm>
                <a:off x="628581" y="3923235"/>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数据生命周期管控流程</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 name="矩形: 圆角 37"/>
              <p:cNvSpPr/>
              <p:nvPr>
                <p:custDataLst>
                  <p:tags r:id="rId30"/>
                </p:custDataLst>
              </p:nvPr>
            </p:nvSpPr>
            <p:spPr>
              <a:xfrm>
                <a:off x="2605402" y="3931829"/>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安全管理体系建设</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8" name="矩形: 圆角 57"/>
              <p:cNvSpPr/>
              <p:nvPr>
                <p:custDataLst>
                  <p:tags r:id="rId31"/>
                </p:custDataLst>
              </p:nvPr>
            </p:nvSpPr>
            <p:spPr>
              <a:xfrm>
                <a:off x="628581" y="4306799"/>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数据安全治理策略</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9" name="矩形: 圆角 58"/>
              <p:cNvSpPr/>
              <p:nvPr>
                <p:custDataLst>
                  <p:tags r:id="rId32"/>
                </p:custDataLst>
              </p:nvPr>
            </p:nvSpPr>
            <p:spPr>
              <a:xfrm>
                <a:off x="2605402" y="4319471"/>
                <a:ext cx="1800287" cy="312796"/>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数据安全制度考核标准</a:t>
                </a:r>
                <a:endParaRPr kumimoji="0" lang="zh-CN" altLang="en-US" sz="9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5" name="箭头: 右 24"/>
            <p:cNvSpPr/>
            <p:nvPr>
              <p:custDataLst>
                <p:tags r:id="rId33"/>
              </p:custDataLst>
            </p:nvPr>
          </p:nvSpPr>
          <p:spPr>
            <a:xfrm>
              <a:off x="4589147" y="3452893"/>
              <a:ext cx="502582" cy="84103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Normal" panose="020B0400000000000000" pitchFamily="34" charset="-122"/>
              </a:endParaRPr>
            </a:p>
          </p:txBody>
        </p:sp>
      </p:grpSp>
      <p:grpSp>
        <p:nvGrpSpPr>
          <p:cNvPr id="77" name="组合 76"/>
          <p:cNvGrpSpPr/>
          <p:nvPr/>
        </p:nvGrpSpPr>
        <p:grpSpPr>
          <a:xfrm>
            <a:off x="2039913" y="5168212"/>
            <a:ext cx="8769718" cy="814134"/>
            <a:chOff x="2129345" y="5496394"/>
            <a:chExt cx="8769718" cy="814134"/>
          </a:xfrm>
        </p:grpSpPr>
        <p:grpSp>
          <p:nvGrpSpPr>
            <p:cNvPr id="78" name="组合 77"/>
            <p:cNvGrpSpPr/>
            <p:nvPr/>
          </p:nvGrpSpPr>
          <p:grpSpPr>
            <a:xfrm>
              <a:off x="2129345" y="5500210"/>
              <a:ext cx="2263198" cy="810318"/>
              <a:chOff x="1829299" y="5487227"/>
              <a:chExt cx="2263198" cy="810318"/>
            </a:xfrm>
          </p:grpSpPr>
          <p:sp>
            <p:nvSpPr>
              <p:cNvPr id="85" name="文本框 84"/>
              <p:cNvSpPr txBox="1"/>
              <p:nvPr>
                <p:custDataLst>
                  <p:tags r:id="rId34"/>
                </p:custDataLst>
              </p:nvPr>
            </p:nvSpPr>
            <p:spPr>
              <a:xfrm>
                <a:off x="1829299" y="5487227"/>
                <a:ext cx="2069797" cy="369332"/>
              </a:xfrm>
              <a:prstGeom prst="rect">
                <a:avLst/>
              </a:prstGeom>
              <a:noFill/>
              <a:effectLst/>
            </p:spPr>
            <p:txBody>
              <a:bodyPr wrap="none" rtlCol="0">
                <a:spAutoFit/>
              </a:bodyPr>
              <a:lstStyle/>
              <a:p>
                <a:r>
                  <a:rPr lang="zh-CN" altLang="en-US"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合法合规需求梳理</a:t>
                </a:r>
                <a:endParaRPr lang="zh-CN" altLang="en-US"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86" name="文本框 85"/>
              <p:cNvSpPr txBox="1"/>
              <p:nvPr>
                <p:custDataLst>
                  <p:tags r:id="rId35"/>
                </p:custDataLst>
              </p:nvPr>
            </p:nvSpPr>
            <p:spPr>
              <a:xfrm>
                <a:off x="1861187" y="5872813"/>
                <a:ext cx="2231310" cy="424732"/>
              </a:xfrm>
              <a:prstGeom prst="rect">
                <a:avLst/>
              </a:prstGeom>
              <a:noFill/>
            </p:spPr>
            <p:txBody>
              <a:bodyPr wrap="square">
                <a:spAutoFit/>
              </a:bodyPr>
              <a:lstStyle>
                <a:defPPr>
                  <a:defRPr lang="zh-CN"/>
                </a:defPPr>
                <a:lvl2pPr marL="114300" lvl="1" indent="-114300" defTabSz="533400">
                  <a:lnSpc>
                    <a:spcPct val="90000"/>
                  </a:lnSpc>
                  <a:spcBef>
                    <a:spcPct val="0"/>
                  </a:spcBef>
                  <a:spcAft>
                    <a:spcPct val="15000"/>
                  </a:spcAft>
                  <a:buChar char="•"/>
                  <a:defRPr sz="1200" b="0">
                    <a:solidFill>
                      <a:schemeClr val="bg1"/>
                    </a:solidFill>
                    <a:latin typeface="微软雅黑" panose="020B0503020204020204" pitchFamily="34" charset="-122"/>
                    <a:ea typeface="微软雅黑" panose="020B0503020204020204" pitchFamily="34" charset="-122"/>
                  </a:defRPr>
                </a:lvl2pPr>
              </a:lstStyle>
              <a:p>
                <a:pPr lvl="1"/>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法律法规、安全标准</a:t>
                </a:r>
                <a:br>
                  <a:rPr lang="en-US" altLang="zh-CN" dirty="0">
                    <a:latin typeface="思源黑体 CN Normal" panose="020B0400000000000000" pitchFamily="34" charset="-122"/>
                    <a:ea typeface="思源黑体 CN Normal" panose="020B0400000000000000" pitchFamily="34" charset="-122"/>
                    <a:cs typeface="思源黑体 CN Normal" panose="020B0400000000000000" pitchFamily="34" charset="-122"/>
                  </a:rPr>
                </a:br>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监管要求、行业规范</a:t>
                </a:r>
                <a:endParaRPr lang="en-US" altLang="zh-CN"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79" name="组合 78"/>
            <p:cNvGrpSpPr/>
            <p:nvPr/>
          </p:nvGrpSpPr>
          <p:grpSpPr>
            <a:xfrm>
              <a:off x="5255727" y="5496394"/>
              <a:ext cx="2231310" cy="814134"/>
              <a:chOff x="1829299" y="5487227"/>
              <a:chExt cx="2231310" cy="814134"/>
            </a:xfrm>
          </p:grpSpPr>
          <p:sp>
            <p:nvSpPr>
              <p:cNvPr id="83" name="文本框 82"/>
              <p:cNvSpPr txBox="1"/>
              <p:nvPr>
                <p:custDataLst>
                  <p:tags r:id="rId36"/>
                </p:custDataLst>
              </p:nvPr>
            </p:nvSpPr>
            <p:spPr>
              <a:xfrm>
                <a:off x="1829299" y="5487227"/>
                <a:ext cx="2069797" cy="369332"/>
              </a:xfrm>
              <a:prstGeom prst="rect">
                <a:avLst/>
              </a:prstGeom>
              <a:noFill/>
              <a:effectLst/>
            </p:spPr>
            <p:txBody>
              <a:bodyPr wrap="none" rtlCol="0">
                <a:spAutoFit/>
              </a:bodyPr>
              <a:lstStyle>
                <a:defPPr>
                  <a:defRPr lang="zh-CN"/>
                </a:defPPr>
                <a:lvl1pPr>
                  <a:defRPr b="1">
                    <a:solidFill>
                      <a:srgbClr val="DE5F0F"/>
                    </a:solidFill>
                    <a:effectLst>
                      <a:outerShdw blurRad="38100" dist="38100" dir="2700000" algn="tl">
                        <a:srgbClr val="000000">
                          <a:alpha val="43137"/>
                        </a:srgbClr>
                      </a:outerShdw>
                    </a:effectLst>
                  </a:defRPr>
                </a:lvl1pPr>
              </a:lstStyle>
              <a:p>
                <a:r>
                  <a:rPr lang="zh-CN" altLang="en-US" b="0"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业务应用需求梳理</a:t>
                </a:r>
                <a:endParaRPr lang="zh-CN" altLang="en-US" b="0"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84" name="文本框 83"/>
              <p:cNvSpPr txBox="1"/>
              <p:nvPr>
                <p:custDataLst>
                  <p:tags r:id="rId37"/>
                </p:custDataLst>
              </p:nvPr>
            </p:nvSpPr>
            <p:spPr>
              <a:xfrm>
                <a:off x="1829299" y="5876629"/>
                <a:ext cx="2231310" cy="424732"/>
              </a:xfrm>
              <a:prstGeom prst="rect">
                <a:avLst/>
              </a:prstGeom>
              <a:noFill/>
            </p:spPr>
            <p:txBody>
              <a:bodyPr wrap="square">
                <a:spAutoFit/>
              </a:bodyPr>
              <a:lstStyle>
                <a:defPPr>
                  <a:defRPr lang="zh-CN"/>
                </a:defPPr>
                <a:lvl2pPr marL="114300" lvl="1" indent="-114300" defTabSz="533400">
                  <a:lnSpc>
                    <a:spcPct val="90000"/>
                  </a:lnSpc>
                  <a:spcBef>
                    <a:spcPct val="0"/>
                  </a:spcBef>
                  <a:spcAft>
                    <a:spcPct val="15000"/>
                  </a:spcAft>
                  <a:buChar char="•"/>
                  <a:defRPr sz="1400" b="1">
                    <a:solidFill>
                      <a:schemeClr val="tx1">
                        <a:lumMod val="50000"/>
                        <a:lumOff val="50000"/>
                      </a:schemeClr>
                    </a:solidFill>
                    <a:latin typeface="微软雅黑" panose="020B0503020204020204" pitchFamily="34" charset="-122"/>
                    <a:ea typeface="微软雅黑" panose="020B0503020204020204" pitchFamily="34" charset="-122"/>
                  </a:defRPr>
                </a:lvl2pPr>
              </a:lstStyle>
              <a:p>
                <a:pPr lvl="1"/>
                <a:r>
                  <a:rPr lang="zh-CN" altLang="en-US" sz="1200" b="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业务关系、数据流向</a:t>
                </a:r>
                <a:br>
                  <a:rPr lang="en-US" altLang="zh-CN" sz="1200" b="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br>
                <a:r>
                  <a:rPr lang="zh-CN" altLang="en-US" sz="1200" b="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业务特性、安全偏好</a:t>
                </a:r>
                <a:endParaRPr lang="zh-CN" altLang="en-US" sz="1200" b="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80" name="组合 79"/>
            <p:cNvGrpSpPr/>
            <p:nvPr/>
          </p:nvGrpSpPr>
          <p:grpSpPr>
            <a:xfrm>
              <a:off x="8348107" y="5505819"/>
              <a:ext cx="2550956" cy="804709"/>
              <a:chOff x="1782135" y="5450691"/>
              <a:chExt cx="2233424" cy="804709"/>
            </a:xfrm>
          </p:grpSpPr>
          <p:sp>
            <p:nvSpPr>
              <p:cNvPr id="81" name="文本框 80"/>
              <p:cNvSpPr txBox="1"/>
              <p:nvPr>
                <p:custDataLst>
                  <p:tags r:id="rId38"/>
                </p:custDataLst>
              </p:nvPr>
            </p:nvSpPr>
            <p:spPr>
              <a:xfrm>
                <a:off x="1782135" y="5450691"/>
                <a:ext cx="1399539" cy="369332"/>
              </a:xfrm>
              <a:prstGeom prst="rect">
                <a:avLst/>
              </a:prstGeom>
              <a:noFill/>
              <a:effectLst/>
            </p:spPr>
            <p:txBody>
              <a:bodyPr wrap="none" rtlCol="0">
                <a:spAutoFit/>
              </a:bodyPr>
              <a:lstStyle>
                <a:defPPr>
                  <a:defRPr lang="zh-CN"/>
                </a:defPPr>
                <a:lvl1pPr>
                  <a:defRPr b="1">
                    <a:solidFill>
                      <a:srgbClr val="DE5F0F"/>
                    </a:solidFill>
                    <a:effectLst>
                      <a:outerShdw blurRad="38100" dist="38100" dir="2700000" algn="tl">
                        <a:srgbClr val="000000">
                          <a:alpha val="43137"/>
                        </a:srgbClr>
                      </a:outerShdw>
                    </a:effectLst>
                  </a:defRPr>
                </a:lvl1pPr>
              </a:lstStyle>
              <a:p>
                <a:r>
                  <a:rPr lang="zh-CN" altLang="en-US"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现状风险梳理</a:t>
                </a:r>
                <a:endParaRPr lang="zh-CN" altLang="en-US" dirty="0">
                  <a:solidFill>
                    <a:srgbClr val="FFC000"/>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82" name="文本框 81"/>
              <p:cNvSpPr txBox="1"/>
              <p:nvPr>
                <p:custDataLst>
                  <p:tags r:id="rId39"/>
                </p:custDataLst>
              </p:nvPr>
            </p:nvSpPr>
            <p:spPr>
              <a:xfrm>
                <a:off x="1784249" y="5830668"/>
                <a:ext cx="2231310" cy="424732"/>
              </a:xfrm>
              <a:prstGeom prst="rect">
                <a:avLst/>
              </a:prstGeom>
              <a:noFill/>
            </p:spPr>
            <p:txBody>
              <a:bodyPr wrap="square">
                <a:spAutoFit/>
              </a:bodyPr>
              <a:lstStyle>
                <a:defPPr>
                  <a:defRPr lang="zh-CN"/>
                </a:defPPr>
                <a:lvl2pPr marL="114300" lvl="1" indent="-114300" defTabSz="533400">
                  <a:lnSpc>
                    <a:spcPct val="90000"/>
                  </a:lnSpc>
                  <a:spcBef>
                    <a:spcPct val="0"/>
                  </a:spcBef>
                  <a:spcAft>
                    <a:spcPct val="15000"/>
                  </a:spcAft>
                  <a:buChar char="•"/>
                  <a:defRPr sz="1200" b="0">
                    <a:solidFill>
                      <a:schemeClr val="bg1"/>
                    </a:solidFill>
                    <a:latin typeface="微软雅黑" panose="020B0503020204020204" pitchFamily="34" charset="-122"/>
                    <a:ea typeface="微软雅黑" panose="020B0503020204020204" pitchFamily="34" charset="-122"/>
                  </a:defRPr>
                </a:lvl2pPr>
              </a:lstStyle>
              <a:p>
                <a:pPr lvl="1"/>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威胁源分析</a:t>
                </a:r>
                <a:br>
                  <a:rPr lang="en-US" altLang="zh-CN" dirty="0">
                    <a:latin typeface="思源黑体 CN Normal" panose="020B0400000000000000" pitchFamily="34" charset="-122"/>
                    <a:ea typeface="思源黑体 CN Normal" panose="020B0400000000000000" pitchFamily="34" charset="-122"/>
                    <a:cs typeface="思源黑体 CN Normal" panose="020B0400000000000000" pitchFamily="34" charset="-122"/>
                  </a:rPr>
                </a:br>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主要安全事件及影响分析</a:t>
                </a:r>
                <a:endParaRPr lang="en-US" altLang="zh-CN"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sp>
        <p:nvSpPr>
          <p:cNvPr id="87" name="文本框 86"/>
          <p:cNvSpPr txBox="1"/>
          <p:nvPr>
            <p:custDataLst>
              <p:tags r:id="rId40"/>
            </p:custDataLst>
          </p:nvPr>
        </p:nvSpPr>
        <p:spPr>
          <a:xfrm>
            <a:off x="1669257" y="1334123"/>
            <a:ext cx="10522743" cy="461665"/>
          </a:xfrm>
          <a:prstGeom prst="rect">
            <a:avLst/>
          </a:prstGeom>
          <a:noFill/>
        </p:spPr>
        <p:txBody>
          <a:bodyPr wrap="square" rtlCol="0">
            <a:spAutoFit/>
          </a:bodyPr>
          <a:lstStyle/>
          <a:p>
            <a:r>
              <a:rPr lang="zh-CN" altLang="en-US" sz="24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法律法规</a:t>
            </a: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、实际的</a:t>
            </a:r>
            <a:r>
              <a:rPr lang="zh-CN" altLang="en-US" sz="2400" b="1" dirty="0">
                <a:solidFill>
                  <a:srgbClr val="FFC000"/>
                </a:solidFill>
                <a:latin typeface="Source Han Sans CN Bold" panose="020B0500000000000000" pitchFamily="34" charset="-128"/>
                <a:ea typeface="Source Han Sans CN Bold" panose="020B0500000000000000" pitchFamily="34" charset="-128"/>
              </a:rPr>
              <a:t>业务需求</a:t>
            </a: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、及</a:t>
            </a:r>
            <a:r>
              <a:rPr lang="zh-CN" altLang="en-US" sz="2400" b="1" dirty="0">
                <a:solidFill>
                  <a:srgbClr val="FFC000"/>
                </a:solidFill>
                <a:latin typeface="Source Han Sans CN Bold" panose="020B0500000000000000" pitchFamily="34" charset="-128"/>
                <a:ea typeface="Source Han Sans CN Bold" panose="020B0500000000000000" pitchFamily="34" charset="-128"/>
              </a:rPr>
              <a:t>风险现状 </a:t>
            </a: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制定数据安全治理的制度及规范</a:t>
            </a:r>
            <a:endParaRPr lang="en-US" altLang="zh-CN"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3433157" y="2896874"/>
            <a:ext cx="5351248" cy="447180"/>
          </a:xfrm>
          <a:prstGeom prst="rect">
            <a:avLst/>
          </a:prstGeom>
        </p:spPr>
        <p:txBody>
          <a:bodyPr>
            <a:normAutofit fontScale="92500" lnSpcReduction="20000"/>
          </a:bodyPr>
          <a:lstStyle/>
          <a:p>
            <a:pPr marL="0" indent="0">
              <a:buNone/>
            </a:pPr>
            <a:r>
              <a:rPr lang="zh-CN" altLang="en-US" dirty="0"/>
              <a:t>数据安全背景介绍</a:t>
            </a:r>
            <a:endParaRPr lang="zh-CN" alt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custDataLst>
              <p:tags r:id="rId1"/>
            </p:custDataLst>
          </p:nvPr>
        </p:nvSpPr>
        <p:spPr>
          <a:xfrm>
            <a:off x="538095" y="3461392"/>
            <a:ext cx="11219543" cy="1190684"/>
          </a:xfrm>
          <a:prstGeom prst="roundRect">
            <a:avLst>
              <a:gd name="adj" fmla="val 6002"/>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圆角矩形 24"/>
          <p:cNvSpPr/>
          <p:nvPr>
            <p:custDataLst>
              <p:tags r:id="rId2"/>
            </p:custDataLst>
          </p:nvPr>
        </p:nvSpPr>
        <p:spPr>
          <a:xfrm>
            <a:off x="538095" y="4751712"/>
            <a:ext cx="11219543" cy="1190684"/>
          </a:xfrm>
          <a:prstGeom prst="roundRect">
            <a:avLst>
              <a:gd name="adj" fmla="val 6002"/>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3" name="圆角矩形 22"/>
          <p:cNvSpPr/>
          <p:nvPr>
            <p:custDataLst>
              <p:tags r:id="rId3"/>
            </p:custDataLst>
          </p:nvPr>
        </p:nvSpPr>
        <p:spPr>
          <a:xfrm>
            <a:off x="538095" y="2384432"/>
            <a:ext cx="11219543" cy="981410"/>
          </a:xfrm>
          <a:prstGeom prst="roundRect">
            <a:avLst>
              <a:gd name="adj" fmla="val 6002"/>
            </a:avLst>
          </a:prstGeom>
          <a:gradFill>
            <a:gsLst>
              <a:gs pos="0">
                <a:srgbClr val="02D8EB">
                  <a:alpha val="53894"/>
                </a:srgbClr>
              </a:gs>
              <a:gs pos="96000">
                <a:srgbClr val="02D8E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2" name="圆角矩形 21"/>
          <p:cNvSpPr/>
          <p:nvPr>
            <p:custDataLst>
              <p:tags r:id="rId4"/>
            </p:custDataLst>
          </p:nvPr>
        </p:nvSpPr>
        <p:spPr>
          <a:xfrm>
            <a:off x="538095" y="1670392"/>
            <a:ext cx="11219543" cy="621707"/>
          </a:xfrm>
          <a:prstGeom prst="roundRect">
            <a:avLst>
              <a:gd name="adj" fmla="val 6002"/>
            </a:avLst>
          </a:prstGeom>
          <a:gradFill>
            <a:gsLst>
              <a:gs pos="0">
                <a:srgbClr val="EF6E45"/>
              </a:gs>
              <a:gs pos="100000">
                <a:srgbClr val="EF672B">
                  <a:alpha val="0"/>
                </a:srgbClr>
              </a:gs>
            </a:gsLst>
            <a:lin ang="1800000" scaled="0"/>
          </a:gra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u="none" strike="noStrike" kern="0" cap="none" spc="0" normalizeH="0" baseline="0" noProof="0" dirty="0">
              <a:ln>
                <a:noFill/>
              </a:ln>
              <a:solidFill>
                <a:srgbClr val="314672"/>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 name="标题 2"/>
          <p:cNvSpPr>
            <a:spLocks noGrp="1"/>
          </p:cNvSpPr>
          <p:nvPr>
            <p:ph type="title"/>
          </p:nvPr>
        </p:nvSpPr>
        <p:spPr/>
        <p:txBody>
          <a:bodyPr/>
          <a:lstStyle/>
          <a:p>
            <a:r>
              <a:rPr lang="zh-CN" altLang="en-US" dirty="0">
                <a:sym typeface="+mn-ea"/>
              </a:rPr>
              <a:t>第五步：核心能力建设 </a:t>
            </a:r>
            <a:r>
              <a:rPr lang="en-US" altLang="zh-CN" sz="2400" b="0" dirty="0">
                <a:solidFill>
                  <a:srgbClr val="00ECE7"/>
                </a:solidFill>
                <a:latin typeface="Source Han Sans CN Bold" panose="020B0500000000000000" pitchFamily="34" charset="-128"/>
                <a:ea typeface="Source Han Sans CN Bold" panose="020B0500000000000000" pitchFamily="34" charset="-128"/>
                <a:sym typeface="+mn-ea"/>
              </a:rPr>
              <a:t>1.</a:t>
            </a:r>
            <a:r>
              <a:rPr lang="zh-CN" altLang="en-US" sz="2400" b="0" dirty="0">
                <a:solidFill>
                  <a:srgbClr val="00ECE7"/>
                </a:solidFill>
                <a:latin typeface="Source Han Sans CN Bold" panose="020B0500000000000000" pitchFamily="34" charset="-128"/>
                <a:ea typeface="Source Han Sans CN Bold" panose="020B0500000000000000" pitchFamily="34" charset="-128"/>
                <a:sym typeface="+mn-ea"/>
              </a:rPr>
              <a:t>制度规范体系建设</a:t>
            </a:r>
            <a:endParaRPr lang="zh-CN" altLang="en-US" sz="2400" b="0" dirty="0">
              <a:solidFill>
                <a:srgbClr val="00ECE7"/>
              </a:solidFill>
              <a:latin typeface="Source Han Sans CN Bold" panose="020B0500000000000000" pitchFamily="34" charset="-128"/>
              <a:ea typeface="Source Han Sans CN Bold" panose="020B0500000000000000" pitchFamily="34" charset="-128"/>
            </a:endParaRPr>
          </a:p>
        </p:txBody>
      </p:sp>
      <p:sp>
        <p:nvSpPr>
          <p:cNvPr id="4" name="文本框 3"/>
          <p:cNvSpPr txBox="1"/>
          <p:nvPr>
            <p:custDataLst>
              <p:tags r:id="rId5"/>
            </p:custDataLst>
          </p:nvPr>
        </p:nvSpPr>
        <p:spPr>
          <a:xfrm>
            <a:off x="463264" y="952513"/>
            <a:ext cx="11135455" cy="386080"/>
          </a:xfrm>
          <a:prstGeom prst="rect">
            <a:avLst/>
          </a:prstGeom>
          <a:noFill/>
        </p:spPr>
        <p:txBody>
          <a:bodyPr wrap="square">
            <a:spAutoFit/>
          </a:bodyPr>
          <a:lstStyle/>
          <a:p>
            <a:pPr marL="12700" marR="5080" indent="241300">
              <a:lnSpc>
                <a:spcPct val="120000"/>
              </a:lnSpc>
              <a:spcBef>
                <a:spcPts val="100"/>
              </a:spcBef>
              <a:defRPr/>
            </a:pP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参考</a:t>
            </a:r>
            <a:r>
              <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ja-JP"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数据安全能力建设实施指南</a:t>
            </a:r>
            <a:r>
              <a:rPr lang="en-US" altLang="zh-CN"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，数据安全管理制度规范分设四级三类，按需建设、补充。</a:t>
            </a:r>
            <a:endParaRPr lang="zh-CN" altLang="en-US" sz="16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 name="矩形 4"/>
          <p:cNvSpPr/>
          <p:nvPr>
            <p:custDataLst>
              <p:tags r:id="rId6"/>
            </p:custDataLst>
          </p:nvPr>
        </p:nvSpPr>
        <p:spPr bwMode="auto">
          <a:xfrm>
            <a:off x="630555" y="1712972"/>
            <a:ext cx="1792605" cy="520065"/>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lIns="120000" tIns="36000" rIns="120000" bIns="62400" rtlCol="0" anchor="t" anchorCtr="0">
            <a:noAutofit/>
          </a:bodyPr>
          <a:lstStyle/>
          <a:p>
            <a:pPr algn="ctr">
              <a:lnSpc>
                <a:spcPct val="130000"/>
              </a:lnSpc>
            </a:pPr>
            <a:r>
              <a:rPr lang="zh-CN" altLang="en-US" sz="1335"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一级文档</a:t>
            </a:r>
            <a:endParaRPr lang="en-US" altLang="zh-CN" sz="1335"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pPr algn="ctr">
              <a:lnSpc>
                <a:spcPct val="130000"/>
              </a:lnSpc>
            </a:pPr>
            <a:r>
              <a:rPr lang="zh-CN" altLang="en-US" sz="8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数据安全管理的方针政策</a:t>
            </a:r>
            <a:endParaRPr lang="zh-CN" altLang="en-US" sz="8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6" name="矩形 5"/>
          <p:cNvSpPr/>
          <p:nvPr>
            <p:custDataLst>
              <p:tags r:id="rId7"/>
            </p:custDataLst>
          </p:nvPr>
        </p:nvSpPr>
        <p:spPr bwMode="auto">
          <a:xfrm>
            <a:off x="634365" y="2664838"/>
            <a:ext cx="1788795" cy="495935"/>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lIns="120000" tIns="0" rIns="108000" bIns="396000" rtlCol="0" anchor="t" anchorCtr="0">
            <a:noAutofit/>
          </a:bodyPr>
          <a:lstStyle/>
          <a:p>
            <a:pPr algn="ctr">
              <a:lnSpc>
                <a:spcPct val="130000"/>
              </a:lnSpc>
            </a:pPr>
            <a:r>
              <a:rPr lang="zh-CN" altLang="en-US" sz="1335" b="1" dirty="0">
                <a:solidFill>
                  <a:schemeClr val="bg1"/>
                </a:solidFill>
                <a:latin typeface="Source Han Sans CN Bold" panose="020B0500000000000000" pitchFamily="34" charset="-128"/>
                <a:ea typeface="Source Han Sans CN Bold" panose="020B0500000000000000" pitchFamily="34" charset="-128"/>
              </a:rPr>
              <a:t>二级文档</a:t>
            </a:r>
            <a:endParaRPr lang="en-US" altLang="zh-CN" sz="1335" b="1" dirty="0">
              <a:solidFill>
                <a:schemeClr val="bg1"/>
              </a:solidFill>
              <a:latin typeface="Source Han Sans CN Bold" panose="020B0500000000000000" pitchFamily="34" charset="-128"/>
              <a:ea typeface="Source Han Sans CN Bold" panose="020B0500000000000000" pitchFamily="34" charset="-128"/>
            </a:endParaRPr>
          </a:p>
          <a:p>
            <a:pPr algn="ctr">
              <a:lnSpc>
                <a:spcPct val="130000"/>
              </a:lnSpc>
            </a:pPr>
            <a:r>
              <a:rPr lang="zh-CN" altLang="en-US" sz="800" dirty="0">
                <a:solidFill>
                  <a:schemeClr val="bg1"/>
                </a:solidFill>
                <a:latin typeface="Source Han Sans CN Regular" panose="020B0500000000000000" pitchFamily="34" charset="-128"/>
                <a:ea typeface="Source Han Sans CN Regular" panose="020B0500000000000000" pitchFamily="34" charset="-128"/>
              </a:rPr>
              <a:t>详细的管控策略</a:t>
            </a:r>
            <a:endParaRPr lang="zh-CN" altLang="en-US" sz="800" dirty="0">
              <a:solidFill>
                <a:schemeClr val="bg1"/>
              </a:solidFill>
              <a:latin typeface="Source Han Sans CN Regular" panose="020B0500000000000000" pitchFamily="34" charset="-128"/>
              <a:ea typeface="Source Han Sans CN Regular" panose="020B0500000000000000" pitchFamily="34" charset="-128"/>
            </a:endParaRPr>
          </a:p>
        </p:txBody>
      </p:sp>
      <p:sp>
        <p:nvSpPr>
          <p:cNvPr id="7" name="矩形 6"/>
          <p:cNvSpPr/>
          <p:nvPr>
            <p:custDataLst>
              <p:tags r:id="rId8"/>
            </p:custDataLst>
          </p:nvPr>
        </p:nvSpPr>
        <p:spPr bwMode="auto">
          <a:xfrm>
            <a:off x="622935" y="3780806"/>
            <a:ext cx="1800860" cy="535940"/>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lIns="118800" tIns="36000" rIns="118800" bIns="62400" rtlCol="0" anchor="t" anchorCtr="0">
            <a:noAutofit/>
          </a:bodyPr>
          <a:lstStyle/>
          <a:p>
            <a:pPr algn="ctr">
              <a:lnSpc>
                <a:spcPct val="130000"/>
              </a:lnSpc>
            </a:pPr>
            <a:r>
              <a:rPr lang="zh-CN" altLang="en-US" sz="1335" b="1" dirty="0">
                <a:solidFill>
                  <a:schemeClr val="bg1"/>
                </a:solidFill>
                <a:latin typeface="Source Han Sans CN Bold" panose="020B0500000000000000" pitchFamily="34" charset="-128"/>
                <a:ea typeface="Source Han Sans CN Bold" panose="020B0500000000000000" pitchFamily="34" charset="-128"/>
              </a:rPr>
              <a:t>三级文档</a:t>
            </a:r>
            <a:endParaRPr lang="en-US" altLang="zh-CN" sz="1335" b="1" dirty="0">
              <a:solidFill>
                <a:schemeClr val="bg1"/>
              </a:solidFill>
              <a:latin typeface="Source Han Sans CN Bold" panose="020B0500000000000000" pitchFamily="34" charset="-128"/>
              <a:ea typeface="Source Han Sans CN Bold" panose="020B0500000000000000" pitchFamily="34" charset="-128"/>
            </a:endParaRPr>
          </a:p>
          <a:p>
            <a:pPr algn="ctr">
              <a:lnSpc>
                <a:spcPct val="130000"/>
              </a:lnSpc>
            </a:pPr>
            <a:r>
              <a:rPr lang="zh-CN" altLang="en-US" sz="800" dirty="0">
                <a:solidFill>
                  <a:schemeClr val="bg1"/>
                </a:solidFill>
                <a:latin typeface="Source Han Sans CN Regular" panose="020B0500000000000000" pitchFamily="34" charset="-128"/>
                <a:ea typeface="Source Han Sans CN Regular" panose="020B0500000000000000" pitchFamily="34" charset="-128"/>
              </a:rPr>
              <a:t>完成工作所需要的操作步骤和指南</a:t>
            </a:r>
            <a:endParaRPr lang="zh-CN" altLang="en-US" sz="800" dirty="0">
              <a:solidFill>
                <a:schemeClr val="bg1"/>
              </a:solidFill>
              <a:latin typeface="Source Han Sans CN Regular" panose="020B0500000000000000" pitchFamily="34" charset="-128"/>
              <a:ea typeface="Source Han Sans CN Regular" panose="020B0500000000000000" pitchFamily="34" charset="-128"/>
            </a:endParaRPr>
          </a:p>
        </p:txBody>
      </p:sp>
      <p:sp>
        <p:nvSpPr>
          <p:cNvPr id="2" name="矩形 1"/>
          <p:cNvSpPr/>
          <p:nvPr>
            <p:custDataLst>
              <p:tags r:id="rId9"/>
            </p:custDataLst>
          </p:nvPr>
        </p:nvSpPr>
        <p:spPr bwMode="auto">
          <a:xfrm>
            <a:off x="628650" y="5057863"/>
            <a:ext cx="1793240" cy="482600"/>
          </a:xfrm>
          <a:prstGeom prst="rect">
            <a:avLst/>
          </a:prstGeom>
          <a:noFill/>
          <a:ln w="9525">
            <a:solidFill>
              <a:schemeClr val="bg1"/>
            </a:solidFill>
            <a:prstDash val="dash"/>
            <a:miter lim="800000"/>
          </a:ln>
          <a:extLst>
            <a:ext uri="{909E8E84-426E-40DD-AFC4-6F175D3DCCD1}">
              <a14:hiddenFill xmlns:a14="http://schemas.microsoft.com/office/drawing/2010/main">
                <a:solidFill>
                  <a:srgbClr val="FFFFFF"/>
                </a:solidFill>
              </a14:hiddenFill>
            </a:ext>
          </a:extLst>
        </p:spPr>
        <p:txBody>
          <a:bodyPr wrap="square" lIns="120000" tIns="0" rIns="118800" bIns="36000" rtlCol="0" anchor="t" anchorCtr="0">
            <a:noAutofit/>
          </a:bodyPr>
          <a:lstStyle/>
          <a:p>
            <a:pPr algn="ctr">
              <a:lnSpc>
                <a:spcPct val="130000"/>
              </a:lnSpc>
            </a:pPr>
            <a:r>
              <a:rPr lang="zh-CN" altLang="en-US" sz="1335" b="1" dirty="0">
                <a:solidFill>
                  <a:schemeClr val="bg1"/>
                </a:solidFill>
                <a:latin typeface="Source Han Sans CN Bold" panose="020B0500000000000000" pitchFamily="34" charset="-128"/>
                <a:ea typeface="Source Han Sans CN Bold" panose="020B0500000000000000" pitchFamily="34" charset="-128"/>
              </a:rPr>
              <a:t>四级文档</a:t>
            </a:r>
            <a:endParaRPr lang="en-US" altLang="zh-CN" sz="1335" b="1" dirty="0">
              <a:solidFill>
                <a:schemeClr val="bg1"/>
              </a:solidFill>
              <a:latin typeface="Source Han Sans CN Bold" panose="020B0500000000000000" pitchFamily="34" charset="-128"/>
              <a:ea typeface="Source Han Sans CN Bold" panose="020B0500000000000000" pitchFamily="34" charset="-128"/>
            </a:endParaRPr>
          </a:p>
          <a:p>
            <a:pPr algn="ctr">
              <a:lnSpc>
                <a:spcPct val="130000"/>
              </a:lnSpc>
            </a:pPr>
            <a:r>
              <a:rPr lang="zh-CN" altLang="en-US" sz="800" dirty="0">
                <a:solidFill>
                  <a:schemeClr val="bg1"/>
                </a:solidFill>
                <a:latin typeface="Source Han Sans CN Regular" panose="020B0500000000000000" pitchFamily="34" charset="-128"/>
                <a:ea typeface="Source Han Sans CN Regular" panose="020B0500000000000000" pitchFamily="34" charset="-128"/>
              </a:rPr>
              <a:t>完成工作所需要的各类表单模板</a:t>
            </a:r>
            <a:endParaRPr lang="zh-CN" altLang="en-US" sz="800" dirty="0">
              <a:solidFill>
                <a:schemeClr val="bg1"/>
              </a:solidFill>
              <a:latin typeface="Source Han Sans CN Regular" panose="020B0500000000000000" pitchFamily="34" charset="-128"/>
              <a:ea typeface="Source Han Sans CN Regular" panose="020B0500000000000000" pitchFamily="34" charset="-128"/>
            </a:endParaRPr>
          </a:p>
        </p:txBody>
      </p:sp>
      <p:cxnSp>
        <p:nvCxnSpPr>
          <p:cNvPr id="9" name="直接连接符 35"/>
          <p:cNvCxnSpPr/>
          <p:nvPr>
            <p:custDataLst>
              <p:tags r:id="rId10"/>
            </p:custDataLst>
          </p:nvPr>
        </p:nvCxnSpPr>
        <p:spPr>
          <a:xfrm>
            <a:off x="2616632" y="1670392"/>
            <a:ext cx="2326" cy="42363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1"/>
            </p:custDataLst>
          </p:nvPr>
        </p:nvSpPr>
        <p:spPr>
          <a:xfrm>
            <a:off x="5902840" y="1835210"/>
            <a:ext cx="1952333" cy="275590"/>
          </a:xfrm>
          <a:prstGeom prst="rect">
            <a:avLst/>
          </a:prstGeom>
          <a:noFill/>
        </p:spPr>
        <p:txBody>
          <a:bodyPr wrap="square" rtlCol="0">
            <a:spAutoFit/>
          </a:bodyPr>
          <a:lstStyle/>
          <a:p>
            <a:r>
              <a:rPr lang="en-US" altLang="zh-CN" sz="1200" b="1" dirty="0">
                <a:solidFill>
                  <a:schemeClr val="bg1"/>
                </a:solidFill>
                <a:cs typeface="思源黑体 CN Normal" panose="020B0400000000000000" pitchFamily="34" charset="-122"/>
              </a:rPr>
              <a:t>《</a:t>
            </a:r>
            <a:r>
              <a:rPr lang="zh-CN" altLang="en-US" sz="1200" b="1" dirty="0">
                <a:solidFill>
                  <a:schemeClr val="bg1"/>
                </a:solidFill>
                <a:cs typeface="思源黑体 CN Normal" panose="020B0400000000000000" pitchFamily="34" charset="-122"/>
              </a:rPr>
              <a:t>数据安全管理总则</a:t>
            </a:r>
            <a:r>
              <a:rPr lang="en-US" altLang="zh-CN" sz="1200" b="1" dirty="0">
                <a:solidFill>
                  <a:schemeClr val="bg1"/>
                </a:solidFill>
                <a:cs typeface="思源黑体 CN Normal" panose="020B0400000000000000" pitchFamily="34" charset="-122"/>
              </a:rPr>
              <a:t>》</a:t>
            </a:r>
            <a:endParaRPr lang="en-US" altLang="zh-CN" sz="1200" b="1" dirty="0">
              <a:solidFill>
                <a:schemeClr val="bg1"/>
              </a:solidFill>
              <a:cs typeface="思源黑体 CN Normal" panose="020B0400000000000000" pitchFamily="34" charset="-122"/>
            </a:endParaRPr>
          </a:p>
        </p:txBody>
      </p:sp>
      <p:sp>
        <p:nvSpPr>
          <p:cNvPr id="11" name="文本框 10"/>
          <p:cNvSpPr txBox="1"/>
          <p:nvPr>
            <p:custDataLst>
              <p:tags r:id="rId12"/>
            </p:custDataLst>
          </p:nvPr>
        </p:nvSpPr>
        <p:spPr>
          <a:xfrm>
            <a:off x="4047048" y="2352850"/>
            <a:ext cx="2283028" cy="1014730"/>
          </a:xfrm>
          <a:prstGeom prst="rect">
            <a:avLst/>
          </a:prstGeom>
          <a:noFill/>
        </p:spPr>
        <p:txBody>
          <a:bodyPr wrap="square" rtlCol="0">
            <a:spAutoFit/>
          </a:bodyPr>
          <a:lstStyle/>
          <a:p>
            <a:pPr algn="l">
              <a:buClrTx/>
              <a:buSzTx/>
              <a:buNone/>
            </a:pPr>
            <a:r>
              <a:rPr lang="en-US" altLang="zh-CN" sz="1200" b="1" dirty="0">
                <a:solidFill>
                  <a:srgbClr val="FF9933"/>
                </a:solidFill>
                <a:cs typeface="思源黑体 CN Normal" panose="020B0400000000000000" pitchFamily="34" charset="-122"/>
              </a:rPr>
              <a:t>《数据分类分级管理规定》</a:t>
            </a:r>
            <a:endParaRPr lang="en-US" altLang="zh-CN" sz="1200" b="1" dirty="0">
              <a:solidFill>
                <a:srgbClr val="FF9933"/>
              </a:solidFill>
              <a:cs typeface="思源黑体 CN Normal" panose="020B0400000000000000" pitchFamily="34" charset="-122"/>
            </a:endParaRPr>
          </a:p>
          <a:p>
            <a:pPr algn="l">
              <a:buClrTx/>
              <a:buSzTx/>
              <a:buNone/>
            </a:pPr>
            <a:r>
              <a:rPr lang="en-US" altLang="zh-CN" sz="1200" b="1" dirty="0">
                <a:solidFill>
                  <a:srgbClr val="FF9933"/>
                </a:solidFill>
                <a:cs typeface="思源黑体 CN Normal" panose="020B0400000000000000" pitchFamily="34" charset="-122"/>
              </a:rPr>
              <a:t>《数据安全评估管理规定》</a:t>
            </a:r>
            <a:endParaRPr lang="en-US" altLang="zh-CN" sz="1200" b="1" dirty="0">
              <a:solidFill>
                <a:srgbClr val="FF9933"/>
              </a:solidFill>
              <a:cs typeface="思源黑体 CN Normal" panose="020B0400000000000000" pitchFamily="34" charset="-122"/>
            </a:endParaRPr>
          </a:p>
          <a:p>
            <a:pPr algn="l">
              <a:buClrTx/>
              <a:buSzTx/>
              <a:buNone/>
            </a:pPr>
            <a:r>
              <a:rPr lang="en-US" altLang="zh-CN" sz="1200" b="1" dirty="0">
                <a:solidFill>
                  <a:srgbClr val="FF9933"/>
                </a:solidFill>
                <a:cs typeface="思源黑体 CN Normal" panose="020B0400000000000000" pitchFamily="34" charset="-122"/>
              </a:rPr>
              <a:t>《合作方管理办法》</a:t>
            </a:r>
            <a:endParaRPr lang="en-US" altLang="zh-CN" sz="1200" b="1" dirty="0">
              <a:solidFill>
                <a:srgbClr val="FF9933"/>
              </a:solidFill>
              <a:cs typeface="思源黑体 CN Normal" panose="020B0400000000000000" pitchFamily="34" charset="-122"/>
            </a:endParaRPr>
          </a:p>
          <a:p>
            <a:pPr algn="l">
              <a:buClrTx/>
              <a:buSzTx/>
              <a:buNone/>
            </a:pPr>
            <a:r>
              <a:rPr lang="en-US" altLang="zh-CN" sz="1200" b="1" dirty="0">
                <a:solidFill>
                  <a:srgbClr val="FF9933"/>
                </a:solidFill>
                <a:cs typeface="思源黑体 CN Normal" panose="020B0400000000000000" pitchFamily="34" charset="-122"/>
              </a:rPr>
              <a:t>《数据安全日志管理办法》</a:t>
            </a:r>
            <a:endParaRPr lang="en-US" altLang="zh-CN" sz="1200" b="1" dirty="0">
              <a:solidFill>
                <a:srgbClr val="FF9933"/>
              </a:solidFill>
              <a:cs typeface="思源黑体 CN Normal" panose="020B0400000000000000" pitchFamily="34" charset="-122"/>
            </a:endParaRPr>
          </a:p>
          <a:p>
            <a:pPr algn="l">
              <a:buClrTx/>
              <a:buSzTx/>
              <a:buNone/>
            </a:pPr>
            <a:r>
              <a:rPr lang="en-US" altLang="zh-CN" sz="1200" b="1" dirty="0">
                <a:solidFill>
                  <a:srgbClr val="FF9933"/>
                </a:solidFill>
                <a:cs typeface="思源黑体 CN Normal" panose="020B0400000000000000" pitchFamily="34" charset="-122"/>
              </a:rPr>
              <a:t>《数据权限管理办法》</a:t>
            </a:r>
            <a:endParaRPr lang="en-US" altLang="zh-CN" sz="1200" b="1" dirty="0">
              <a:solidFill>
                <a:srgbClr val="FF9933"/>
              </a:solidFill>
              <a:cs typeface="思源黑体 CN Normal" panose="020B0400000000000000" pitchFamily="34" charset="-122"/>
            </a:endParaRPr>
          </a:p>
        </p:txBody>
      </p:sp>
      <p:sp>
        <p:nvSpPr>
          <p:cNvPr id="12" name="文本框 11"/>
          <p:cNvSpPr txBox="1"/>
          <p:nvPr>
            <p:custDataLst>
              <p:tags r:id="rId13"/>
            </p:custDataLst>
          </p:nvPr>
        </p:nvSpPr>
        <p:spPr>
          <a:xfrm>
            <a:off x="7329981" y="2639563"/>
            <a:ext cx="2594737" cy="460375"/>
          </a:xfrm>
          <a:prstGeom prst="rect">
            <a:avLst/>
          </a:prstGeom>
          <a:noFill/>
        </p:spPr>
        <p:txBody>
          <a:bodyPr wrap="square" rtlCol="0">
            <a:spAutoFit/>
          </a:bodyPr>
          <a:lstStyle/>
          <a:p>
            <a:pPr algn="l">
              <a:buClrTx/>
              <a:buSzTx/>
              <a:buNone/>
            </a:pPr>
            <a:r>
              <a:rPr lang="en-US" altLang="zh-CN" sz="1200" b="1" dirty="0">
                <a:solidFill>
                  <a:srgbClr val="FF9933"/>
                </a:solidFill>
                <a:cs typeface="思源黑体 CN Normal" panose="020B0400000000000000" pitchFamily="34" charset="-122"/>
              </a:rPr>
              <a:t>《数据安全事件应急管理办法》</a:t>
            </a:r>
            <a:endParaRPr lang="en-US" altLang="zh-CN" sz="1200" b="1" dirty="0">
              <a:solidFill>
                <a:srgbClr val="FF9933"/>
              </a:solidFill>
              <a:cs typeface="思源黑体 CN Normal" panose="020B0400000000000000" pitchFamily="34" charset="-122"/>
            </a:endParaRPr>
          </a:p>
          <a:p>
            <a:pPr algn="l">
              <a:buClrTx/>
              <a:buSzTx/>
              <a:buNone/>
            </a:pPr>
            <a:r>
              <a:rPr lang="en-US" altLang="zh-CN" sz="1200" b="1" dirty="0">
                <a:solidFill>
                  <a:srgbClr val="FF9933"/>
                </a:solidFill>
                <a:cs typeface="思源黑体 CN Normal" panose="020B0400000000000000" pitchFamily="34" charset="-122"/>
              </a:rPr>
              <a:t>《数据安全监督检查管理办法》</a:t>
            </a:r>
            <a:endParaRPr lang="en-US" altLang="zh-CN" sz="1200" b="1" dirty="0">
              <a:solidFill>
                <a:srgbClr val="FF9933"/>
              </a:solidFill>
              <a:cs typeface="思源黑体 CN Normal" panose="020B0400000000000000" pitchFamily="34" charset="-122"/>
            </a:endParaRPr>
          </a:p>
        </p:txBody>
      </p:sp>
      <p:sp>
        <p:nvSpPr>
          <p:cNvPr id="13" name="文本框 12"/>
          <p:cNvSpPr txBox="1"/>
          <p:nvPr>
            <p:custDataLst>
              <p:tags r:id="rId14"/>
            </p:custDataLst>
          </p:nvPr>
        </p:nvSpPr>
        <p:spPr>
          <a:xfrm>
            <a:off x="2870086" y="3552365"/>
            <a:ext cx="2511621" cy="1014730"/>
          </a:xfrm>
          <a:prstGeom prst="rect">
            <a:avLst/>
          </a:prstGeom>
          <a:noFill/>
        </p:spPr>
        <p:txBody>
          <a:bodyPr wrap="square" rtlCol="0">
            <a:spAutoFit/>
          </a:bodyPr>
          <a:lstStyle/>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数据接入</a:t>
            </a:r>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采集安全实施细则</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数据传输安全实施细则</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数据传输接口安全管理规范</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存储介质安全管理规范</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数据备份与恢复管理规范</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p:txBody>
      </p:sp>
      <p:sp>
        <p:nvSpPr>
          <p:cNvPr id="14" name="文本框 13"/>
          <p:cNvSpPr txBox="1"/>
          <p:nvPr>
            <p:custDataLst>
              <p:tags r:id="rId15"/>
            </p:custDataLst>
          </p:nvPr>
        </p:nvSpPr>
        <p:spPr>
          <a:xfrm>
            <a:off x="5140263" y="3460032"/>
            <a:ext cx="2331537" cy="1198880"/>
          </a:xfrm>
          <a:prstGeom prst="rect">
            <a:avLst/>
          </a:prstGeom>
          <a:noFill/>
        </p:spPr>
        <p:txBody>
          <a:bodyPr wrap="square" rtlCol="0">
            <a:spAutoFit/>
          </a:bodyPr>
          <a:lstStyle/>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数据脱敏操作指南</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数据加密管理规范</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数据使用申请规范</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审批安全管理规范</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对外数据输出管理细则</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数据销毁操作指南</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p:txBody>
      </p:sp>
      <p:sp>
        <p:nvSpPr>
          <p:cNvPr id="15" name="文本框 14"/>
          <p:cNvSpPr txBox="1"/>
          <p:nvPr>
            <p:custDataLst>
              <p:tags r:id="rId16"/>
            </p:custDataLst>
          </p:nvPr>
        </p:nvSpPr>
        <p:spPr>
          <a:xfrm>
            <a:off x="7108381" y="3533726"/>
            <a:ext cx="2197703" cy="1014730"/>
          </a:xfrm>
          <a:prstGeom prst="rect">
            <a:avLst/>
          </a:prstGeom>
          <a:noFill/>
        </p:spPr>
        <p:txBody>
          <a:bodyPr wrap="square" rtlCol="0">
            <a:spAutoFit/>
          </a:bodyPr>
          <a:lstStyle/>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数据安全问责规范</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数据分类分级指南</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合规性评估操作指南</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风险评估操作指南</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账号与权限安全管理细则</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p:txBody>
      </p:sp>
      <p:sp>
        <p:nvSpPr>
          <p:cNvPr id="16" name="文本框 15"/>
          <p:cNvSpPr txBox="1"/>
          <p:nvPr>
            <p:custDataLst>
              <p:tags r:id="rId17"/>
            </p:custDataLst>
          </p:nvPr>
        </p:nvSpPr>
        <p:spPr>
          <a:xfrm>
            <a:off x="9184754" y="3533541"/>
            <a:ext cx="2773783" cy="1014730"/>
          </a:xfrm>
          <a:prstGeom prst="rect">
            <a:avLst/>
          </a:prstGeom>
          <a:noFill/>
        </p:spPr>
        <p:txBody>
          <a:bodyPr wrap="square" rtlCol="0">
            <a:spAutoFit/>
          </a:bodyPr>
          <a:lstStyle/>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日志审计手册</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合作方数据安全管理细则</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数据安全审计操作规范</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数据安全事件应急处置操作规范</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数据安全事件应预案操作指南</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p:txBody>
      </p:sp>
      <p:sp>
        <p:nvSpPr>
          <p:cNvPr id="17" name="文本框 16"/>
          <p:cNvSpPr txBox="1"/>
          <p:nvPr>
            <p:custDataLst>
              <p:tags r:id="rId18"/>
            </p:custDataLst>
          </p:nvPr>
        </p:nvSpPr>
        <p:spPr>
          <a:xfrm>
            <a:off x="2826965" y="5147757"/>
            <a:ext cx="2219045" cy="460375"/>
          </a:xfrm>
          <a:prstGeom prst="rect">
            <a:avLst/>
          </a:prstGeom>
          <a:noFill/>
        </p:spPr>
        <p:txBody>
          <a:bodyPr wrap="square" rtlCol="0">
            <a:spAutoFit/>
          </a:bodyPr>
          <a:lstStyle/>
          <a:p>
            <a:r>
              <a:rPr lang="en-US" altLang="zh-CN" sz="1200" b="1" dirty="0">
                <a:solidFill>
                  <a:schemeClr val="bg1"/>
                </a:solidFill>
                <a:cs typeface="思源黑体 CN Normal" panose="020B0400000000000000" pitchFamily="34" charset="-122"/>
              </a:rPr>
              <a:t>《</a:t>
            </a:r>
            <a:r>
              <a:rPr lang="zh-CN" altLang="en-US" sz="1200" b="1" dirty="0">
                <a:solidFill>
                  <a:schemeClr val="bg1"/>
                </a:solidFill>
                <a:cs typeface="思源黑体 CN Normal" panose="020B0400000000000000" pitchFamily="34" charset="-122"/>
              </a:rPr>
              <a:t>数据安全培训计划表</a:t>
            </a:r>
            <a:r>
              <a:rPr lang="en-US" altLang="zh-CN" sz="1200" b="1" dirty="0">
                <a:solidFill>
                  <a:schemeClr val="bg1"/>
                </a:solidFill>
                <a:cs typeface="思源黑体 CN Normal" panose="020B0400000000000000" pitchFamily="34" charset="-122"/>
              </a:rPr>
              <a:t>》</a:t>
            </a:r>
            <a:endParaRPr lang="en-US" altLang="zh-CN" sz="1200" b="1" dirty="0">
              <a:solidFill>
                <a:schemeClr val="bg1"/>
              </a:solidFill>
              <a:cs typeface="思源黑体 CN Normal" panose="020B0400000000000000" pitchFamily="34" charset="-122"/>
            </a:endParaRPr>
          </a:p>
          <a:p>
            <a:r>
              <a:rPr lang="en-US" altLang="zh-CN" sz="1200" b="1" dirty="0">
                <a:solidFill>
                  <a:schemeClr val="bg1"/>
                </a:solidFill>
                <a:cs typeface="思源黑体 CN Normal" panose="020B0400000000000000" pitchFamily="34" charset="-122"/>
              </a:rPr>
              <a:t>《</a:t>
            </a:r>
            <a:r>
              <a:rPr lang="zh-CN" altLang="en-US" sz="1200" b="1" dirty="0">
                <a:solidFill>
                  <a:schemeClr val="bg1"/>
                </a:solidFill>
                <a:cs typeface="思源黑体 CN Normal" panose="020B0400000000000000" pitchFamily="34" charset="-122"/>
              </a:rPr>
              <a:t>数据安全能力考评表</a:t>
            </a:r>
            <a:r>
              <a:rPr lang="en-US" altLang="zh-CN" sz="1200" b="1" dirty="0">
                <a:solidFill>
                  <a:schemeClr val="bg1"/>
                </a:solidFill>
                <a:cs typeface="思源黑体 CN Normal" panose="020B0400000000000000" pitchFamily="34" charset="-122"/>
              </a:rPr>
              <a:t>》</a:t>
            </a:r>
            <a:endParaRPr lang="en-US" altLang="zh-CN" sz="1200" b="1" dirty="0">
              <a:solidFill>
                <a:schemeClr val="bg1"/>
              </a:solidFill>
              <a:cs typeface="思源黑体 CN Normal" panose="020B0400000000000000" pitchFamily="34" charset="-122"/>
            </a:endParaRPr>
          </a:p>
        </p:txBody>
      </p:sp>
      <p:sp>
        <p:nvSpPr>
          <p:cNvPr id="18" name="文本框 17"/>
          <p:cNvSpPr txBox="1"/>
          <p:nvPr>
            <p:custDataLst>
              <p:tags r:id="rId19"/>
            </p:custDataLst>
          </p:nvPr>
        </p:nvSpPr>
        <p:spPr>
          <a:xfrm>
            <a:off x="5140312" y="4853085"/>
            <a:ext cx="2084156" cy="1014730"/>
          </a:xfrm>
          <a:prstGeom prst="rect">
            <a:avLst/>
          </a:prstGeom>
          <a:noFill/>
        </p:spPr>
        <p:txBody>
          <a:bodyPr wrap="square" rtlCol="0">
            <a:spAutoFit/>
          </a:bodyPr>
          <a:lstStyle/>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数据安全基线扫描清单</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数据接口清单</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数据采集记录模板</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数据备份与恢复记录表</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数据使用申请表</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p:txBody>
      </p:sp>
      <p:sp>
        <p:nvSpPr>
          <p:cNvPr id="19" name="文本框 18"/>
          <p:cNvSpPr txBox="1"/>
          <p:nvPr>
            <p:custDataLst>
              <p:tags r:id="rId20"/>
            </p:custDataLst>
          </p:nvPr>
        </p:nvSpPr>
        <p:spPr>
          <a:xfrm>
            <a:off x="7108125" y="5037919"/>
            <a:ext cx="1911317" cy="645160"/>
          </a:xfrm>
          <a:prstGeom prst="rect">
            <a:avLst/>
          </a:prstGeom>
          <a:noFill/>
        </p:spPr>
        <p:txBody>
          <a:bodyPr wrap="square" rtlCol="0">
            <a:spAutoFit/>
          </a:bodyPr>
          <a:lstStyle/>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数据共享清单</a:t>
            </a:r>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记录</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数据销毁记录模板</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a:p>
            <a:r>
              <a:rPr lang="en-US" altLang="zh-CN" sz="1200" b="1" dirty="0">
                <a:solidFill>
                  <a:srgbClr val="FFFF00"/>
                </a:solidFill>
                <a:cs typeface="思源黑体 CN Normal" panose="020B0400000000000000" pitchFamily="34" charset="-122"/>
              </a:rPr>
              <a:t>《</a:t>
            </a:r>
            <a:r>
              <a:rPr lang="zh-CN" altLang="en-US" sz="1200" b="1" dirty="0">
                <a:solidFill>
                  <a:srgbClr val="FFFF00"/>
                </a:solidFill>
                <a:cs typeface="思源黑体 CN Normal" panose="020B0400000000000000" pitchFamily="34" charset="-122"/>
              </a:rPr>
              <a:t>流程审批表模板</a:t>
            </a:r>
            <a:r>
              <a:rPr lang="en-US" altLang="zh-CN" sz="1200" b="1" dirty="0">
                <a:solidFill>
                  <a:srgbClr val="FFFF00"/>
                </a:solidFill>
                <a:cs typeface="思源黑体 CN Normal" panose="020B0400000000000000" pitchFamily="34" charset="-122"/>
              </a:rPr>
              <a:t>》</a:t>
            </a:r>
            <a:endParaRPr lang="en-US" altLang="zh-CN" sz="1200" b="1" dirty="0">
              <a:solidFill>
                <a:srgbClr val="FFFF00"/>
              </a:solidFill>
              <a:cs typeface="思源黑体 CN Normal" panose="020B0400000000000000" pitchFamily="34" charset="-122"/>
            </a:endParaRPr>
          </a:p>
        </p:txBody>
      </p:sp>
      <p:sp>
        <p:nvSpPr>
          <p:cNvPr id="20" name="文本框 19"/>
          <p:cNvSpPr txBox="1"/>
          <p:nvPr>
            <p:custDataLst>
              <p:tags r:id="rId21"/>
            </p:custDataLst>
          </p:nvPr>
        </p:nvSpPr>
        <p:spPr>
          <a:xfrm>
            <a:off x="9184376" y="4847536"/>
            <a:ext cx="2688299" cy="1014730"/>
          </a:xfrm>
          <a:prstGeom prst="rect">
            <a:avLst/>
          </a:prstGeom>
          <a:noFill/>
        </p:spPr>
        <p:txBody>
          <a:bodyPr wrap="square" rtlCol="0">
            <a:spAutoFit/>
          </a:bodyPr>
          <a:lstStyle/>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数据资产分类分级清单</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数据安全合规性评估表</a:t>
            </a:r>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评估报告</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数据安全风险评估表</a:t>
            </a:r>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评估报告</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合作方数据安全保障能力调研表</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a:p>
            <a:r>
              <a:rPr lang="en-US" altLang="zh-CN" sz="1200" b="1" dirty="0">
                <a:solidFill>
                  <a:srgbClr val="FF9933"/>
                </a:solidFill>
                <a:cs typeface="思源黑体 CN Normal" panose="020B0400000000000000" pitchFamily="34" charset="-122"/>
              </a:rPr>
              <a:t>《</a:t>
            </a:r>
            <a:r>
              <a:rPr lang="zh-CN" altLang="en-US" sz="1200" b="1" dirty="0">
                <a:solidFill>
                  <a:srgbClr val="FF9933"/>
                </a:solidFill>
                <a:cs typeface="思源黑体 CN Normal" panose="020B0400000000000000" pitchFamily="34" charset="-122"/>
              </a:rPr>
              <a:t>业务数据账期统计清单</a:t>
            </a:r>
            <a:r>
              <a:rPr lang="en-US" altLang="zh-CN" sz="1200" b="1" dirty="0">
                <a:solidFill>
                  <a:srgbClr val="FF9933"/>
                </a:solidFill>
                <a:cs typeface="思源黑体 CN Normal" panose="020B0400000000000000" pitchFamily="34" charset="-122"/>
              </a:rPr>
              <a:t>》</a:t>
            </a:r>
            <a:endParaRPr lang="en-US" altLang="zh-CN" sz="1200" b="1" dirty="0">
              <a:solidFill>
                <a:srgbClr val="FF9933"/>
              </a:solidFill>
              <a:cs typeface="思源黑体 CN Normal" panose="020B0400000000000000" pitchFamily="34" charset="-122"/>
            </a:endParaRPr>
          </a:p>
        </p:txBody>
      </p:sp>
      <p:sp>
        <p:nvSpPr>
          <p:cNvPr id="8" name="文本框 7"/>
          <p:cNvSpPr txBox="1"/>
          <p:nvPr>
            <p:custDataLst>
              <p:tags r:id="rId22"/>
            </p:custDataLst>
          </p:nvPr>
        </p:nvSpPr>
        <p:spPr>
          <a:xfrm>
            <a:off x="501364" y="6100594"/>
            <a:ext cx="10089896" cy="275590"/>
          </a:xfrm>
          <a:prstGeom prst="rect">
            <a:avLst/>
          </a:prstGeom>
          <a:noFill/>
        </p:spPr>
        <p:txBody>
          <a:bodyPr wrap="square" rtlCol="0">
            <a:spAutoFit/>
          </a:bodyPr>
          <a:lstStyle/>
          <a:p>
            <a:r>
              <a:rPr lang="zh-CN" altLang="en-US" sz="12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说明：白色字体</a:t>
            </a:r>
            <a:r>
              <a:rPr lang="en-US" altLang="zh-CN" sz="12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sz="12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战略类、</a:t>
            </a:r>
            <a:r>
              <a:rPr lang="zh-CN" altLang="en-US" sz="1200" b="1" dirty="0">
                <a:solidFill>
                  <a:srgbClr val="FFFF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黄色字体</a:t>
            </a:r>
            <a:r>
              <a:rPr lang="en-US" altLang="zh-CN" sz="1200" b="1" dirty="0">
                <a:solidFill>
                  <a:srgbClr val="FFFF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sz="1200" b="1" dirty="0">
                <a:solidFill>
                  <a:srgbClr val="FFFF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数据生命周期管理类</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sz="1200" b="1" dirty="0">
                <a:solidFill>
                  <a:srgbClr val="FF9933"/>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橙色字体</a:t>
            </a:r>
            <a:r>
              <a:rPr lang="en-US" altLang="zh-CN" sz="1200" b="1" dirty="0">
                <a:solidFill>
                  <a:srgbClr val="FF9933"/>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zh-CN" altLang="en-US" sz="1200" b="1" dirty="0">
                <a:solidFill>
                  <a:srgbClr val="FF9933"/>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通用管理类</a:t>
            </a:r>
            <a:endParaRPr lang="zh-CN" altLang="en-US" sz="1200" b="1" dirty="0">
              <a:solidFill>
                <a:srgbClr val="FF9933"/>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第五步：核心能力建设 </a:t>
            </a:r>
            <a:r>
              <a:rPr lang="en-US" altLang="zh-CN" sz="2400" b="0" dirty="0">
                <a:solidFill>
                  <a:srgbClr val="00ECE7"/>
                </a:solidFill>
                <a:latin typeface="Source Han Sans CN Bold" panose="020B0500000000000000" pitchFamily="34" charset="-128"/>
                <a:ea typeface="Source Han Sans CN Bold" panose="020B0500000000000000" pitchFamily="34" charset="-128"/>
                <a:sym typeface="+mn-ea"/>
              </a:rPr>
              <a:t>2.</a:t>
            </a:r>
            <a:r>
              <a:rPr lang="zh-CN" altLang="en-US" sz="2400" b="0" dirty="0">
                <a:solidFill>
                  <a:srgbClr val="00ECE7"/>
                </a:solidFill>
                <a:latin typeface="Source Han Sans CN Bold" panose="020B0500000000000000" pitchFamily="34" charset="-128"/>
                <a:ea typeface="Source Han Sans CN Bold" panose="020B0500000000000000" pitchFamily="34" charset="-128"/>
                <a:sym typeface="+mn-ea"/>
              </a:rPr>
              <a:t>技术防护体系建设</a:t>
            </a:r>
            <a:endParaRPr lang="zh-CN" altLang="en-US" sz="2400" b="0" dirty="0">
              <a:solidFill>
                <a:srgbClr val="00ECE7"/>
              </a:solidFill>
              <a:latin typeface="Source Han Sans CN Bold" panose="020B0500000000000000" pitchFamily="34" charset="-128"/>
              <a:ea typeface="Source Han Sans CN Bold" panose="020B0500000000000000" pitchFamily="34" charset="-128"/>
            </a:endParaRPr>
          </a:p>
        </p:txBody>
      </p:sp>
      <p:grpSp>
        <p:nvGrpSpPr>
          <p:cNvPr id="2" name="组合 3"/>
          <p:cNvGrpSpPr/>
          <p:nvPr/>
        </p:nvGrpSpPr>
        <p:grpSpPr bwMode="auto">
          <a:xfrm>
            <a:off x="516133" y="1824300"/>
            <a:ext cx="6499225" cy="2767013"/>
            <a:chOff x="501365" y="1364161"/>
            <a:chExt cx="8940810" cy="3352906"/>
          </a:xfrm>
        </p:grpSpPr>
        <p:sp>
          <p:nvSpPr>
            <p:cNvPr id="4" name="矩形 3"/>
            <p:cNvSpPr/>
            <p:nvPr>
              <p:custDataLst>
                <p:tags r:id="rId1"/>
              </p:custDataLst>
            </p:nvPr>
          </p:nvSpPr>
          <p:spPr>
            <a:xfrm>
              <a:off x="501365" y="1364161"/>
              <a:ext cx="8940810" cy="3352906"/>
            </a:xfrm>
            <a:prstGeom prst="rect">
              <a:avLst/>
            </a:prstGeom>
            <a:gradFill flip="none" rotWithShape="1">
              <a:gsLst>
                <a:gs pos="0">
                  <a:srgbClr val="38A6A0"/>
                </a:gs>
                <a:gs pos="63000">
                  <a:srgbClr val="1B627A"/>
                </a:gs>
              </a:gsLst>
              <a:lin ang="5400000" scaled="1"/>
              <a:tileRect/>
            </a:gradFill>
            <a:ln>
              <a:noFill/>
            </a:ln>
            <a:effectLst/>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 name="文本框 4"/>
            <p:cNvSpPr txBox="1"/>
            <p:nvPr>
              <p:custDataLst>
                <p:tags r:id="rId2"/>
              </p:custDataLst>
            </p:nvPr>
          </p:nvSpPr>
          <p:spPr>
            <a:xfrm>
              <a:off x="505733" y="1364161"/>
              <a:ext cx="569994" cy="3352906"/>
            </a:xfrm>
            <a:prstGeom prst="rect">
              <a:avLst/>
            </a:prstGeom>
            <a:solidFill>
              <a:srgbClr val="55B6D9">
                <a:alpha val="71000"/>
              </a:srgbClr>
            </a:solidFill>
            <a:ln>
              <a:noFill/>
            </a:ln>
            <a:effectLst/>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a:t>
              </a:r>
              <a:endParaRPr kumimoji="0" lang="en-US" altLang="zh-CN"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a:t>
              </a:r>
              <a:endParaRPr kumimoji="0" lang="en-US" altLang="zh-CN"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技术</a:t>
              </a:r>
              <a:endParaRPr kumimoji="0" lang="en-US" altLang="zh-CN"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防护</a:t>
              </a:r>
              <a:endParaRPr kumimoji="0" lang="en-US" altLang="zh-CN"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体系</a:t>
              </a:r>
              <a:endParaRPr kumimoji="0" lang="zh-CN" altLang="en-US" sz="14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 name="矩形 5"/>
            <p:cNvSpPr/>
            <p:nvPr>
              <p:custDataLst>
                <p:tags r:id="rId3"/>
              </p:custDataLst>
            </p:nvPr>
          </p:nvSpPr>
          <p:spPr>
            <a:xfrm>
              <a:off x="1309401" y="1521900"/>
              <a:ext cx="1209870" cy="2537282"/>
            </a:xfrm>
            <a:prstGeom prst="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 name="文本框 6"/>
            <p:cNvSpPr txBox="1"/>
            <p:nvPr>
              <p:custDataLst>
                <p:tags r:id="rId4"/>
              </p:custDataLst>
            </p:nvPr>
          </p:nvSpPr>
          <p:spPr>
            <a:xfrm>
              <a:off x="1392389" y="1620006"/>
              <a:ext cx="1046080" cy="340484"/>
            </a:xfrm>
            <a:prstGeom prst="roundRect">
              <a:avLst/>
            </a:prstGeom>
            <a:solidFill>
              <a:srgbClr val="1B627A">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数据采集</a:t>
              </a:r>
              <a:endPar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 name="矩形: 圆角 54"/>
            <p:cNvSpPr/>
            <p:nvPr>
              <p:custDataLst>
                <p:tags r:id="rId5"/>
              </p:custDataLst>
            </p:nvPr>
          </p:nvSpPr>
          <p:spPr>
            <a:xfrm>
              <a:off x="1385838" y="2116305"/>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数据源发现</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 name="矩形: 圆角 55"/>
            <p:cNvSpPr/>
            <p:nvPr>
              <p:custDataLst>
                <p:tags r:id="rId6"/>
              </p:custDataLst>
            </p:nvPr>
          </p:nvSpPr>
          <p:spPr>
            <a:xfrm>
              <a:off x="1385838" y="2591444"/>
              <a:ext cx="1059182"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数据资产识别</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8" name="矩形: 圆角 56"/>
            <p:cNvSpPr/>
            <p:nvPr>
              <p:custDataLst>
                <p:tags r:id="rId7"/>
              </p:custDataLst>
            </p:nvPr>
          </p:nvSpPr>
          <p:spPr>
            <a:xfrm>
              <a:off x="1385838" y="3074278"/>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900" b="1" kern="0" dirty="0">
                  <a:solidFill>
                    <a:srgbClr val="40404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分类分级标签</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9" name="矩形: 圆角 87"/>
            <p:cNvSpPr/>
            <p:nvPr>
              <p:custDataLst>
                <p:tags r:id="rId8"/>
              </p:custDataLst>
            </p:nvPr>
          </p:nvSpPr>
          <p:spPr>
            <a:xfrm>
              <a:off x="1385838" y="3543646"/>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数据完整校验</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0" name="矩形 59"/>
            <p:cNvSpPr/>
            <p:nvPr>
              <p:custDataLst>
                <p:tags r:id="rId9"/>
              </p:custDataLst>
            </p:nvPr>
          </p:nvSpPr>
          <p:spPr>
            <a:xfrm>
              <a:off x="8035755" y="1521900"/>
              <a:ext cx="1209870" cy="2537282"/>
            </a:xfrm>
            <a:prstGeom prst="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1" name="文本框 12"/>
            <p:cNvSpPr txBox="1"/>
            <p:nvPr>
              <p:custDataLst>
                <p:tags r:id="rId10"/>
              </p:custDataLst>
            </p:nvPr>
          </p:nvSpPr>
          <p:spPr>
            <a:xfrm>
              <a:off x="8131846" y="1620006"/>
              <a:ext cx="1017689" cy="340484"/>
            </a:xfrm>
            <a:prstGeom prst="roundRect">
              <a:avLst/>
            </a:prstGeom>
            <a:solidFill>
              <a:srgbClr val="1B627A">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数据销毁</a:t>
              </a:r>
              <a:endPar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2" name="矩形: 圆角 90"/>
            <p:cNvSpPr/>
            <p:nvPr>
              <p:custDataLst>
                <p:tags r:id="rId11"/>
              </p:custDataLst>
            </p:nvPr>
          </p:nvSpPr>
          <p:spPr>
            <a:xfrm>
              <a:off x="8110007" y="2116305"/>
              <a:ext cx="1059183"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数据销毁</a:t>
              </a: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4" name="矩形 63"/>
            <p:cNvSpPr/>
            <p:nvPr>
              <p:custDataLst>
                <p:tags r:id="rId12"/>
              </p:custDataLst>
            </p:nvPr>
          </p:nvSpPr>
          <p:spPr>
            <a:xfrm>
              <a:off x="3879830" y="1521900"/>
              <a:ext cx="1207686" cy="2537282"/>
            </a:xfrm>
            <a:prstGeom prst="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5" name="文本框 16"/>
            <p:cNvSpPr txBox="1"/>
            <p:nvPr>
              <p:custDataLst>
                <p:tags r:id="rId13"/>
              </p:custDataLst>
            </p:nvPr>
          </p:nvSpPr>
          <p:spPr>
            <a:xfrm>
              <a:off x="3958450" y="1620006"/>
              <a:ext cx="1052631" cy="340484"/>
            </a:xfrm>
            <a:prstGeom prst="roundRect">
              <a:avLst/>
            </a:prstGeom>
            <a:solidFill>
              <a:srgbClr val="1B627A">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数据存储</a:t>
              </a:r>
              <a:endPar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6" name="矩形: 圆角 94"/>
            <p:cNvSpPr/>
            <p:nvPr>
              <p:custDataLst>
                <p:tags r:id="rId14"/>
              </p:custDataLst>
            </p:nvPr>
          </p:nvSpPr>
          <p:spPr>
            <a:xfrm>
              <a:off x="3954082" y="2116305"/>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数据存储加密</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7" name="矩形: 圆角 95"/>
            <p:cNvSpPr/>
            <p:nvPr>
              <p:custDataLst>
                <p:tags r:id="rId15"/>
              </p:custDataLst>
            </p:nvPr>
          </p:nvSpPr>
          <p:spPr>
            <a:xfrm>
              <a:off x="3954082" y="2585673"/>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电子文档管理与加密</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8" name="矩形: 圆角 96"/>
            <p:cNvSpPr/>
            <p:nvPr>
              <p:custDataLst>
                <p:tags r:id="rId16"/>
              </p:custDataLst>
            </p:nvPr>
          </p:nvSpPr>
          <p:spPr>
            <a:xfrm>
              <a:off x="3954082" y="3074278"/>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备份恢复</a:t>
              </a: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9" name="矩形 68"/>
            <p:cNvSpPr/>
            <p:nvPr>
              <p:custDataLst>
                <p:tags r:id="rId17"/>
              </p:custDataLst>
            </p:nvPr>
          </p:nvSpPr>
          <p:spPr>
            <a:xfrm>
              <a:off x="2595708" y="1521900"/>
              <a:ext cx="1207686" cy="2537282"/>
            </a:xfrm>
            <a:prstGeom prst="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0" name="文本框 21"/>
            <p:cNvSpPr txBox="1"/>
            <p:nvPr>
              <p:custDataLst>
                <p:tags r:id="rId18"/>
              </p:custDataLst>
            </p:nvPr>
          </p:nvSpPr>
          <p:spPr>
            <a:xfrm>
              <a:off x="2669960" y="1620006"/>
              <a:ext cx="1059182" cy="340484"/>
            </a:xfrm>
            <a:prstGeom prst="roundRect">
              <a:avLst/>
            </a:prstGeom>
            <a:solidFill>
              <a:srgbClr val="1B627A">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数据传输</a:t>
              </a:r>
              <a:endPar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1" name="矩形: 圆角 99"/>
            <p:cNvSpPr/>
            <p:nvPr>
              <p:custDataLst>
                <p:tags r:id="rId19"/>
              </p:custDataLst>
            </p:nvPr>
          </p:nvSpPr>
          <p:spPr>
            <a:xfrm>
              <a:off x="2669960" y="2133617"/>
              <a:ext cx="1059182"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数据加密</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2" name="矩形: 圆角 100"/>
            <p:cNvSpPr/>
            <p:nvPr>
              <p:custDataLst>
                <p:tags r:id="rId20"/>
              </p:custDataLst>
            </p:nvPr>
          </p:nvSpPr>
          <p:spPr>
            <a:xfrm>
              <a:off x="2669960" y="2604910"/>
              <a:ext cx="1059182" cy="369339"/>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900" b="1" kern="0" dirty="0">
                  <a:solidFill>
                    <a:srgbClr val="40404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网络</a:t>
              </a:r>
              <a:r>
                <a:rPr lang="en-US" altLang="zh-CN" sz="900" b="1" kern="0" dirty="0">
                  <a:solidFill>
                    <a:srgbClr val="40404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DLP</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3" name="矩形: 圆角 101"/>
            <p:cNvSpPr/>
            <p:nvPr>
              <p:custDataLst>
                <p:tags r:id="rId21"/>
              </p:custDataLst>
            </p:nvPr>
          </p:nvSpPr>
          <p:spPr>
            <a:xfrm>
              <a:off x="2669960" y="3105056"/>
              <a:ext cx="1059182" cy="488605"/>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远程浏览器</a:t>
              </a:r>
              <a:endParaRPr kumimoji="0" lang="en-US" altLang="zh-CN" sz="9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隔离</a:t>
              </a:r>
              <a:endParaRPr kumimoji="0" lang="zh-CN" altLang="en-US" sz="9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4" name="矩形 73"/>
            <p:cNvSpPr/>
            <p:nvPr>
              <p:custDataLst>
                <p:tags r:id="rId22"/>
              </p:custDataLst>
            </p:nvPr>
          </p:nvSpPr>
          <p:spPr>
            <a:xfrm>
              <a:off x="5163952" y="1521900"/>
              <a:ext cx="1209870" cy="2537282"/>
            </a:xfrm>
            <a:prstGeom prst="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5" name="文本框 26"/>
            <p:cNvSpPr txBox="1"/>
            <p:nvPr>
              <p:custDataLst>
                <p:tags r:id="rId23"/>
              </p:custDataLst>
            </p:nvPr>
          </p:nvSpPr>
          <p:spPr>
            <a:xfrm>
              <a:off x="5242572" y="1620006"/>
              <a:ext cx="1052631" cy="340484"/>
            </a:xfrm>
            <a:prstGeom prst="roundRect">
              <a:avLst/>
            </a:prstGeom>
            <a:solidFill>
              <a:srgbClr val="1B627A">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数据使用</a:t>
              </a:r>
              <a:endPar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6" name="矩形: 圆角 104"/>
            <p:cNvSpPr/>
            <p:nvPr>
              <p:custDataLst>
                <p:tags r:id="rId24"/>
              </p:custDataLst>
            </p:nvPr>
          </p:nvSpPr>
          <p:spPr>
            <a:xfrm>
              <a:off x="5238204" y="2129770"/>
              <a:ext cx="1059182"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身份认证</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7" name="矩形: 圆角 105"/>
            <p:cNvSpPr/>
            <p:nvPr>
              <p:custDataLst>
                <p:tags r:id="rId25"/>
              </p:custDataLst>
            </p:nvPr>
          </p:nvSpPr>
          <p:spPr>
            <a:xfrm>
              <a:off x="5238204" y="2599138"/>
              <a:ext cx="1059182"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访问控制</a:t>
              </a: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8" name="矩形: 圆角 106"/>
            <p:cNvSpPr/>
            <p:nvPr>
              <p:custDataLst>
                <p:tags r:id="rId26"/>
              </p:custDataLst>
            </p:nvPr>
          </p:nvSpPr>
          <p:spPr>
            <a:xfrm>
              <a:off x="5238204" y="3074278"/>
              <a:ext cx="1059182" cy="371262"/>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数据脱敏</a:t>
              </a: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9" name="矩形 78"/>
            <p:cNvSpPr/>
            <p:nvPr>
              <p:custDataLst>
                <p:tags r:id="rId27"/>
              </p:custDataLst>
            </p:nvPr>
          </p:nvSpPr>
          <p:spPr>
            <a:xfrm>
              <a:off x="6448074" y="1521900"/>
              <a:ext cx="1511246" cy="2537282"/>
            </a:xfrm>
            <a:prstGeom prst="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0" name="文本框 31"/>
            <p:cNvSpPr txBox="1"/>
            <p:nvPr>
              <p:custDataLst>
                <p:tags r:id="rId28"/>
              </p:custDataLst>
            </p:nvPr>
          </p:nvSpPr>
          <p:spPr>
            <a:xfrm>
              <a:off x="6561636" y="1620006"/>
              <a:ext cx="1286305" cy="340484"/>
            </a:xfrm>
            <a:prstGeom prst="roundRect">
              <a:avLst/>
            </a:prstGeom>
            <a:solidFill>
              <a:srgbClr val="1B627A">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数据共享交换</a:t>
              </a:r>
              <a:endParaRPr kumimoji="0" lang="zh-CN" altLang="en-US" sz="1000" b="1" i="0" u="none" strike="noStrike" kern="0" cap="none" spc="0" normalizeH="0" baseline="0" noProof="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1" name="矩形: 圆角 109"/>
            <p:cNvSpPr/>
            <p:nvPr>
              <p:custDataLst>
                <p:tags r:id="rId29"/>
              </p:custDataLst>
            </p:nvPr>
          </p:nvSpPr>
          <p:spPr>
            <a:xfrm>
              <a:off x="6557269" y="2129770"/>
              <a:ext cx="1295041"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a:t>
              </a:r>
              <a:r>
                <a:rPr lang="zh-CN" altLang="en-US" sz="900" b="1" kern="0" dirty="0">
                  <a:solidFill>
                    <a:srgbClr val="40404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库安全</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2" name="矩形: 圆角 110"/>
            <p:cNvSpPr/>
            <p:nvPr>
              <p:custDataLst>
                <p:tags r:id="rId30"/>
              </p:custDataLst>
            </p:nvPr>
          </p:nvSpPr>
          <p:spPr>
            <a:xfrm>
              <a:off x="6557269" y="2599138"/>
              <a:ext cx="1295041"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数据溯源</a:t>
              </a:r>
              <a:endParaRPr kumimoji="0" lang="zh-CN" altLang="en-US" sz="900" b="1" i="0" u="none" strike="noStrike" kern="0" cap="none" spc="0" normalizeH="0" baseline="0" noProof="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3" name="矩形: 圆角 111"/>
            <p:cNvSpPr/>
            <p:nvPr>
              <p:custDataLst>
                <p:tags r:id="rId31"/>
              </p:custDataLst>
            </p:nvPr>
          </p:nvSpPr>
          <p:spPr>
            <a:xfrm>
              <a:off x="6557269" y="3068506"/>
              <a:ext cx="1295041" cy="371263"/>
            </a:xfrm>
            <a:prstGeom prst="roundRect">
              <a:avLst/>
            </a:prstGeom>
            <a:solidFill>
              <a:srgbClr val="FFFFFF">
                <a:lumMod val="95000"/>
                <a:alpha val="81000"/>
              </a:srgbClr>
            </a:solidFill>
            <a:ln>
              <a:noFill/>
            </a:ln>
            <a:effectLst/>
          </p:spPr>
          <p:txBody>
            <a:bodyPr lIns="0" tIns="0" rIns="0" bIns="0"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个人隐私保护</a:t>
              </a:r>
              <a:endParaRPr kumimoji="0" lang="zh-CN" altLang="en-US" sz="900" b="1" i="0" u="none" strike="noStrike" kern="0" cap="none" spc="0" normalizeH="0" baseline="0" noProof="0" dirty="0">
                <a:ln>
                  <a:noFill/>
                </a:ln>
                <a:solidFill>
                  <a:srgbClr val="40404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4" name="矩形: 圆角 112"/>
            <p:cNvSpPr/>
            <p:nvPr>
              <p:custDataLst>
                <p:tags r:id="rId32"/>
              </p:custDataLst>
            </p:nvPr>
          </p:nvSpPr>
          <p:spPr>
            <a:xfrm>
              <a:off x="1309400" y="4139974"/>
              <a:ext cx="7964617" cy="513614"/>
            </a:xfrm>
            <a:prstGeom prst="roundRect">
              <a:avLst/>
            </a:prstGeom>
            <a:solidFill>
              <a:srgbClr val="000000">
                <a:lumMod val="50000"/>
                <a:lumOff val="50000"/>
                <a:alpha val="33000"/>
              </a:srgbClr>
            </a:solidFill>
            <a:ln>
              <a:noFill/>
            </a:ln>
            <a:effectLst/>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数据资产梳理、数据审计、秘钥管理、统一数据安全管理、数据安全态势感知、用户与实体行为分析、软件定义边界、微隔离   </a:t>
              </a:r>
              <a:r>
                <a:rPr kumimoji="0" lang="en-US" altLang="zh-CN" sz="140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kumimoji="0" lang="en-US" altLang="zh-CN" sz="140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85" name="组合 4"/>
          <p:cNvGrpSpPr/>
          <p:nvPr/>
        </p:nvGrpSpPr>
        <p:grpSpPr bwMode="auto">
          <a:xfrm>
            <a:off x="7251896" y="1832238"/>
            <a:ext cx="4360862" cy="2771775"/>
            <a:chOff x="3038041" y="3625586"/>
            <a:chExt cx="5593946" cy="2724028"/>
          </a:xfrm>
        </p:grpSpPr>
        <p:pic>
          <p:nvPicPr>
            <p:cNvPr id="86" name="图片 85"/>
            <p:cNvPicPr>
              <a:picLocks noChangeAspect="1"/>
            </p:cNvPicPr>
            <p:nvPr>
              <p:custDataLst>
                <p:tags r:id="rId33"/>
              </p:custDataLst>
            </p:nvPr>
          </p:nvPicPr>
          <p:blipFill>
            <a:blip r:embed="rId34" cstate="print">
              <a:extLst>
                <a:ext uri="{28A0092B-C50C-407E-A947-70E740481C1C}">
                  <a14:useLocalDpi xmlns:a14="http://schemas.microsoft.com/office/drawing/2010/main" val="0"/>
                </a:ext>
              </a:extLst>
            </a:blip>
            <a:stretch>
              <a:fillRect/>
            </a:stretch>
          </p:blipFill>
          <p:spPr>
            <a:xfrm>
              <a:off x="3038041" y="3625586"/>
              <a:ext cx="5593946" cy="2442344"/>
            </a:xfrm>
            <a:prstGeom prst="roundRect">
              <a:avLst>
                <a:gd name="adj" fmla="val 1427"/>
              </a:avLst>
            </a:prstGeom>
            <a:solidFill>
              <a:srgbClr val="FFFFFF">
                <a:shade val="85000"/>
              </a:srgbClr>
            </a:solidFill>
            <a:ln>
              <a:noFill/>
            </a:ln>
            <a:effectLst>
              <a:reflection blurRad="12700" stA="0" endPos="28000" dist="5000" dir="5400000" sy="-100000" algn="bl" rotWithShape="0"/>
            </a:effectLst>
          </p:spPr>
        </p:pic>
        <p:sp>
          <p:nvSpPr>
            <p:cNvPr id="87" name="文本框 38"/>
            <p:cNvSpPr txBox="1"/>
            <p:nvPr>
              <p:custDataLst>
                <p:tags r:id="rId35"/>
              </p:custDataLst>
            </p:nvPr>
          </p:nvSpPr>
          <p:spPr>
            <a:xfrm>
              <a:off x="4709912" y="6046944"/>
              <a:ext cx="2539371" cy="302670"/>
            </a:xfrm>
            <a:prstGeom prst="rect">
              <a:avLst/>
            </a:prstGeom>
            <a:noFill/>
            <a:ln>
              <a:noFill/>
            </a:ln>
            <a:effectLst/>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u="none" strike="noStrike" kern="0" cap="none" spc="0" normalizeH="0" baseline="0" noProof="0" dirty="0">
                  <a:ln>
                    <a:noFill/>
                  </a:ln>
                  <a:solidFill>
                    <a:srgbClr val="FF9933"/>
                  </a:solidFill>
                  <a:uLnTx/>
                  <a:uFillTx/>
                  <a:latin typeface="Source Han Sans CN Bold" panose="020B0500000000000000" pitchFamily="34" charset="-128"/>
                  <a:ea typeface="Source Han Sans CN Bold" panose="020B0500000000000000" pitchFamily="34" charset="-128"/>
                  <a:cs typeface="思源黑体 CN Normal" panose="020B0400000000000000" pitchFamily="34" charset="-122"/>
                </a:rPr>
                <a:t>数据安全综合治理平台</a:t>
              </a:r>
              <a:endParaRPr kumimoji="0" lang="zh-CN" altLang="en-US" sz="1200" b="1" u="none" strike="noStrike" kern="0" cap="none" spc="0" normalizeH="0" baseline="0" noProof="0" dirty="0">
                <a:ln>
                  <a:noFill/>
                </a:ln>
                <a:solidFill>
                  <a:srgbClr val="FF9933"/>
                </a:solidFill>
                <a:uLnTx/>
                <a:uFillTx/>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grpSp>
      <p:grpSp>
        <p:nvGrpSpPr>
          <p:cNvPr id="10" name="组合 5"/>
          <p:cNvGrpSpPr/>
          <p:nvPr/>
        </p:nvGrpSpPr>
        <p:grpSpPr bwMode="auto">
          <a:xfrm>
            <a:off x="516133" y="1224225"/>
            <a:ext cx="11125200" cy="398463"/>
            <a:chOff x="393273" y="1426573"/>
            <a:chExt cx="10603824" cy="499343"/>
          </a:xfrm>
        </p:grpSpPr>
        <p:sp>
          <p:nvSpPr>
            <p:cNvPr id="11" name="文本框 40"/>
            <p:cNvSpPr txBox="1"/>
            <p:nvPr>
              <p:custDataLst>
                <p:tags r:id="rId36"/>
              </p:custDataLst>
            </p:nvPr>
          </p:nvSpPr>
          <p:spPr>
            <a:xfrm>
              <a:off x="393273" y="1426573"/>
              <a:ext cx="3862952" cy="499343"/>
            </a:xfrm>
            <a:custGeom>
              <a:avLst/>
              <a:gdLst>
                <a:gd name="connsiteX0" fmla="*/ 0 w 3071195"/>
                <a:gd name="connsiteY0" fmla="*/ 0 h 482409"/>
                <a:gd name="connsiteX1" fmla="*/ 3071195 w 3071195"/>
                <a:gd name="connsiteY1" fmla="*/ 0 h 482409"/>
                <a:gd name="connsiteX2" fmla="*/ 3071195 w 3071195"/>
                <a:gd name="connsiteY2" fmla="*/ 482409 h 482409"/>
                <a:gd name="connsiteX3" fmla="*/ 0 w 3071195"/>
                <a:gd name="connsiteY3" fmla="*/ 482409 h 482409"/>
                <a:gd name="connsiteX4" fmla="*/ 0 w 3071195"/>
                <a:gd name="connsiteY4" fmla="*/ 0 h 482409"/>
                <a:gd name="connsiteX0-1" fmla="*/ 0 w 3071195"/>
                <a:gd name="connsiteY0-2" fmla="*/ 0 h 482409"/>
                <a:gd name="connsiteX1-3" fmla="*/ 2825662 w 3071195"/>
                <a:gd name="connsiteY1-4" fmla="*/ 0 h 482409"/>
                <a:gd name="connsiteX2-5" fmla="*/ 3071195 w 3071195"/>
                <a:gd name="connsiteY2-6" fmla="*/ 482409 h 482409"/>
                <a:gd name="connsiteX3-7" fmla="*/ 0 w 3071195"/>
                <a:gd name="connsiteY3-8" fmla="*/ 482409 h 482409"/>
                <a:gd name="connsiteX4-9" fmla="*/ 0 w 3071195"/>
                <a:gd name="connsiteY4-10" fmla="*/ 0 h 482409"/>
                <a:gd name="connsiteX0-11" fmla="*/ 0 w 3071195"/>
                <a:gd name="connsiteY0-12" fmla="*/ 0 h 482409"/>
                <a:gd name="connsiteX1-13" fmla="*/ 2825662 w 3071195"/>
                <a:gd name="connsiteY1-14" fmla="*/ 0 h 482409"/>
                <a:gd name="connsiteX2-15" fmla="*/ 2927263 w 3071195"/>
                <a:gd name="connsiteY2-16" fmla="*/ 205221 h 482409"/>
                <a:gd name="connsiteX3-17" fmla="*/ 3071195 w 3071195"/>
                <a:gd name="connsiteY3-18" fmla="*/ 482409 h 482409"/>
                <a:gd name="connsiteX4-19" fmla="*/ 0 w 3071195"/>
                <a:gd name="connsiteY4-20" fmla="*/ 482409 h 482409"/>
                <a:gd name="connsiteX5" fmla="*/ 0 w 3071195"/>
                <a:gd name="connsiteY5" fmla="*/ 0 h 482409"/>
                <a:gd name="connsiteX0-21" fmla="*/ 0 w 2927263"/>
                <a:gd name="connsiteY0-22" fmla="*/ 0 h 482409"/>
                <a:gd name="connsiteX1-23" fmla="*/ 2825662 w 2927263"/>
                <a:gd name="connsiteY1-24" fmla="*/ 0 h 482409"/>
                <a:gd name="connsiteX2-25" fmla="*/ 2927263 w 2927263"/>
                <a:gd name="connsiteY2-26" fmla="*/ 205221 h 482409"/>
                <a:gd name="connsiteX3-27" fmla="*/ 2808729 w 2927263"/>
                <a:gd name="connsiteY3-28" fmla="*/ 457009 h 482409"/>
                <a:gd name="connsiteX4-29" fmla="*/ 0 w 2927263"/>
                <a:gd name="connsiteY4-30" fmla="*/ 482409 h 482409"/>
                <a:gd name="connsiteX5-31" fmla="*/ 0 w 2927263"/>
                <a:gd name="connsiteY5-32" fmla="*/ 0 h 482409"/>
                <a:gd name="connsiteX0-33" fmla="*/ 0 w 2927263"/>
                <a:gd name="connsiteY0-34" fmla="*/ 8467 h 490876"/>
                <a:gd name="connsiteX1-35" fmla="*/ 2791796 w 2927263"/>
                <a:gd name="connsiteY1-36" fmla="*/ 0 h 490876"/>
                <a:gd name="connsiteX2-37" fmla="*/ 2927263 w 2927263"/>
                <a:gd name="connsiteY2-38" fmla="*/ 213688 h 490876"/>
                <a:gd name="connsiteX3-39" fmla="*/ 2808729 w 2927263"/>
                <a:gd name="connsiteY3-40" fmla="*/ 465476 h 490876"/>
                <a:gd name="connsiteX4-41" fmla="*/ 0 w 2927263"/>
                <a:gd name="connsiteY4-42" fmla="*/ 490876 h 490876"/>
                <a:gd name="connsiteX5-43" fmla="*/ 0 w 2927263"/>
                <a:gd name="connsiteY5-44" fmla="*/ 8467 h 490876"/>
                <a:gd name="connsiteX0-45" fmla="*/ 0 w 3045796"/>
                <a:gd name="connsiteY0-46" fmla="*/ 8467 h 490876"/>
                <a:gd name="connsiteX1-47" fmla="*/ 2791796 w 3045796"/>
                <a:gd name="connsiteY1-48" fmla="*/ 0 h 490876"/>
                <a:gd name="connsiteX2-49" fmla="*/ 3045796 w 3045796"/>
                <a:gd name="connsiteY2-50" fmla="*/ 272955 h 490876"/>
                <a:gd name="connsiteX3-51" fmla="*/ 2808729 w 3045796"/>
                <a:gd name="connsiteY3-52" fmla="*/ 465476 h 490876"/>
                <a:gd name="connsiteX4-53" fmla="*/ 0 w 3045796"/>
                <a:gd name="connsiteY4-54" fmla="*/ 490876 h 490876"/>
                <a:gd name="connsiteX5-55" fmla="*/ 0 w 3045796"/>
                <a:gd name="connsiteY5-56" fmla="*/ 8467 h 490876"/>
                <a:gd name="connsiteX0-57" fmla="*/ 0 w 3045796"/>
                <a:gd name="connsiteY0-58" fmla="*/ 8467 h 499343"/>
                <a:gd name="connsiteX1-59" fmla="*/ 2791796 w 3045796"/>
                <a:gd name="connsiteY1-60" fmla="*/ 0 h 499343"/>
                <a:gd name="connsiteX2-61" fmla="*/ 3045796 w 3045796"/>
                <a:gd name="connsiteY2-62" fmla="*/ 272955 h 499343"/>
                <a:gd name="connsiteX3-63" fmla="*/ 2774862 w 3045796"/>
                <a:gd name="connsiteY3-64" fmla="*/ 499343 h 499343"/>
                <a:gd name="connsiteX4-65" fmla="*/ 0 w 3045796"/>
                <a:gd name="connsiteY4-66" fmla="*/ 490876 h 499343"/>
                <a:gd name="connsiteX5-67" fmla="*/ 0 w 3045796"/>
                <a:gd name="connsiteY5-68" fmla="*/ 8467 h 499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3045796" h="499343">
                  <a:moveTo>
                    <a:pt x="0" y="8467"/>
                  </a:moveTo>
                  <a:lnTo>
                    <a:pt x="2791796" y="0"/>
                  </a:lnTo>
                  <a:lnTo>
                    <a:pt x="3045796" y="272955"/>
                  </a:lnTo>
                  <a:lnTo>
                    <a:pt x="2774862" y="499343"/>
                  </a:lnTo>
                  <a:lnTo>
                    <a:pt x="0" y="490876"/>
                  </a:lnTo>
                  <a:lnTo>
                    <a:pt x="0" y="8467"/>
                  </a:lnTo>
                  <a:close/>
                </a:path>
              </a:pathLst>
            </a:custGeom>
            <a:gradFill flip="none" rotWithShape="1">
              <a:gsLst>
                <a:gs pos="0">
                  <a:srgbClr val="38A6A0"/>
                </a:gs>
                <a:gs pos="63000">
                  <a:srgbClr val="1B627A"/>
                </a:gs>
              </a:gsLst>
              <a:lin ang="5400000" scaled="1"/>
              <a:tileRect/>
            </a:gradFill>
            <a:ln>
              <a:noFill/>
            </a:ln>
            <a:effectLst/>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FFFFFF"/>
                  </a:solidFill>
                  <a:effectLst>
                    <a:outerShdw blurRad="38100" dist="38100" dir="2700000" algn="tl">
                      <a:srgbClr val="000000"/>
                    </a:outerShdw>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   全面覆盖数据全生命周期的产品技术能力</a:t>
              </a:r>
              <a:endParaRPr kumimoji="0" lang="zh-CN" altLang="en-US" sz="1400" b="1" i="0" u="none" strike="noStrike" kern="0" cap="none" spc="0" normalizeH="0" baseline="0" noProof="0">
                <a:ln>
                  <a:noFill/>
                </a:ln>
                <a:solidFill>
                  <a:srgbClr val="FFFFFF"/>
                </a:solidFill>
                <a:effectLst>
                  <a:outerShdw blurRad="38100" dist="38100" dir="2700000" algn="tl">
                    <a:srgbClr val="000000"/>
                  </a:outerShdw>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 name="矩形 18"/>
            <p:cNvSpPr>
              <a:spLocks noChangeArrowheads="1"/>
            </p:cNvSpPr>
            <p:nvPr>
              <p:custDataLst>
                <p:tags r:id="rId37"/>
              </p:custDataLst>
            </p:nvPr>
          </p:nvSpPr>
          <p:spPr bwMode="auto">
            <a:xfrm>
              <a:off x="4376159" y="1447986"/>
              <a:ext cx="6468533" cy="46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 name="任意多边形: 形状 119"/>
            <p:cNvSpPr/>
            <p:nvPr>
              <p:custDataLst>
                <p:tags r:id="rId38"/>
              </p:custDataLst>
            </p:nvPr>
          </p:nvSpPr>
          <p:spPr>
            <a:xfrm>
              <a:off x="4198727" y="1448457"/>
              <a:ext cx="1174168" cy="469501"/>
            </a:xfrm>
            <a:custGeom>
              <a:avLst/>
              <a:gdLst>
                <a:gd name="connsiteX0" fmla="*/ 0 w 1174948"/>
                <a:gd name="connsiteY0" fmla="*/ 0 h 469463"/>
                <a:gd name="connsiteX1" fmla="*/ 940217 w 1174948"/>
                <a:gd name="connsiteY1" fmla="*/ 0 h 469463"/>
                <a:gd name="connsiteX2" fmla="*/ 1174948 w 1174948"/>
                <a:gd name="connsiteY2" fmla="*/ 234732 h 469463"/>
                <a:gd name="connsiteX3" fmla="*/ 940217 w 1174948"/>
                <a:gd name="connsiteY3" fmla="*/ 469463 h 469463"/>
                <a:gd name="connsiteX4" fmla="*/ 0 w 1174948"/>
                <a:gd name="connsiteY4" fmla="*/ 469463 h 469463"/>
                <a:gd name="connsiteX5" fmla="*/ 234732 w 1174948"/>
                <a:gd name="connsiteY5" fmla="*/ 234732 h 469463"/>
                <a:gd name="connsiteX6" fmla="*/ 0 w 1174948"/>
                <a:gd name="connsiteY6" fmla="*/ 0 h 4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948" h="469463">
                  <a:moveTo>
                    <a:pt x="0" y="0"/>
                  </a:moveTo>
                  <a:lnTo>
                    <a:pt x="940217" y="0"/>
                  </a:lnTo>
                  <a:lnTo>
                    <a:pt x="1174948" y="234732"/>
                  </a:lnTo>
                  <a:lnTo>
                    <a:pt x="940217" y="469463"/>
                  </a:lnTo>
                  <a:lnTo>
                    <a:pt x="0" y="469463"/>
                  </a:lnTo>
                  <a:lnTo>
                    <a:pt x="234732" y="234732"/>
                  </a:lnTo>
                  <a:lnTo>
                    <a:pt x="0" y="0"/>
                  </a:lnTo>
                  <a:close/>
                </a:path>
              </a:pathLst>
            </a:custGeom>
            <a:solidFill>
              <a:srgbClr val="FF9933"/>
            </a:solidFill>
            <a:ln w="12700" cap="flat" cmpd="sng" algn="ctr">
              <a:solidFill>
                <a:srgbClr val="FFFFFF">
                  <a:hueOff val="0"/>
                  <a:satOff val="0"/>
                  <a:lumOff val="0"/>
                  <a:alphaOff val="0"/>
                </a:srgbClr>
              </a:solidFill>
              <a:prstDash val="solid"/>
              <a:miter lim="800000"/>
            </a:ln>
            <a:effectLst/>
          </p:spPr>
          <p:txBody>
            <a:bodyPr lIns="278738" tIns="14669" rIns="249400" bIns="14669"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44500" rtl="0" eaLnBrk="1" fontAlgn="base" latinLnBrk="0" hangingPunct="1">
                <a:lnSpc>
                  <a:spcPct val="90000"/>
                </a:lnSpc>
                <a:spcBef>
                  <a:spcPct val="0"/>
                </a:spcBef>
                <a:spcAft>
                  <a:spcPct val="35000"/>
                </a:spcAft>
                <a:buClrTx/>
                <a:buSzTx/>
                <a:buFontTx/>
                <a:buNone/>
                <a:defRPr/>
              </a:pPr>
              <a:r>
                <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采集</a:t>
              </a:r>
              <a:endPar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 name="任意多边形: 形状 120"/>
            <p:cNvSpPr/>
            <p:nvPr>
              <p:custDataLst>
                <p:tags r:id="rId39"/>
              </p:custDataLst>
            </p:nvPr>
          </p:nvSpPr>
          <p:spPr>
            <a:xfrm>
              <a:off x="5353224" y="1448457"/>
              <a:ext cx="1175681" cy="469501"/>
            </a:xfrm>
            <a:custGeom>
              <a:avLst/>
              <a:gdLst>
                <a:gd name="connsiteX0" fmla="*/ 0 w 1174948"/>
                <a:gd name="connsiteY0" fmla="*/ 0 h 469463"/>
                <a:gd name="connsiteX1" fmla="*/ 940217 w 1174948"/>
                <a:gd name="connsiteY1" fmla="*/ 0 h 469463"/>
                <a:gd name="connsiteX2" fmla="*/ 1174948 w 1174948"/>
                <a:gd name="connsiteY2" fmla="*/ 234732 h 469463"/>
                <a:gd name="connsiteX3" fmla="*/ 940217 w 1174948"/>
                <a:gd name="connsiteY3" fmla="*/ 469463 h 469463"/>
                <a:gd name="connsiteX4" fmla="*/ 0 w 1174948"/>
                <a:gd name="connsiteY4" fmla="*/ 469463 h 469463"/>
                <a:gd name="connsiteX5" fmla="*/ 234732 w 1174948"/>
                <a:gd name="connsiteY5" fmla="*/ 234732 h 469463"/>
                <a:gd name="connsiteX6" fmla="*/ 0 w 1174948"/>
                <a:gd name="connsiteY6" fmla="*/ 0 h 4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948" h="469463">
                  <a:moveTo>
                    <a:pt x="0" y="0"/>
                  </a:moveTo>
                  <a:lnTo>
                    <a:pt x="940217" y="0"/>
                  </a:lnTo>
                  <a:lnTo>
                    <a:pt x="1174948" y="234732"/>
                  </a:lnTo>
                  <a:lnTo>
                    <a:pt x="940217" y="469463"/>
                  </a:lnTo>
                  <a:lnTo>
                    <a:pt x="0" y="469463"/>
                  </a:lnTo>
                  <a:lnTo>
                    <a:pt x="234732" y="234732"/>
                  </a:lnTo>
                  <a:lnTo>
                    <a:pt x="0" y="0"/>
                  </a:lnTo>
                  <a:close/>
                </a:path>
              </a:pathLst>
            </a:custGeom>
            <a:solidFill>
              <a:srgbClr val="FF9933"/>
            </a:solidFill>
            <a:ln w="12700" cap="flat" cmpd="sng" algn="ctr">
              <a:solidFill>
                <a:srgbClr val="FFFFFF">
                  <a:hueOff val="0"/>
                  <a:satOff val="0"/>
                  <a:lumOff val="0"/>
                  <a:alphaOff val="0"/>
                </a:srgbClr>
              </a:solidFill>
              <a:prstDash val="solid"/>
              <a:miter lim="800000"/>
            </a:ln>
            <a:effectLst/>
          </p:spPr>
          <p:txBody>
            <a:bodyPr lIns="278738" tIns="14669" rIns="249400" bIns="14669"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44500" rtl="0" eaLnBrk="1" fontAlgn="base" latinLnBrk="0" hangingPunct="1">
                <a:lnSpc>
                  <a:spcPct val="90000"/>
                </a:lnSpc>
                <a:spcBef>
                  <a:spcPct val="0"/>
                </a:spcBef>
                <a:spcAft>
                  <a:spcPct val="35000"/>
                </a:spcAft>
                <a:buClrTx/>
                <a:buSzTx/>
                <a:buFontTx/>
                <a:buNone/>
                <a:defRPr/>
              </a:pPr>
              <a:r>
                <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传输</a:t>
              </a:r>
              <a:endPar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 name="任意多边形: 形状 121"/>
            <p:cNvSpPr/>
            <p:nvPr>
              <p:custDataLst>
                <p:tags r:id="rId40"/>
              </p:custDataLst>
            </p:nvPr>
          </p:nvSpPr>
          <p:spPr>
            <a:xfrm>
              <a:off x="6471407" y="1456415"/>
              <a:ext cx="1175680" cy="469501"/>
            </a:xfrm>
            <a:custGeom>
              <a:avLst/>
              <a:gdLst>
                <a:gd name="connsiteX0" fmla="*/ 0 w 1174948"/>
                <a:gd name="connsiteY0" fmla="*/ 0 h 469463"/>
                <a:gd name="connsiteX1" fmla="*/ 940217 w 1174948"/>
                <a:gd name="connsiteY1" fmla="*/ 0 h 469463"/>
                <a:gd name="connsiteX2" fmla="*/ 1174948 w 1174948"/>
                <a:gd name="connsiteY2" fmla="*/ 234732 h 469463"/>
                <a:gd name="connsiteX3" fmla="*/ 940217 w 1174948"/>
                <a:gd name="connsiteY3" fmla="*/ 469463 h 469463"/>
                <a:gd name="connsiteX4" fmla="*/ 0 w 1174948"/>
                <a:gd name="connsiteY4" fmla="*/ 469463 h 469463"/>
                <a:gd name="connsiteX5" fmla="*/ 234732 w 1174948"/>
                <a:gd name="connsiteY5" fmla="*/ 234732 h 469463"/>
                <a:gd name="connsiteX6" fmla="*/ 0 w 1174948"/>
                <a:gd name="connsiteY6" fmla="*/ 0 h 4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948" h="469463">
                  <a:moveTo>
                    <a:pt x="0" y="0"/>
                  </a:moveTo>
                  <a:lnTo>
                    <a:pt x="940217" y="0"/>
                  </a:lnTo>
                  <a:lnTo>
                    <a:pt x="1174948" y="234732"/>
                  </a:lnTo>
                  <a:lnTo>
                    <a:pt x="940217" y="469463"/>
                  </a:lnTo>
                  <a:lnTo>
                    <a:pt x="0" y="469463"/>
                  </a:lnTo>
                  <a:lnTo>
                    <a:pt x="234732" y="234732"/>
                  </a:lnTo>
                  <a:lnTo>
                    <a:pt x="0" y="0"/>
                  </a:lnTo>
                  <a:close/>
                </a:path>
              </a:pathLst>
            </a:custGeom>
            <a:solidFill>
              <a:srgbClr val="FF9933"/>
            </a:solidFill>
            <a:ln w="12700" cap="flat" cmpd="sng" algn="ctr">
              <a:solidFill>
                <a:srgbClr val="FFFFFF">
                  <a:hueOff val="0"/>
                  <a:satOff val="0"/>
                  <a:lumOff val="0"/>
                  <a:alphaOff val="0"/>
                </a:srgbClr>
              </a:solidFill>
              <a:prstDash val="solid"/>
              <a:miter lim="800000"/>
            </a:ln>
            <a:effectLst/>
          </p:spPr>
          <p:txBody>
            <a:bodyPr lIns="278738" tIns="14669" rIns="249400" bIns="14669"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44500" rtl="0" eaLnBrk="1" fontAlgn="base" latinLnBrk="0" hangingPunct="1">
                <a:lnSpc>
                  <a:spcPct val="90000"/>
                </a:lnSpc>
                <a:spcBef>
                  <a:spcPct val="0"/>
                </a:spcBef>
                <a:spcAft>
                  <a:spcPct val="35000"/>
                </a:spcAft>
                <a:buClrTx/>
                <a:buSzTx/>
                <a:buFontTx/>
                <a:buNone/>
                <a:defRPr/>
              </a:pPr>
              <a:r>
                <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存储</a:t>
              </a:r>
              <a:endPar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6" name="任意多边形: 形状 122"/>
            <p:cNvSpPr/>
            <p:nvPr>
              <p:custDataLst>
                <p:tags r:id="rId41"/>
              </p:custDataLst>
            </p:nvPr>
          </p:nvSpPr>
          <p:spPr>
            <a:xfrm>
              <a:off x="7594129" y="1448457"/>
              <a:ext cx="1174168" cy="469501"/>
            </a:xfrm>
            <a:custGeom>
              <a:avLst/>
              <a:gdLst>
                <a:gd name="connsiteX0" fmla="*/ 0 w 1174948"/>
                <a:gd name="connsiteY0" fmla="*/ 0 h 469463"/>
                <a:gd name="connsiteX1" fmla="*/ 940217 w 1174948"/>
                <a:gd name="connsiteY1" fmla="*/ 0 h 469463"/>
                <a:gd name="connsiteX2" fmla="*/ 1174948 w 1174948"/>
                <a:gd name="connsiteY2" fmla="*/ 234732 h 469463"/>
                <a:gd name="connsiteX3" fmla="*/ 940217 w 1174948"/>
                <a:gd name="connsiteY3" fmla="*/ 469463 h 469463"/>
                <a:gd name="connsiteX4" fmla="*/ 0 w 1174948"/>
                <a:gd name="connsiteY4" fmla="*/ 469463 h 469463"/>
                <a:gd name="connsiteX5" fmla="*/ 234732 w 1174948"/>
                <a:gd name="connsiteY5" fmla="*/ 234732 h 469463"/>
                <a:gd name="connsiteX6" fmla="*/ 0 w 1174948"/>
                <a:gd name="connsiteY6" fmla="*/ 0 h 4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948" h="469463">
                  <a:moveTo>
                    <a:pt x="0" y="0"/>
                  </a:moveTo>
                  <a:lnTo>
                    <a:pt x="940217" y="0"/>
                  </a:lnTo>
                  <a:lnTo>
                    <a:pt x="1174948" y="234732"/>
                  </a:lnTo>
                  <a:lnTo>
                    <a:pt x="940217" y="469463"/>
                  </a:lnTo>
                  <a:lnTo>
                    <a:pt x="0" y="469463"/>
                  </a:lnTo>
                  <a:lnTo>
                    <a:pt x="234732" y="234732"/>
                  </a:lnTo>
                  <a:lnTo>
                    <a:pt x="0" y="0"/>
                  </a:lnTo>
                  <a:close/>
                </a:path>
              </a:pathLst>
            </a:custGeom>
            <a:solidFill>
              <a:srgbClr val="FF9933"/>
            </a:solidFill>
            <a:ln w="12700" cap="flat" cmpd="sng" algn="ctr">
              <a:solidFill>
                <a:srgbClr val="FFFFFF">
                  <a:hueOff val="0"/>
                  <a:satOff val="0"/>
                  <a:lumOff val="0"/>
                  <a:alphaOff val="0"/>
                </a:srgbClr>
              </a:solidFill>
              <a:prstDash val="solid"/>
              <a:miter lim="800000"/>
            </a:ln>
            <a:effectLst/>
          </p:spPr>
          <p:txBody>
            <a:bodyPr lIns="278738" tIns="14669" rIns="249400" bIns="14669"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44500" rtl="0" eaLnBrk="1" fontAlgn="base" latinLnBrk="0" hangingPunct="1">
                <a:lnSpc>
                  <a:spcPct val="90000"/>
                </a:lnSpc>
                <a:spcBef>
                  <a:spcPct val="0"/>
                </a:spcBef>
                <a:spcAft>
                  <a:spcPct val="35000"/>
                </a:spcAft>
                <a:buClrTx/>
                <a:buSzTx/>
                <a:buFontTx/>
                <a:buNone/>
                <a:defRPr/>
              </a:pPr>
              <a:r>
                <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处理</a:t>
              </a:r>
              <a:endPar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 name="任意多边形: 形状 123"/>
            <p:cNvSpPr/>
            <p:nvPr>
              <p:custDataLst>
                <p:tags r:id="rId42"/>
              </p:custDataLst>
            </p:nvPr>
          </p:nvSpPr>
          <p:spPr>
            <a:xfrm>
              <a:off x="8701721" y="1448457"/>
              <a:ext cx="1175680" cy="469501"/>
            </a:xfrm>
            <a:custGeom>
              <a:avLst/>
              <a:gdLst>
                <a:gd name="connsiteX0" fmla="*/ 0 w 1174948"/>
                <a:gd name="connsiteY0" fmla="*/ 0 h 469463"/>
                <a:gd name="connsiteX1" fmla="*/ 940217 w 1174948"/>
                <a:gd name="connsiteY1" fmla="*/ 0 h 469463"/>
                <a:gd name="connsiteX2" fmla="*/ 1174948 w 1174948"/>
                <a:gd name="connsiteY2" fmla="*/ 234732 h 469463"/>
                <a:gd name="connsiteX3" fmla="*/ 940217 w 1174948"/>
                <a:gd name="connsiteY3" fmla="*/ 469463 h 469463"/>
                <a:gd name="connsiteX4" fmla="*/ 0 w 1174948"/>
                <a:gd name="connsiteY4" fmla="*/ 469463 h 469463"/>
                <a:gd name="connsiteX5" fmla="*/ 234732 w 1174948"/>
                <a:gd name="connsiteY5" fmla="*/ 234732 h 469463"/>
                <a:gd name="connsiteX6" fmla="*/ 0 w 1174948"/>
                <a:gd name="connsiteY6" fmla="*/ 0 h 4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948" h="469463">
                  <a:moveTo>
                    <a:pt x="0" y="0"/>
                  </a:moveTo>
                  <a:lnTo>
                    <a:pt x="940217" y="0"/>
                  </a:lnTo>
                  <a:lnTo>
                    <a:pt x="1174948" y="234732"/>
                  </a:lnTo>
                  <a:lnTo>
                    <a:pt x="940217" y="469463"/>
                  </a:lnTo>
                  <a:lnTo>
                    <a:pt x="0" y="469463"/>
                  </a:lnTo>
                  <a:lnTo>
                    <a:pt x="234732" y="234732"/>
                  </a:lnTo>
                  <a:lnTo>
                    <a:pt x="0" y="0"/>
                  </a:lnTo>
                  <a:close/>
                </a:path>
              </a:pathLst>
            </a:custGeom>
            <a:solidFill>
              <a:srgbClr val="FF9933"/>
            </a:solidFill>
            <a:ln w="12700" cap="flat" cmpd="sng" algn="ctr">
              <a:solidFill>
                <a:srgbClr val="FFFFFF">
                  <a:hueOff val="0"/>
                  <a:satOff val="0"/>
                  <a:lumOff val="0"/>
                  <a:alphaOff val="0"/>
                </a:srgbClr>
              </a:solidFill>
              <a:prstDash val="solid"/>
              <a:miter lim="800000"/>
            </a:ln>
            <a:effectLst/>
          </p:spPr>
          <p:txBody>
            <a:bodyPr lIns="278738" tIns="14669" rIns="249400" bIns="14669"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44500" rtl="0" eaLnBrk="1" fontAlgn="base" latinLnBrk="0" hangingPunct="1">
                <a:lnSpc>
                  <a:spcPct val="90000"/>
                </a:lnSpc>
                <a:spcBef>
                  <a:spcPct val="0"/>
                </a:spcBef>
                <a:spcAft>
                  <a:spcPct val="35000"/>
                </a:spcAft>
                <a:buClrTx/>
                <a:buSzTx/>
                <a:buFontTx/>
                <a:buNone/>
                <a:defRPr/>
              </a:pPr>
              <a:r>
                <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交换</a:t>
              </a:r>
              <a:endPar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 name="任意多边形: 形状 124"/>
            <p:cNvSpPr/>
            <p:nvPr>
              <p:custDataLst>
                <p:tags r:id="rId43"/>
              </p:custDataLst>
            </p:nvPr>
          </p:nvSpPr>
          <p:spPr>
            <a:xfrm>
              <a:off x="9821417" y="1448457"/>
              <a:ext cx="1175680" cy="469501"/>
            </a:xfrm>
            <a:custGeom>
              <a:avLst/>
              <a:gdLst>
                <a:gd name="connsiteX0" fmla="*/ 0 w 1174948"/>
                <a:gd name="connsiteY0" fmla="*/ 0 h 469463"/>
                <a:gd name="connsiteX1" fmla="*/ 940217 w 1174948"/>
                <a:gd name="connsiteY1" fmla="*/ 0 h 469463"/>
                <a:gd name="connsiteX2" fmla="*/ 1174948 w 1174948"/>
                <a:gd name="connsiteY2" fmla="*/ 234732 h 469463"/>
                <a:gd name="connsiteX3" fmla="*/ 940217 w 1174948"/>
                <a:gd name="connsiteY3" fmla="*/ 469463 h 469463"/>
                <a:gd name="connsiteX4" fmla="*/ 0 w 1174948"/>
                <a:gd name="connsiteY4" fmla="*/ 469463 h 469463"/>
                <a:gd name="connsiteX5" fmla="*/ 234732 w 1174948"/>
                <a:gd name="connsiteY5" fmla="*/ 234732 h 469463"/>
                <a:gd name="connsiteX6" fmla="*/ 0 w 1174948"/>
                <a:gd name="connsiteY6" fmla="*/ 0 h 46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948" h="469463">
                  <a:moveTo>
                    <a:pt x="0" y="0"/>
                  </a:moveTo>
                  <a:lnTo>
                    <a:pt x="940217" y="0"/>
                  </a:lnTo>
                  <a:lnTo>
                    <a:pt x="1174948" y="234732"/>
                  </a:lnTo>
                  <a:lnTo>
                    <a:pt x="940217" y="469463"/>
                  </a:lnTo>
                  <a:lnTo>
                    <a:pt x="0" y="469463"/>
                  </a:lnTo>
                  <a:lnTo>
                    <a:pt x="234732" y="234732"/>
                  </a:lnTo>
                  <a:lnTo>
                    <a:pt x="0" y="0"/>
                  </a:lnTo>
                  <a:close/>
                </a:path>
              </a:pathLst>
            </a:custGeom>
            <a:solidFill>
              <a:srgbClr val="FF9933"/>
            </a:solidFill>
            <a:ln w="12700" cap="flat" cmpd="sng" algn="ctr">
              <a:solidFill>
                <a:srgbClr val="FFFFFF">
                  <a:hueOff val="0"/>
                  <a:satOff val="0"/>
                  <a:lumOff val="0"/>
                  <a:alphaOff val="0"/>
                </a:srgbClr>
              </a:solidFill>
              <a:prstDash val="solid"/>
              <a:miter lim="800000"/>
            </a:ln>
            <a:effectLst/>
          </p:spPr>
          <p:txBody>
            <a:bodyPr lIns="278738" tIns="14669" rIns="249400" bIns="14669"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44500" rtl="0" eaLnBrk="1" fontAlgn="base" latinLnBrk="0" hangingPunct="1">
                <a:lnSpc>
                  <a:spcPct val="90000"/>
                </a:lnSpc>
                <a:spcBef>
                  <a:spcPct val="0"/>
                </a:spcBef>
                <a:spcAft>
                  <a:spcPct val="35000"/>
                </a:spcAft>
                <a:buClrTx/>
                <a:buSzTx/>
                <a:buFontTx/>
                <a:buNone/>
                <a:defRPr/>
              </a:pPr>
              <a:r>
                <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销毁</a:t>
              </a:r>
              <a:endParaRPr kumimoji="0" lang="zh-CN" altLang="en-US" sz="1200" b="1" i="0" u="none" strike="noStrike" kern="1200" cap="none" spc="0" normalizeH="0" baseline="0" noProof="0" dirty="0">
                <a:ln>
                  <a:noFill/>
                </a:ln>
                <a:solidFill>
                  <a:schemeClr val="bg2">
                    <a:lumMod val="25000"/>
                  </a:scheme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9" name="组合 6"/>
          <p:cNvGrpSpPr/>
          <p:nvPr/>
        </p:nvGrpSpPr>
        <p:grpSpPr bwMode="auto">
          <a:xfrm>
            <a:off x="516133" y="4918338"/>
            <a:ext cx="11006138" cy="687387"/>
            <a:chOff x="501364" y="5812806"/>
            <a:chExt cx="11331286" cy="747021"/>
          </a:xfrm>
        </p:grpSpPr>
        <p:sp>
          <p:nvSpPr>
            <p:cNvPr id="20" name="文本框 57"/>
            <p:cNvSpPr txBox="1"/>
            <p:nvPr>
              <p:custDataLst>
                <p:tags r:id="rId44"/>
              </p:custDataLst>
            </p:nvPr>
          </p:nvSpPr>
          <p:spPr>
            <a:xfrm>
              <a:off x="6913110" y="6014657"/>
              <a:ext cx="1292809" cy="355396"/>
            </a:xfrm>
            <a:custGeom>
              <a:avLst/>
              <a:gdLst>
                <a:gd name="connsiteX0" fmla="*/ 0 w 3071195"/>
                <a:gd name="connsiteY0" fmla="*/ 0 h 482409"/>
                <a:gd name="connsiteX1" fmla="*/ 3071195 w 3071195"/>
                <a:gd name="connsiteY1" fmla="*/ 0 h 482409"/>
                <a:gd name="connsiteX2" fmla="*/ 3071195 w 3071195"/>
                <a:gd name="connsiteY2" fmla="*/ 482409 h 482409"/>
                <a:gd name="connsiteX3" fmla="*/ 0 w 3071195"/>
                <a:gd name="connsiteY3" fmla="*/ 482409 h 482409"/>
                <a:gd name="connsiteX4" fmla="*/ 0 w 3071195"/>
                <a:gd name="connsiteY4" fmla="*/ 0 h 482409"/>
                <a:gd name="connsiteX0-1" fmla="*/ 0 w 3071195"/>
                <a:gd name="connsiteY0-2" fmla="*/ 0 h 482409"/>
                <a:gd name="connsiteX1-3" fmla="*/ 2825662 w 3071195"/>
                <a:gd name="connsiteY1-4" fmla="*/ 0 h 482409"/>
                <a:gd name="connsiteX2-5" fmla="*/ 3071195 w 3071195"/>
                <a:gd name="connsiteY2-6" fmla="*/ 482409 h 482409"/>
                <a:gd name="connsiteX3-7" fmla="*/ 0 w 3071195"/>
                <a:gd name="connsiteY3-8" fmla="*/ 482409 h 482409"/>
                <a:gd name="connsiteX4-9" fmla="*/ 0 w 3071195"/>
                <a:gd name="connsiteY4-10" fmla="*/ 0 h 482409"/>
                <a:gd name="connsiteX0-11" fmla="*/ 0 w 3071195"/>
                <a:gd name="connsiteY0-12" fmla="*/ 0 h 482409"/>
                <a:gd name="connsiteX1-13" fmla="*/ 2825662 w 3071195"/>
                <a:gd name="connsiteY1-14" fmla="*/ 0 h 482409"/>
                <a:gd name="connsiteX2-15" fmla="*/ 2927263 w 3071195"/>
                <a:gd name="connsiteY2-16" fmla="*/ 205221 h 482409"/>
                <a:gd name="connsiteX3-17" fmla="*/ 3071195 w 3071195"/>
                <a:gd name="connsiteY3-18" fmla="*/ 482409 h 482409"/>
                <a:gd name="connsiteX4-19" fmla="*/ 0 w 3071195"/>
                <a:gd name="connsiteY4-20" fmla="*/ 482409 h 482409"/>
                <a:gd name="connsiteX5" fmla="*/ 0 w 3071195"/>
                <a:gd name="connsiteY5" fmla="*/ 0 h 482409"/>
                <a:gd name="connsiteX0-21" fmla="*/ 0 w 2927263"/>
                <a:gd name="connsiteY0-22" fmla="*/ 0 h 482409"/>
                <a:gd name="connsiteX1-23" fmla="*/ 2825662 w 2927263"/>
                <a:gd name="connsiteY1-24" fmla="*/ 0 h 482409"/>
                <a:gd name="connsiteX2-25" fmla="*/ 2927263 w 2927263"/>
                <a:gd name="connsiteY2-26" fmla="*/ 205221 h 482409"/>
                <a:gd name="connsiteX3-27" fmla="*/ 2808729 w 2927263"/>
                <a:gd name="connsiteY3-28" fmla="*/ 457009 h 482409"/>
                <a:gd name="connsiteX4-29" fmla="*/ 0 w 2927263"/>
                <a:gd name="connsiteY4-30" fmla="*/ 482409 h 482409"/>
                <a:gd name="connsiteX5-31" fmla="*/ 0 w 2927263"/>
                <a:gd name="connsiteY5-32" fmla="*/ 0 h 482409"/>
                <a:gd name="connsiteX0-33" fmla="*/ 0 w 2927263"/>
                <a:gd name="connsiteY0-34" fmla="*/ 8467 h 490876"/>
                <a:gd name="connsiteX1-35" fmla="*/ 2791796 w 2927263"/>
                <a:gd name="connsiteY1-36" fmla="*/ 0 h 490876"/>
                <a:gd name="connsiteX2-37" fmla="*/ 2927263 w 2927263"/>
                <a:gd name="connsiteY2-38" fmla="*/ 213688 h 490876"/>
                <a:gd name="connsiteX3-39" fmla="*/ 2808729 w 2927263"/>
                <a:gd name="connsiteY3-40" fmla="*/ 465476 h 490876"/>
                <a:gd name="connsiteX4-41" fmla="*/ 0 w 2927263"/>
                <a:gd name="connsiteY4-42" fmla="*/ 490876 h 490876"/>
                <a:gd name="connsiteX5-43" fmla="*/ 0 w 2927263"/>
                <a:gd name="connsiteY5-44" fmla="*/ 8467 h 490876"/>
                <a:gd name="connsiteX0-45" fmla="*/ 0 w 3045796"/>
                <a:gd name="connsiteY0-46" fmla="*/ 8467 h 490876"/>
                <a:gd name="connsiteX1-47" fmla="*/ 2791796 w 3045796"/>
                <a:gd name="connsiteY1-48" fmla="*/ 0 h 490876"/>
                <a:gd name="connsiteX2-49" fmla="*/ 3045796 w 3045796"/>
                <a:gd name="connsiteY2-50" fmla="*/ 272955 h 490876"/>
                <a:gd name="connsiteX3-51" fmla="*/ 2808729 w 3045796"/>
                <a:gd name="connsiteY3-52" fmla="*/ 465476 h 490876"/>
                <a:gd name="connsiteX4-53" fmla="*/ 0 w 3045796"/>
                <a:gd name="connsiteY4-54" fmla="*/ 490876 h 490876"/>
                <a:gd name="connsiteX5-55" fmla="*/ 0 w 3045796"/>
                <a:gd name="connsiteY5-56" fmla="*/ 8467 h 490876"/>
                <a:gd name="connsiteX0-57" fmla="*/ 0 w 3045796"/>
                <a:gd name="connsiteY0-58" fmla="*/ 8467 h 499343"/>
                <a:gd name="connsiteX1-59" fmla="*/ 2791796 w 3045796"/>
                <a:gd name="connsiteY1-60" fmla="*/ 0 h 499343"/>
                <a:gd name="connsiteX2-61" fmla="*/ 3045796 w 3045796"/>
                <a:gd name="connsiteY2-62" fmla="*/ 272955 h 499343"/>
                <a:gd name="connsiteX3-63" fmla="*/ 2774862 w 3045796"/>
                <a:gd name="connsiteY3-64" fmla="*/ 499343 h 499343"/>
                <a:gd name="connsiteX4-65" fmla="*/ 0 w 3045796"/>
                <a:gd name="connsiteY4-66" fmla="*/ 490876 h 499343"/>
                <a:gd name="connsiteX5-67" fmla="*/ 0 w 3045796"/>
                <a:gd name="connsiteY5-68" fmla="*/ 8467 h 499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3045796" h="499343">
                  <a:moveTo>
                    <a:pt x="0" y="8467"/>
                  </a:moveTo>
                  <a:lnTo>
                    <a:pt x="2791796" y="0"/>
                  </a:lnTo>
                  <a:lnTo>
                    <a:pt x="3045796" y="272955"/>
                  </a:lnTo>
                  <a:lnTo>
                    <a:pt x="2774862" y="499343"/>
                  </a:lnTo>
                  <a:lnTo>
                    <a:pt x="0" y="490876"/>
                  </a:lnTo>
                  <a:lnTo>
                    <a:pt x="0" y="8467"/>
                  </a:lnTo>
                  <a:close/>
                </a:path>
              </a:pathLst>
            </a:custGeom>
            <a:solidFill>
              <a:srgbClr val="FFC744">
                <a:lumMod val="75000"/>
              </a:srgbClr>
            </a:solidFill>
            <a:ln>
              <a:noFill/>
            </a:ln>
            <a:effectLst/>
          </p:spPr>
          <p:txBody>
            <a:bodyPr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a typeface="思源黑体 CN Normal" panose="020B0400000000000000" pitchFamily="34" charset="-122"/>
                <a:cs typeface="思源黑体 CN Normal" panose="020B0400000000000000" pitchFamily="34" charset="-122"/>
              </a:endParaRPr>
            </a:p>
          </p:txBody>
        </p:sp>
        <p:sp>
          <p:nvSpPr>
            <p:cNvPr id="21" name="文本框 58"/>
            <p:cNvSpPr txBox="1"/>
            <p:nvPr>
              <p:custDataLst>
                <p:tags r:id="rId45"/>
              </p:custDataLst>
            </p:nvPr>
          </p:nvSpPr>
          <p:spPr>
            <a:xfrm>
              <a:off x="3059198" y="6014657"/>
              <a:ext cx="1292809" cy="355396"/>
            </a:xfrm>
            <a:custGeom>
              <a:avLst/>
              <a:gdLst>
                <a:gd name="connsiteX0" fmla="*/ 0 w 3071195"/>
                <a:gd name="connsiteY0" fmla="*/ 0 h 482409"/>
                <a:gd name="connsiteX1" fmla="*/ 3071195 w 3071195"/>
                <a:gd name="connsiteY1" fmla="*/ 0 h 482409"/>
                <a:gd name="connsiteX2" fmla="*/ 3071195 w 3071195"/>
                <a:gd name="connsiteY2" fmla="*/ 482409 h 482409"/>
                <a:gd name="connsiteX3" fmla="*/ 0 w 3071195"/>
                <a:gd name="connsiteY3" fmla="*/ 482409 h 482409"/>
                <a:gd name="connsiteX4" fmla="*/ 0 w 3071195"/>
                <a:gd name="connsiteY4" fmla="*/ 0 h 482409"/>
                <a:gd name="connsiteX0-1" fmla="*/ 0 w 3071195"/>
                <a:gd name="connsiteY0-2" fmla="*/ 0 h 482409"/>
                <a:gd name="connsiteX1-3" fmla="*/ 2825662 w 3071195"/>
                <a:gd name="connsiteY1-4" fmla="*/ 0 h 482409"/>
                <a:gd name="connsiteX2-5" fmla="*/ 3071195 w 3071195"/>
                <a:gd name="connsiteY2-6" fmla="*/ 482409 h 482409"/>
                <a:gd name="connsiteX3-7" fmla="*/ 0 w 3071195"/>
                <a:gd name="connsiteY3-8" fmla="*/ 482409 h 482409"/>
                <a:gd name="connsiteX4-9" fmla="*/ 0 w 3071195"/>
                <a:gd name="connsiteY4-10" fmla="*/ 0 h 482409"/>
                <a:gd name="connsiteX0-11" fmla="*/ 0 w 3071195"/>
                <a:gd name="connsiteY0-12" fmla="*/ 0 h 482409"/>
                <a:gd name="connsiteX1-13" fmla="*/ 2825662 w 3071195"/>
                <a:gd name="connsiteY1-14" fmla="*/ 0 h 482409"/>
                <a:gd name="connsiteX2-15" fmla="*/ 2927263 w 3071195"/>
                <a:gd name="connsiteY2-16" fmla="*/ 205221 h 482409"/>
                <a:gd name="connsiteX3-17" fmla="*/ 3071195 w 3071195"/>
                <a:gd name="connsiteY3-18" fmla="*/ 482409 h 482409"/>
                <a:gd name="connsiteX4-19" fmla="*/ 0 w 3071195"/>
                <a:gd name="connsiteY4-20" fmla="*/ 482409 h 482409"/>
                <a:gd name="connsiteX5" fmla="*/ 0 w 3071195"/>
                <a:gd name="connsiteY5" fmla="*/ 0 h 482409"/>
                <a:gd name="connsiteX0-21" fmla="*/ 0 w 2927263"/>
                <a:gd name="connsiteY0-22" fmla="*/ 0 h 482409"/>
                <a:gd name="connsiteX1-23" fmla="*/ 2825662 w 2927263"/>
                <a:gd name="connsiteY1-24" fmla="*/ 0 h 482409"/>
                <a:gd name="connsiteX2-25" fmla="*/ 2927263 w 2927263"/>
                <a:gd name="connsiteY2-26" fmla="*/ 205221 h 482409"/>
                <a:gd name="connsiteX3-27" fmla="*/ 2808729 w 2927263"/>
                <a:gd name="connsiteY3-28" fmla="*/ 457009 h 482409"/>
                <a:gd name="connsiteX4-29" fmla="*/ 0 w 2927263"/>
                <a:gd name="connsiteY4-30" fmla="*/ 482409 h 482409"/>
                <a:gd name="connsiteX5-31" fmla="*/ 0 w 2927263"/>
                <a:gd name="connsiteY5-32" fmla="*/ 0 h 482409"/>
                <a:gd name="connsiteX0-33" fmla="*/ 0 w 2927263"/>
                <a:gd name="connsiteY0-34" fmla="*/ 8467 h 490876"/>
                <a:gd name="connsiteX1-35" fmla="*/ 2791796 w 2927263"/>
                <a:gd name="connsiteY1-36" fmla="*/ 0 h 490876"/>
                <a:gd name="connsiteX2-37" fmla="*/ 2927263 w 2927263"/>
                <a:gd name="connsiteY2-38" fmla="*/ 213688 h 490876"/>
                <a:gd name="connsiteX3-39" fmla="*/ 2808729 w 2927263"/>
                <a:gd name="connsiteY3-40" fmla="*/ 465476 h 490876"/>
                <a:gd name="connsiteX4-41" fmla="*/ 0 w 2927263"/>
                <a:gd name="connsiteY4-42" fmla="*/ 490876 h 490876"/>
                <a:gd name="connsiteX5-43" fmla="*/ 0 w 2927263"/>
                <a:gd name="connsiteY5-44" fmla="*/ 8467 h 490876"/>
                <a:gd name="connsiteX0-45" fmla="*/ 0 w 3045796"/>
                <a:gd name="connsiteY0-46" fmla="*/ 8467 h 490876"/>
                <a:gd name="connsiteX1-47" fmla="*/ 2791796 w 3045796"/>
                <a:gd name="connsiteY1-48" fmla="*/ 0 h 490876"/>
                <a:gd name="connsiteX2-49" fmla="*/ 3045796 w 3045796"/>
                <a:gd name="connsiteY2-50" fmla="*/ 272955 h 490876"/>
                <a:gd name="connsiteX3-51" fmla="*/ 2808729 w 3045796"/>
                <a:gd name="connsiteY3-52" fmla="*/ 465476 h 490876"/>
                <a:gd name="connsiteX4-53" fmla="*/ 0 w 3045796"/>
                <a:gd name="connsiteY4-54" fmla="*/ 490876 h 490876"/>
                <a:gd name="connsiteX5-55" fmla="*/ 0 w 3045796"/>
                <a:gd name="connsiteY5-56" fmla="*/ 8467 h 490876"/>
                <a:gd name="connsiteX0-57" fmla="*/ 0 w 3045796"/>
                <a:gd name="connsiteY0-58" fmla="*/ 8467 h 499343"/>
                <a:gd name="connsiteX1-59" fmla="*/ 2791796 w 3045796"/>
                <a:gd name="connsiteY1-60" fmla="*/ 0 h 499343"/>
                <a:gd name="connsiteX2-61" fmla="*/ 3045796 w 3045796"/>
                <a:gd name="connsiteY2-62" fmla="*/ 272955 h 499343"/>
                <a:gd name="connsiteX3-63" fmla="*/ 2774862 w 3045796"/>
                <a:gd name="connsiteY3-64" fmla="*/ 499343 h 499343"/>
                <a:gd name="connsiteX4-65" fmla="*/ 0 w 3045796"/>
                <a:gd name="connsiteY4-66" fmla="*/ 490876 h 499343"/>
                <a:gd name="connsiteX5-67" fmla="*/ 0 w 3045796"/>
                <a:gd name="connsiteY5-68" fmla="*/ 8467 h 499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3045796" h="499343">
                  <a:moveTo>
                    <a:pt x="0" y="8467"/>
                  </a:moveTo>
                  <a:lnTo>
                    <a:pt x="2791796" y="0"/>
                  </a:lnTo>
                  <a:lnTo>
                    <a:pt x="3045796" y="272955"/>
                  </a:lnTo>
                  <a:lnTo>
                    <a:pt x="2774862" y="499343"/>
                  </a:lnTo>
                  <a:lnTo>
                    <a:pt x="0" y="490876"/>
                  </a:lnTo>
                  <a:lnTo>
                    <a:pt x="0" y="8467"/>
                  </a:lnTo>
                  <a:close/>
                </a:path>
              </a:pathLst>
            </a:custGeom>
            <a:solidFill>
              <a:srgbClr val="FFC744">
                <a:lumMod val="75000"/>
              </a:srgbClr>
            </a:solidFill>
            <a:ln>
              <a:noFill/>
            </a:ln>
            <a:effectLst/>
          </p:spPr>
          <p:txBody>
            <a:bodyPr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a typeface="思源黑体 CN Normal" panose="020B0400000000000000" pitchFamily="34" charset="-122"/>
                <a:cs typeface="思源黑体 CN Normal" panose="020B0400000000000000" pitchFamily="34" charset="-122"/>
              </a:endParaRPr>
            </a:p>
          </p:txBody>
        </p:sp>
        <p:grpSp>
          <p:nvGrpSpPr>
            <p:cNvPr id="22" name="组合 9"/>
            <p:cNvGrpSpPr/>
            <p:nvPr/>
          </p:nvGrpSpPr>
          <p:grpSpPr bwMode="auto">
            <a:xfrm>
              <a:off x="501364" y="5812806"/>
              <a:ext cx="3633268" cy="747021"/>
              <a:chOff x="501364" y="5812806"/>
              <a:chExt cx="3633268" cy="747021"/>
            </a:xfrm>
          </p:grpSpPr>
          <p:sp>
            <p:nvSpPr>
              <p:cNvPr id="23" name="文本框 60"/>
              <p:cNvSpPr txBox="1"/>
              <p:nvPr>
                <p:custDataLst>
                  <p:tags r:id="rId46"/>
                </p:custDataLst>
              </p:nvPr>
            </p:nvSpPr>
            <p:spPr>
              <a:xfrm>
                <a:off x="501364" y="5812806"/>
                <a:ext cx="3633268" cy="747021"/>
              </a:xfrm>
              <a:custGeom>
                <a:avLst/>
                <a:gdLst>
                  <a:gd name="connsiteX0" fmla="*/ 0 w 3071195"/>
                  <a:gd name="connsiteY0" fmla="*/ 0 h 482409"/>
                  <a:gd name="connsiteX1" fmla="*/ 3071195 w 3071195"/>
                  <a:gd name="connsiteY1" fmla="*/ 0 h 482409"/>
                  <a:gd name="connsiteX2" fmla="*/ 3071195 w 3071195"/>
                  <a:gd name="connsiteY2" fmla="*/ 482409 h 482409"/>
                  <a:gd name="connsiteX3" fmla="*/ 0 w 3071195"/>
                  <a:gd name="connsiteY3" fmla="*/ 482409 h 482409"/>
                  <a:gd name="connsiteX4" fmla="*/ 0 w 3071195"/>
                  <a:gd name="connsiteY4" fmla="*/ 0 h 482409"/>
                  <a:gd name="connsiteX0-1" fmla="*/ 0 w 3071195"/>
                  <a:gd name="connsiteY0-2" fmla="*/ 0 h 482409"/>
                  <a:gd name="connsiteX1-3" fmla="*/ 2825662 w 3071195"/>
                  <a:gd name="connsiteY1-4" fmla="*/ 0 h 482409"/>
                  <a:gd name="connsiteX2-5" fmla="*/ 3071195 w 3071195"/>
                  <a:gd name="connsiteY2-6" fmla="*/ 482409 h 482409"/>
                  <a:gd name="connsiteX3-7" fmla="*/ 0 w 3071195"/>
                  <a:gd name="connsiteY3-8" fmla="*/ 482409 h 482409"/>
                  <a:gd name="connsiteX4-9" fmla="*/ 0 w 3071195"/>
                  <a:gd name="connsiteY4-10" fmla="*/ 0 h 482409"/>
                  <a:gd name="connsiteX0-11" fmla="*/ 0 w 3071195"/>
                  <a:gd name="connsiteY0-12" fmla="*/ 0 h 482409"/>
                  <a:gd name="connsiteX1-13" fmla="*/ 2825662 w 3071195"/>
                  <a:gd name="connsiteY1-14" fmla="*/ 0 h 482409"/>
                  <a:gd name="connsiteX2-15" fmla="*/ 2927263 w 3071195"/>
                  <a:gd name="connsiteY2-16" fmla="*/ 205221 h 482409"/>
                  <a:gd name="connsiteX3-17" fmla="*/ 3071195 w 3071195"/>
                  <a:gd name="connsiteY3-18" fmla="*/ 482409 h 482409"/>
                  <a:gd name="connsiteX4-19" fmla="*/ 0 w 3071195"/>
                  <a:gd name="connsiteY4-20" fmla="*/ 482409 h 482409"/>
                  <a:gd name="connsiteX5" fmla="*/ 0 w 3071195"/>
                  <a:gd name="connsiteY5" fmla="*/ 0 h 482409"/>
                  <a:gd name="connsiteX0-21" fmla="*/ 0 w 2927263"/>
                  <a:gd name="connsiteY0-22" fmla="*/ 0 h 482409"/>
                  <a:gd name="connsiteX1-23" fmla="*/ 2825662 w 2927263"/>
                  <a:gd name="connsiteY1-24" fmla="*/ 0 h 482409"/>
                  <a:gd name="connsiteX2-25" fmla="*/ 2927263 w 2927263"/>
                  <a:gd name="connsiteY2-26" fmla="*/ 205221 h 482409"/>
                  <a:gd name="connsiteX3-27" fmla="*/ 2808729 w 2927263"/>
                  <a:gd name="connsiteY3-28" fmla="*/ 457009 h 482409"/>
                  <a:gd name="connsiteX4-29" fmla="*/ 0 w 2927263"/>
                  <a:gd name="connsiteY4-30" fmla="*/ 482409 h 482409"/>
                  <a:gd name="connsiteX5-31" fmla="*/ 0 w 2927263"/>
                  <a:gd name="connsiteY5-32" fmla="*/ 0 h 482409"/>
                  <a:gd name="connsiteX0-33" fmla="*/ 0 w 2927263"/>
                  <a:gd name="connsiteY0-34" fmla="*/ 8467 h 490876"/>
                  <a:gd name="connsiteX1-35" fmla="*/ 2791796 w 2927263"/>
                  <a:gd name="connsiteY1-36" fmla="*/ 0 h 490876"/>
                  <a:gd name="connsiteX2-37" fmla="*/ 2927263 w 2927263"/>
                  <a:gd name="connsiteY2-38" fmla="*/ 213688 h 490876"/>
                  <a:gd name="connsiteX3-39" fmla="*/ 2808729 w 2927263"/>
                  <a:gd name="connsiteY3-40" fmla="*/ 465476 h 490876"/>
                  <a:gd name="connsiteX4-41" fmla="*/ 0 w 2927263"/>
                  <a:gd name="connsiteY4-42" fmla="*/ 490876 h 490876"/>
                  <a:gd name="connsiteX5-43" fmla="*/ 0 w 2927263"/>
                  <a:gd name="connsiteY5-44" fmla="*/ 8467 h 490876"/>
                  <a:gd name="connsiteX0-45" fmla="*/ 0 w 3045796"/>
                  <a:gd name="connsiteY0-46" fmla="*/ 8467 h 490876"/>
                  <a:gd name="connsiteX1-47" fmla="*/ 2791796 w 3045796"/>
                  <a:gd name="connsiteY1-48" fmla="*/ 0 h 490876"/>
                  <a:gd name="connsiteX2-49" fmla="*/ 3045796 w 3045796"/>
                  <a:gd name="connsiteY2-50" fmla="*/ 272955 h 490876"/>
                  <a:gd name="connsiteX3-51" fmla="*/ 2808729 w 3045796"/>
                  <a:gd name="connsiteY3-52" fmla="*/ 465476 h 490876"/>
                  <a:gd name="connsiteX4-53" fmla="*/ 0 w 3045796"/>
                  <a:gd name="connsiteY4-54" fmla="*/ 490876 h 490876"/>
                  <a:gd name="connsiteX5-55" fmla="*/ 0 w 3045796"/>
                  <a:gd name="connsiteY5-56" fmla="*/ 8467 h 490876"/>
                  <a:gd name="connsiteX0-57" fmla="*/ 0 w 3045796"/>
                  <a:gd name="connsiteY0-58" fmla="*/ 8467 h 499343"/>
                  <a:gd name="connsiteX1-59" fmla="*/ 2791796 w 3045796"/>
                  <a:gd name="connsiteY1-60" fmla="*/ 0 h 499343"/>
                  <a:gd name="connsiteX2-61" fmla="*/ 3045796 w 3045796"/>
                  <a:gd name="connsiteY2-62" fmla="*/ 272955 h 499343"/>
                  <a:gd name="connsiteX3-63" fmla="*/ 2774862 w 3045796"/>
                  <a:gd name="connsiteY3-64" fmla="*/ 499343 h 499343"/>
                  <a:gd name="connsiteX4-65" fmla="*/ 0 w 3045796"/>
                  <a:gd name="connsiteY4-66" fmla="*/ 490876 h 499343"/>
                  <a:gd name="connsiteX5-67" fmla="*/ 0 w 3045796"/>
                  <a:gd name="connsiteY5-68" fmla="*/ 8467 h 499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3045796" h="499343">
                    <a:moveTo>
                      <a:pt x="0" y="8467"/>
                    </a:moveTo>
                    <a:lnTo>
                      <a:pt x="2791796" y="0"/>
                    </a:lnTo>
                    <a:lnTo>
                      <a:pt x="3045796" y="272955"/>
                    </a:lnTo>
                    <a:lnTo>
                      <a:pt x="2774862" y="499343"/>
                    </a:lnTo>
                    <a:lnTo>
                      <a:pt x="0" y="490876"/>
                    </a:lnTo>
                    <a:lnTo>
                      <a:pt x="0" y="8467"/>
                    </a:lnTo>
                    <a:close/>
                  </a:path>
                </a:pathLst>
              </a:custGeom>
              <a:gradFill flip="none" rotWithShape="1">
                <a:gsLst>
                  <a:gs pos="0">
                    <a:srgbClr val="38A6A0"/>
                  </a:gs>
                  <a:gs pos="63000">
                    <a:srgbClr val="1B627A"/>
                  </a:gs>
                </a:gsLst>
                <a:lin ang="5400000" scaled="1"/>
                <a:tileRect/>
              </a:gradFill>
              <a:ln>
                <a:noFill/>
              </a:ln>
              <a:effectLst/>
            </p:spPr>
            <p:txBody>
              <a:bodyPr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a typeface="思源黑体 CN Normal" panose="020B0400000000000000" pitchFamily="34" charset="-122"/>
                  <a:cs typeface="思源黑体 CN Normal" panose="020B0400000000000000" pitchFamily="34" charset="-122"/>
                </a:endParaRPr>
              </a:p>
            </p:txBody>
          </p:sp>
          <p:sp>
            <p:nvSpPr>
              <p:cNvPr id="24" name="文本框 61"/>
              <p:cNvSpPr txBox="1"/>
              <p:nvPr>
                <p:custDataLst>
                  <p:tags r:id="rId47"/>
                </p:custDataLst>
              </p:nvPr>
            </p:nvSpPr>
            <p:spPr>
              <a:xfrm>
                <a:off x="664804" y="5895617"/>
                <a:ext cx="2920671" cy="567253"/>
              </a:xfrm>
              <a:prstGeom prst="rect">
                <a:avLst/>
              </a:prstGeom>
              <a:noFill/>
              <a:effec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dirty="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基于合规及风险评估结果，</a:t>
                </a:r>
                <a:endParaRPr kumimoji="0" lang="en-US" altLang="zh-CN" sz="1400" i="0" u="none" strike="noStrike" kern="0" cap="none" spc="0" normalizeH="0" baseline="0" noProof="0" dirty="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dirty="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补齐技术能力短板</a:t>
                </a:r>
                <a:endParaRPr kumimoji="0" lang="zh-CN" altLang="en-US" sz="1400" i="0" u="none" strike="noStrike" kern="0" cap="none" spc="0" normalizeH="0" baseline="0" noProof="0" dirty="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25" name="文本框 62"/>
            <p:cNvSpPr txBox="1"/>
            <p:nvPr>
              <p:custDataLst>
                <p:tags r:id="rId48"/>
              </p:custDataLst>
            </p:nvPr>
          </p:nvSpPr>
          <p:spPr>
            <a:xfrm>
              <a:off x="4350373" y="5812806"/>
              <a:ext cx="3633268" cy="747021"/>
            </a:xfrm>
            <a:custGeom>
              <a:avLst/>
              <a:gdLst>
                <a:gd name="connsiteX0" fmla="*/ 0 w 3071195"/>
                <a:gd name="connsiteY0" fmla="*/ 0 h 482409"/>
                <a:gd name="connsiteX1" fmla="*/ 3071195 w 3071195"/>
                <a:gd name="connsiteY1" fmla="*/ 0 h 482409"/>
                <a:gd name="connsiteX2" fmla="*/ 3071195 w 3071195"/>
                <a:gd name="connsiteY2" fmla="*/ 482409 h 482409"/>
                <a:gd name="connsiteX3" fmla="*/ 0 w 3071195"/>
                <a:gd name="connsiteY3" fmla="*/ 482409 h 482409"/>
                <a:gd name="connsiteX4" fmla="*/ 0 w 3071195"/>
                <a:gd name="connsiteY4" fmla="*/ 0 h 482409"/>
                <a:gd name="connsiteX0-1" fmla="*/ 0 w 3071195"/>
                <a:gd name="connsiteY0-2" fmla="*/ 0 h 482409"/>
                <a:gd name="connsiteX1-3" fmla="*/ 2825662 w 3071195"/>
                <a:gd name="connsiteY1-4" fmla="*/ 0 h 482409"/>
                <a:gd name="connsiteX2-5" fmla="*/ 3071195 w 3071195"/>
                <a:gd name="connsiteY2-6" fmla="*/ 482409 h 482409"/>
                <a:gd name="connsiteX3-7" fmla="*/ 0 w 3071195"/>
                <a:gd name="connsiteY3-8" fmla="*/ 482409 h 482409"/>
                <a:gd name="connsiteX4-9" fmla="*/ 0 w 3071195"/>
                <a:gd name="connsiteY4-10" fmla="*/ 0 h 482409"/>
                <a:gd name="connsiteX0-11" fmla="*/ 0 w 3071195"/>
                <a:gd name="connsiteY0-12" fmla="*/ 0 h 482409"/>
                <a:gd name="connsiteX1-13" fmla="*/ 2825662 w 3071195"/>
                <a:gd name="connsiteY1-14" fmla="*/ 0 h 482409"/>
                <a:gd name="connsiteX2-15" fmla="*/ 2927263 w 3071195"/>
                <a:gd name="connsiteY2-16" fmla="*/ 205221 h 482409"/>
                <a:gd name="connsiteX3-17" fmla="*/ 3071195 w 3071195"/>
                <a:gd name="connsiteY3-18" fmla="*/ 482409 h 482409"/>
                <a:gd name="connsiteX4-19" fmla="*/ 0 w 3071195"/>
                <a:gd name="connsiteY4-20" fmla="*/ 482409 h 482409"/>
                <a:gd name="connsiteX5" fmla="*/ 0 w 3071195"/>
                <a:gd name="connsiteY5" fmla="*/ 0 h 482409"/>
                <a:gd name="connsiteX0-21" fmla="*/ 0 w 2927263"/>
                <a:gd name="connsiteY0-22" fmla="*/ 0 h 482409"/>
                <a:gd name="connsiteX1-23" fmla="*/ 2825662 w 2927263"/>
                <a:gd name="connsiteY1-24" fmla="*/ 0 h 482409"/>
                <a:gd name="connsiteX2-25" fmla="*/ 2927263 w 2927263"/>
                <a:gd name="connsiteY2-26" fmla="*/ 205221 h 482409"/>
                <a:gd name="connsiteX3-27" fmla="*/ 2808729 w 2927263"/>
                <a:gd name="connsiteY3-28" fmla="*/ 457009 h 482409"/>
                <a:gd name="connsiteX4-29" fmla="*/ 0 w 2927263"/>
                <a:gd name="connsiteY4-30" fmla="*/ 482409 h 482409"/>
                <a:gd name="connsiteX5-31" fmla="*/ 0 w 2927263"/>
                <a:gd name="connsiteY5-32" fmla="*/ 0 h 482409"/>
                <a:gd name="connsiteX0-33" fmla="*/ 0 w 2927263"/>
                <a:gd name="connsiteY0-34" fmla="*/ 8467 h 490876"/>
                <a:gd name="connsiteX1-35" fmla="*/ 2791796 w 2927263"/>
                <a:gd name="connsiteY1-36" fmla="*/ 0 h 490876"/>
                <a:gd name="connsiteX2-37" fmla="*/ 2927263 w 2927263"/>
                <a:gd name="connsiteY2-38" fmla="*/ 213688 h 490876"/>
                <a:gd name="connsiteX3-39" fmla="*/ 2808729 w 2927263"/>
                <a:gd name="connsiteY3-40" fmla="*/ 465476 h 490876"/>
                <a:gd name="connsiteX4-41" fmla="*/ 0 w 2927263"/>
                <a:gd name="connsiteY4-42" fmla="*/ 490876 h 490876"/>
                <a:gd name="connsiteX5-43" fmla="*/ 0 w 2927263"/>
                <a:gd name="connsiteY5-44" fmla="*/ 8467 h 490876"/>
                <a:gd name="connsiteX0-45" fmla="*/ 0 w 3045796"/>
                <a:gd name="connsiteY0-46" fmla="*/ 8467 h 490876"/>
                <a:gd name="connsiteX1-47" fmla="*/ 2791796 w 3045796"/>
                <a:gd name="connsiteY1-48" fmla="*/ 0 h 490876"/>
                <a:gd name="connsiteX2-49" fmla="*/ 3045796 w 3045796"/>
                <a:gd name="connsiteY2-50" fmla="*/ 272955 h 490876"/>
                <a:gd name="connsiteX3-51" fmla="*/ 2808729 w 3045796"/>
                <a:gd name="connsiteY3-52" fmla="*/ 465476 h 490876"/>
                <a:gd name="connsiteX4-53" fmla="*/ 0 w 3045796"/>
                <a:gd name="connsiteY4-54" fmla="*/ 490876 h 490876"/>
                <a:gd name="connsiteX5-55" fmla="*/ 0 w 3045796"/>
                <a:gd name="connsiteY5-56" fmla="*/ 8467 h 490876"/>
                <a:gd name="connsiteX0-57" fmla="*/ 0 w 3045796"/>
                <a:gd name="connsiteY0-58" fmla="*/ 8467 h 499343"/>
                <a:gd name="connsiteX1-59" fmla="*/ 2791796 w 3045796"/>
                <a:gd name="connsiteY1-60" fmla="*/ 0 h 499343"/>
                <a:gd name="connsiteX2-61" fmla="*/ 3045796 w 3045796"/>
                <a:gd name="connsiteY2-62" fmla="*/ 272955 h 499343"/>
                <a:gd name="connsiteX3-63" fmla="*/ 2774862 w 3045796"/>
                <a:gd name="connsiteY3-64" fmla="*/ 499343 h 499343"/>
                <a:gd name="connsiteX4-65" fmla="*/ 0 w 3045796"/>
                <a:gd name="connsiteY4-66" fmla="*/ 490876 h 499343"/>
                <a:gd name="connsiteX5-67" fmla="*/ 0 w 3045796"/>
                <a:gd name="connsiteY5-68" fmla="*/ 8467 h 499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3045796" h="499343">
                  <a:moveTo>
                    <a:pt x="0" y="8467"/>
                  </a:moveTo>
                  <a:lnTo>
                    <a:pt x="2791796" y="0"/>
                  </a:lnTo>
                  <a:lnTo>
                    <a:pt x="3045796" y="272955"/>
                  </a:lnTo>
                  <a:lnTo>
                    <a:pt x="2774862" y="499343"/>
                  </a:lnTo>
                  <a:lnTo>
                    <a:pt x="0" y="490876"/>
                  </a:lnTo>
                  <a:lnTo>
                    <a:pt x="0" y="8467"/>
                  </a:lnTo>
                  <a:close/>
                </a:path>
              </a:pathLst>
            </a:custGeom>
            <a:gradFill flip="none" rotWithShape="1">
              <a:gsLst>
                <a:gs pos="0">
                  <a:srgbClr val="38A6A0"/>
                </a:gs>
                <a:gs pos="63000">
                  <a:srgbClr val="1B627A"/>
                </a:gs>
              </a:gsLst>
              <a:lin ang="5400000" scaled="1"/>
              <a:tileRect/>
            </a:gradFill>
            <a:ln>
              <a:noFill/>
            </a:ln>
            <a:effectLst/>
          </p:spPr>
          <p:txBody>
            <a:bodyPr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a typeface="思源黑体 CN Normal" panose="020B0400000000000000" pitchFamily="34" charset="-122"/>
                <a:cs typeface="思源黑体 CN Normal" panose="020B0400000000000000" pitchFamily="34" charset="-122"/>
              </a:endParaRPr>
            </a:p>
          </p:txBody>
        </p:sp>
        <p:sp>
          <p:nvSpPr>
            <p:cNvPr id="26" name="文本框 63"/>
            <p:cNvSpPr txBox="1"/>
            <p:nvPr>
              <p:custDataLst>
                <p:tags r:id="rId49"/>
              </p:custDataLst>
            </p:nvPr>
          </p:nvSpPr>
          <p:spPr>
            <a:xfrm>
              <a:off x="4544866" y="5900792"/>
              <a:ext cx="3252453" cy="567253"/>
            </a:xfrm>
            <a:prstGeom prst="rect">
              <a:avLst/>
            </a:prstGeom>
            <a:noFill/>
            <a:effec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制定保护重要数据、敏感数据</a:t>
              </a:r>
              <a:endParaRPr kumimoji="0" lang="en-US" altLang="zh-CN"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安全策略并下发</a:t>
              </a:r>
              <a:r>
                <a:rPr kumimoji="0" lang="en-US" altLang="zh-CN" sz="9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kumimoji="0" lang="zh-CN" altLang="en-US" sz="9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分级分类、差分权限，结合场景</a:t>
              </a:r>
              <a:r>
                <a:rPr kumimoji="0" lang="en-US" altLang="zh-CN" sz="9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kumimoji="0" lang="zh-CN" altLang="en-US" sz="16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27" name="组合 12"/>
            <p:cNvGrpSpPr/>
            <p:nvPr/>
          </p:nvGrpSpPr>
          <p:grpSpPr bwMode="auto">
            <a:xfrm>
              <a:off x="8199382" y="5812806"/>
              <a:ext cx="3633268" cy="747021"/>
              <a:chOff x="8199382" y="5812806"/>
              <a:chExt cx="3633268" cy="747021"/>
            </a:xfrm>
          </p:grpSpPr>
          <p:sp>
            <p:nvSpPr>
              <p:cNvPr id="28" name="文本框 65"/>
              <p:cNvSpPr txBox="1"/>
              <p:nvPr>
                <p:custDataLst>
                  <p:tags r:id="rId50"/>
                </p:custDataLst>
              </p:nvPr>
            </p:nvSpPr>
            <p:spPr>
              <a:xfrm>
                <a:off x="8199382" y="5812806"/>
                <a:ext cx="3633268" cy="747021"/>
              </a:xfrm>
              <a:custGeom>
                <a:avLst/>
                <a:gdLst>
                  <a:gd name="connsiteX0" fmla="*/ 0 w 3071195"/>
                  <a:gd name="connsiteY0" fmla="*/ 0 h 482409"/>
                  <a:gd name="connsiteX1" fmla="*/ 3071195 w 3071195"/>
                  <a:gd name="connsiteY1" fmla="*/ 0 h 482409"/>
                  <a:gd name="connsiteX2" fmla="*/ 3071195 w 3071195"/>
                  <a:gd name="connsiteY2" fmla="*/ 482409 h 482409"/>
                  <a:gd name="connsiteX3" fmla="*/ 0 w 3071195"/>
                  <a:gd name="connsiteY3" fmla="*/ 482409 h 482409"/>
                  <a:gd name="connsiteX4" fmla="*/ 0 w 3071195"/>
                  <a:gd name="connsiteY4" fmla="*/ 0 h 482409"/>
                  <a:gd name="connsiteX0-1" fmla="*/ 0 w 3071195"/>
                  <a:gd name="connsiteY0-2" fmla="*/ 0 h 482409"/>
                  <a:gd name="connsiteX1-3" fmla="*/ 2825662 w 3071195"/>
                  <a:gd name="connsiteY1-4" fmla="*/ 0 h 482409"/>
                  <a:gd name="connsiteX2-5" fmla="*/ 3071195 w 3071195"/>
                  <a:gd name="connsiteY2-6" fmla="*/ 482409 h 482409"/>
                  <a:gd name="connsiteX3-7" fmla="*/ 0 w 3071195"/>
                  <a:gd name="connsiteY3-8" fmla="*/ 482409 h 482409"/>
                  <a:gd name="connsiteX4-9" fmla="*/ 0 w 3071195"/>
                  <a:gd name="connsiteY4-10" fmla="*/ 0 h 482409"/>
                  <a:gd name="connsiteX0-11" fmla="*/ 0 w 3071195"/>
                  <a:gd name="connsiteY0-12" fmla="*/ 0 h 482409"/>
                  <a:gd name="connsiteX1-13" fmla="*/ 2825662 w 3071195"/>
                  <a:gd name="connsiteY1-14" fmla="*/ 0 h 482409"/>
                  <a:gd name="connsiteX2-15" fmla="*/ 2927263 w 3071195"/>
                  <a:gd name="connsiteY2-16" fmla="*/ 205221 h 482409"/>
                  <a:gd name="connsiteX3-17" fmla="*/ 3071195 w 3071195"/>
                  <a:gd name="connsiteY3-18" fmla="*/ 482409 h 482409"/>
                  <a:gd name="connsiteX4-19" fmla="*/ 0 w 3071195"/>
                  <a:gd name="connsiteY4-20" fmla="*/ 482409 h 482409"/>
                  <a:gd name="connsiteX5" fmla="*/ 0 w 3071195"/>
                  <a:gd name="connsiteY5" fmla="*/ 0 h 482409"/>
                  <a:gd name="connsiteX0-21" fmla="*/ 0 w 2927263"/>
                  <a:gd name="connsiteY0-22" fmla="*/ 0 h 482409"/>
                  <a:gd name="connsiteX1-23" fmla="*/ 2825662 w 2927263"/>
                  <a:gd name="connsiteY1-24" fmla="*/ 0 h 482409"/>
                  <a:gd name="connsiteX2-25" fmla="*/ 2927263 w 2927263"/>
                  <a:gd name="connsiteY2-26" fmla="*/ 205221 h 482409"/>
                  <a:gd name="connsiteX3-27" fmla="*/ 2808729 w 2927263"/>
                  <a:gd name="connsiteY3-28" fmla="*/ 457009 h 482409"/>
                  <a:gd name="connsiteX4-29" fmla="*/ 0 w 2927263"/>
                  <a:gd name="connsiteY4-30" fmla="*/ 482409 h 482409"/>
                  <a:gd name="connsiteX5-31" fmla="*/ 0 w 2927263"/>
                  <a:gd name="connsiteY5-32" fmla="*/ 0 h 482409"/>
                  <a:gd name="connsiteX0-33" fmla="*/ 0 w 2927263"/>
                  <a:gd name="connsiteY0-34" fmla="*/ 8467 h 490876"/>
                  <a:gd name="connsiteX1-35" fmla="*/ 2791796 w 2927263"/>
                  <a:gd name="connsiteY1-36" fmla="*/ 0 h 490876"/>
                  <a:gd name="connsiteX2-37" fmla="*/ 2927263 w 2927263"/>
                  <a:gd name="connsiteY2-38" fmla="*/ 213688 h 490876"/>
                  <a:gd name="connsiteX3-39" fmla="*/ 2808729 w 2927263"/>
                  <a:gd name="connsiteY3-40" fmla="*/ 465476 h 490876"/>
                  <a:gd name="connsiteX4-41" fmla="*/ 0 w 2927263"/>
                  <a:gd name="connsiteY4-42" fmla="*/ 490876 h 490876"/>
                  <a:gd name="connsiteX5-43" fmla="*/ 0 w 2927263"/>
                  <a:gd name="connsiteY5-44" fmla="*/ 8467 h 490876"/>
                  <a:gd name="connsiteX0-45" fmla="*/ 0 w 3045796"/>
                  <a:gd name="connsiteY0-46" fmla="*/ 8467 h 490876"/>
                  <a:gd name="connsiteX1-47" fmla="*/ 2791796 w 3045796"/>
                  <a:gd name="connsiteY1-48" fmla="*/ 0 h 490876"/>
                  <a:gd name="connsiteX2-49" fmla="*/ 3045796 w 3045796"/>
                  <a:gd name="connsiteY2-50" fmla="*/ 272955 h 490876"/>
                  <a:gd name="connsiteX3-51" fmla="*/ 2808729 w 3045796"/>
                  <a:gd name="connsiteY3-52" fmla="*/ 465476 h 490876"/>
                  <a:gd name="connsiteX4-53" fmla="*/ 0 w 3045796"/>
                  <a:gd name="connsiteY4-54" fmla="*/ 490876 h 490876"/>
                  <a:gd name="connsiteX5-55" fmla="*/ 0 w 3045796"/>
                  <a:gd name="connsiteY5-56" fmla="*/ 8467 h 490876"/>
                  <a:gd name="connsiteX0-57" fmla="*/ 0 w 3045796"/>
                  <a:gd name="connsiteY0-58" fmla="*/ 8467 h 499343"/>
                  <a:gd name="connsiteX1-59" fmla="*/ 2791796 w 3045796"/>
                  <a:gd name="connsiteY1-60" fmla="*/ 0 h 499343"/>
                  <a:gd name="connsiteX2-61" fmla="*/ 3045796 w 3045796"/>
                  <a:gd name="connsiteY2-62" fmla="*/ 272955 h 499343"/>
                  <a:gd name="connsiteX3-63" fmla="*/ 2774862 w 3045796"/>
                  <a:gd name="connsiteY3-64" fmla="*/ 499343 h 499343"/>
                  <a:gd name="connsiteX4-65" fmla="*/ 0 w 3045796"/>
                  <a:gd name="connsiteY4-66" fmla="*/ 490876 h 499343"/>
                  <a:gd name="connsiteX5-67" fmla="*/ 0 w 3045796"/>
                  <a:gd name="connsiteY5-68" fmla="*/ 8467 h 4993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3045796" h="499343">
                    <a:moveTo>
                      <a:pt x="0" y="8467"/>
                    </a:moveTo>
                    <a:lnTo>
                      <a:pt x="2791796" y="0"/>
                    </a:lnTo>
                    <a:lnTo>
                      <a:pt x="3045796" y="272955"/>
                    </a:lnTo>
                    <a:lnTo>
                      <a:pt x="2774862" y="499343"/>
                    </a:lnTo>
                    <a:lnTo>
                      <a:pt x="0" y="490876"/>
                    </a:lnTo>
                    <a:lnTo>
                      <a:pt x="0" y="8467"/>
                    </a:lnTo>
                    <a:close/>
                  </a:path>
                </a:pathLst>
              </a:custGeom>
              <a:gradFill flip="none" rotWithShape="1">
                <a:gsLst>
                  <a:gs pos="0">
                    <a:srgbClr val="38A6A0"/>
                  </a:gs>
                  <a:gs pos="63000">
                    <a:srgbClr val="1B627A"/>
                  </a:gs>
                </a:gsLst>
                <a:lin ang="5400000" scaled="1"/>
                <a:tileRect/>
              </a:gradFill>
              <a:ln>
                <a:noFill/>
              </a:ln>
              <a:effectLst/>
            </p:spPr>
            <p:txBody>
              <a:bodyPr anchor="ct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defRPr/>
                </a:pPr>
                <a:endParaRPr kumimoji="0" lang="zh-CN" alt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a typeface="思源黑体 CN Normal" panose="020B0400000000000000" pitchFamily="34" charset="-122"/>
                  <a:cs typeface="思源黑体 CN Normal" panose="020B0400000000000000" pitchFamily="34" charset="-122"/>
                </a:endParaRPr>
              </a:p>
            </p:txBody>
          </p:sp>
          <p:sp>
            <p:nvSpPr>
              <p:cNvPr id="29" name="文本框 66"/>
              <p:cNvSpPr txBox="1"/>
              <p:nvPr>
                <p:custDataLst>
                  <p:tags r:id="rId51"/>
                </p:custDataLst>
              </p:nvPr>
            </p:nvSpPr>
            <p:spPr>
              <a:xfrm>
                <a:off x="8416757" y="5895617"/>
                <a:ext cx="3198517" cy="567253"/>
              </a:xfrm>
              <a:prstGeom prst="rect">
                <a:avLst/>
              </a:prstGeom>
              <a:noFill/>
              <a:effec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6pPr>
                <a:lvl7pPr marL="29718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7pPr>
                <a:lvl8pPr marL="34290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8pPr>
                <a:lvl9pPr marL="3886200" indent="-228600" eaLnBrk="0" fontAlgn="base" hangingPunct="0">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实现重要、敏感数据的</a:t>
                </a:r>
                <a:endParaRPr kumimoji="0" lang="en-US" altLang="zh-CN"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全局可视、精准可控可审计</a:t>
                </a:r>
                <a:endParaRPr kumimoji="0" lang="zh-CN" altLang="en-US" sz="1400" i="0" u="none" strike="noStrike" kern="0" cap="none" spc="0" normalizeH="0" baseline="0" noProof="0">
                  <a:ln>
                    <a:noFill/>
                  </a:ln>
                  <a:solidFill>
                    <a:schemeClr val="accent4"/>
                  </a:solidFill>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dirty="0">
                <a:sym typeface="思源黑体 CN Normal" panose="020B0400000000000000" pitchFamily="34" charset="-122"/>
              </a:rPr>
              <a:t>从业务流转视角纵览技术路线</a:t>
            </a:r>
            <a:endParaRPr dirty="0"/>
          </a:p>
        </p:txBody>
      </p:sp>
      <p:grpSp>
        <p:nvGrpSpPr>
          <p:cNvPr id="19" name="组合 18"/>
          <p:cNvGrpSpPr/>
          <p:nvPr/>
        </p:nvGrpSpPr>
        <p:grpSpPr>
          <a:xfrm>
            <a:off x="561340" y="713105"/>
            <a:ext cx="11167745" cy="5922645"/>
            <a:chOff x="884" y="1123"/>
            <a:chExt cx="17587" cy="9327"/>
          </a:xfrm>
        </p:grpSpPr>
        <p:sp>
          <p:nvSpPr>
            <p:cNvPr id="20" name="圆角矩形 3"/>
            <p:cNvSpPr/>
            <p:nvPr>
              <p:custDataLst>
                <p:tags r:id="rId1"/>
              </p:custDataLst>
            </p:nvPr>
          </p:nvSpPr>
          <p:spPr>
            <a:xfrm>
              <a:off x="6206" y="5329"/>
              <a:ext cx="7505" cy="1742"/>
            </a:xfrm>
            <a:prstGeom prst="roundRect">
              <a:avLst/>
            </a:prstGeom>
            <a:solidFill>
              <a:schemeClr val="accent4">
                <a:lumMod val="40000"/>
                <a:lumOff val="60000"/>
                <a:alpha val="18000"/>
              </a:schemeClr>
            </a:soli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sz="1400">
                <a:latin typeface="+mn-ea"/>
                <a:cs typeface="思源黑体 CN Normal" panose="020B0400000000000000" pitchFamily="34" charset="-122"/>
              </a:endParaRPr>
            </a:p>
          </p:txBody>
        </p:sp>
        <p:sp>
          <p:nvSpPr>
            <p:cNvPr id="22" name="圆角矩形 147"/>
            <p:cNvSpPr/>
            <p:nvPr>
              <p:custDataLst>
                <p:tags r:id="rId2"/>
              </p:custDataLst>
            </p:nvPr>
          </p:nvSpPr>
          <p:spPr>
            <a:xfrm>
              <a:off x="3384" y="7562"/>
              <a:ext cx="4083" cy="2888"/>
            </a:xfrm>
            <a:prstGeom prst="roundRect">
              <a:avLst/>
            </a:prstGeom>
            <a:solidFill>
              <a:schemeClr val="accent4">
                <a:lumMod val="40000"/>
                <a:lumOff val="60000"/>
                <a:alpha val="18000"/>
              </a:schemeClr>
            </a:solidFill>
            <a:ln w="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23" name="圆角矩形 145"/>
            <p:cNvSpPr/>
            <p:nvPr>
              <p:custDataLst>
                <p:tags r:id="rId3"/>
              </p:custDataLst>
            </p:nvPr>
          </p:nvSpPr>
          <p:spPr>
            <a:xfrm>
              <a:off x="10785" y="1123"/>
              <a:ext cx="2657" cy="1725"/>
            </a:xfrm>
            <a:prstGeom prst="roundRect">
              <a:avLst/>
            </a:prstGeom>
            <a:solidFill>
              <a:schemeClr val="accent4">
                <a:lumMod val="40000"/>
                <a:lumOff val="60000"/>
                <a:alpha val="18000"/>
              </a:schemeClr>
            </a:soli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24" name="圆角矩形 144"/>
            <p:cNvSpPr/>
            <p:nvPr>
              <p:custDataLst>
                <p:tags r:id="rId4"/>
              </p:custDataLst>
            </p:nvPr>
          </p:nvSpPr>
          <p:spPr>
            <a:xfrm>
              <a:off x="3576" y="1148"/>
              <a:ext cx="4658" cy="1718"/>
            </a:xfrm>
            <a:prstGeom prst="roundRect">
              <a:avLst/>
            </a:prstGeom>
            <a:solidFill>
              <a:schemeClr val="accent4">
                <a:lumMod val="40000"/>
                <a:lumOff val="60000"/>
                <a:alpha val="18000"/>
              </a:schemeClr>
            </a:solidFill>
            <a:ln w="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26" name="圆角矩形 149"/>
            <p:cNvSpPr/>
            <p:nvPr>
              <p:custDataLst>
                <p:tags r:id="rId5"/>
              </p:custDataLst>
            </p:nvPr>
          </p:nvSpPr>
          <p:spPr>
            <a:xfrm>
              <a:off x="15623" y="7572"/>
              <a:ext cx="2758" cy="2878"/>
            </a:xfrm>
            <a:prstGeom prst="roundRect">
              <a:avLst/>
            </a:prstGeom>
            <a:solidFill>
              <a:schemeClr val="accent4">
                <a:lumMod val="40000"/>
                <a:lumOff val="60000"/>
                <a:alpha val="18000"/>
              </a:schemeClr>
            </a:solidFill>
            <a:ln w="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30" name="圆角矩形 148"/>
            <p:cNvSpPr/>
            <p:nvPr>
              <p:custDataLst>
                <p:tags r:id="rId6"/>
              </p:custDataLst>
            </p:nvPr>
          </p:nvSpPr>
          <p:spPr>
            <a:xfrm>
              <a:off x="10290" y="7562"/>
              <a:ext cx="2672" cy="2871"/>
            </a:xfrm>
            <a:prstGeom prst="roundRect">
              <a:avLst/>
            </a:prstGeom>
            <a:solidFill>
              <a:schemeClr val="accent4">
                <a:lumMod val="40000"/>
                <a:lumOff val="60000"/>
                <a:alpha val="18000"/>
              </a:schemeClr>
            </a:solidFill>
            <a:ln w="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32" name="圆角矩形 90"/>
            <p:cNvSpPr/>
            <p:nvPr>
              <p:custDataLst>
                <p:tags r:id="rId7"/>
              </p:custDataLst>
            </p:nvPr>
          </p:nvSpPr>
          <p:spPr>
            <a:xfrm>
              <a:off x="5712" y="3008"/>
              <a:ext cx="8214" cy="4380"/>
            </a:xfrm>
            <a:prstGeom prst="roundRect">
              <a:avLst/>
            </a:prstGeom>
            <a:solidFill>
              <a:schemeClr val="accent4">
                <a:lumMod val="40000"/>
                <a:lumOff val="60000"/>
                <a:alpha val="18000"/>
              </a:schemeClr>
            </a:soli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sz="1400">
                <a:latin typeface="+mn-ea"/>
                <a:cs typeface="思源黑体 CN Normal" panose="020B0400000000000000" pitchFamily="34" charset="-122"/>
              </a:endParaRPr>
            </a:p>
          </p:txBody>
        </p:sp>
        <p:sp>
          <p:nvSpPr>
            <p:cNvPr id="33" name="文本框 32"/>
            <p:cNvSpPr txBox="1"/>
            <p:nvPr>
              <p:custDataLst>
                <p:tags r:id="rId8"/>
              </p:custDataLst>
            </p:nvPr>
          </p:nvSpPr>
          <p:spPr>
            <a:xfrm>
              <a:off x="954" y="7809"/>
              <a:ext cx="2332" cy="1161"/>
            </a:xfrm>
            <a:prstGeom prst="rect">
              <a:avLst/>
            </a:prstGeom>
            <a:noFill/>
            <a:ln w="28575">
              <a:noFill/>
              <a:prstDash val="dashDot"/>
            </a:ln>
          </p:spPr>
          <p:txBody>
            <a:bodyPr wrap="square">
              <a:spAutoFit/>
            </a:bodyPr>
            <a:lstStyle/>
            <a:p>
              <a:pPr indent="0" fontAlgn="auto">
                <a:buAutoNum type="arabicPeriod"/>
              </a:pPr>
              <a:r>
                <a:rPr lang="zh-CN" altLang="en-US" sz="1400" dirty="0">
                  <a:solidFill>
                    <a:schemeClr val="bg1"/>
                  </a:solidFill>
                  <a:latin typeface="+mn-ea"/>
                  <a:cs typeface="思源黑体 CN Normal" panose="020B0400000000000000" pitchFamily="34" charset="-122"/>
                </a:rPr>
                <a:t>安全意识培训</a:t>
              </a:r>
              <a:endParaRPr lang="en-US" altLang="zh-CN" sz="1400" dirty="0">
                <a:solidFill>
                  <a:schemeClr val="bg1"/>
                </a:solidFill>
                <a:latin typeface="+mn-ea"/>
                <a:cs typeface="思源黑体 CN Normal" panose="020B0400000000000000" pitchFamily="34" charset="-122"/>
              </a:endParaRPr>
            </a:p>
            <a:p>
              <a:pPr indent="0" fontAlgn="auto">
                <a:buAutoNum type="arabicPeriod"/>
              </a:pPr>
              <a:r>
                <a:rPr lang="zh-CN" altLang="en-US" sz="1400" dirty="0">
                  <a:solidFill>
                    <a:schemeClr val="bg1"/>
                  </a:solidFill>
                  <a:latin typeface="+mn-ea"/>
                  <a:cs typeface="思源黑体 CN Normal" panose="020B0400000000000000" pitchFamily="34" charset="-122"/>
                </a:rPr>
                <a:t>保密协议</a:t>
              </a:r>
              <a:endParaRPr lang="en-US" altLang="zh-CN" sz="1400" dirty="0">
                <a:solidFill>
                  <a:schemeClr val="bg1"/>
                </a:solidFill>
                <a:latin typeface="+mn-ea"/>
                <a:cs typeface="思源黑体 CN Normal" panose="020B0400000000000000" pitchFamily="34" charset="-122"/>
              </a:endParaRPr>
            </a:p>
            <a:p>
              <a:pPr indent="0" fontAlgn="auto">
                <a:buAutoNum type="arabicPeriod"/>
              </a:pPr>
              <a:r>
                <a:rPr lang="zh-CN" altLang="en-US" sz="1400" dirty="0">
                  <a:solidFill>
                    <a:schemeClr val="bg1"/>
                  </a:solidFill>
                  <a:latin typeface="+mn-ea"/>
                  <a:cs typeface="思源黑体 CN Normal" panose="020B0400000000000000" pitchFamily="34" charset="-122"/>
                </a:rPr>
                <a:t>安全制度</a:t>
              </a:r>
              <a:endParaRPr lang="zh-CN" altLang="en-US" sz="1400" dirty="0">
                <a:solidFill>
                  <a:schemeClr val="bg1"/>
                </a:solidFill>
                <a:latin typeface="+mn-ea"/>
                <a:cs typeface="思源黑体 CN Normal" panose="020B0400000000000000" pitchFamily="34" charset="-122"/>
              </a:endParaRPr>
            </a:p>
          </p:txBody>
        </p:sp>
        <p:sp>
          <p:nvSpPr>
            <p:cNvPr id="34" name="文本框 33"/>
            <p:cNvSpPr txBox="1"/>
            <p:nvPr>
              <p:custDataLst>
                <p:tags r:id="rId9"/>
              </p:custDataLst>
            </p:nvPr>
          </p:nvSpPr>
          <p:spPr>
            <a:xfrm>
              <a:off x="3653" y="7809"/>
              <a:ext cx="4318" cy="2519"/>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zh-CN" altLang="en-US" sz="1400" dirty="0">
                  <a:solidFill>
                    <a:schemeClr val="bg1"/>
                  </a:solidFill>
                  <a:latin typeface="+mn-ea"/>
                  <a:cs typeface="思源黑体 CN Normal" panose="020B0400000000000000" pitchFamily="34" charset="-122"/>
                  <a:sym typeface="+mn-ea"/>
                </a:rPr>
                <a:t>身份认证</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zh-CN" altLang="en-US" sz="1400" dirty="0">
                  <a:solidFill>
                    <a:srgbClr val="00ECE7"/>
                  </a:solidFill>
                  <a:latin typeface="+mn-ea"/>
                  <a:cs typeface="思源黑体 CN Normal" panose="020B0400000000000000" pitchFamily="34" charset="-122"/>
                </a:rPr>
                <a:t>访问数据的授权</a:t>
              </a:r>
              <a:endParaRPr lang="en-US" altLang="zh-CN"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敏感数据的额外授权</a:t>
              </a:r>
              <a:endParaRPr lang="zh-CN" altLang="en-US"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sym typeface="+mn-ea"/>
                </a:rPr>
                <a:t>非结构化资产分类分级</a:t>
              </a:r>
              <a:endParaRPr lang="zh-CN" altLang="en-US"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sym typeface="+mn-ea"/>
                </a:rPr>
                <a:t>终端泄漏防护</a:t>
              </a:r>
              <a:endParaRPr lang="en-US" altLang="zh-CN" sz="1400" dirty="0">
                <a:solidFill>
                  <a:srgbClr val="00ECE7"/>
                </a:solidFill>
                <a:latin typeface="+mn-ea"/>
                <a:cs typeface="思源黑体 CN Normal" panose="020B0400000000000000" pitchFamily="34" charset="-122"/>
              </a:endParaRPr>
            </a:p>
            <a:p>
              <a:pPr marL="0" indent="0" fontAlgn="auto"/>
              <a:endParaRPr lang="zh-CN" altLang="en-US" sz="1400" dirty="0">
                <a:solidFill>
                  <a:schemeClr val="bg1"/>
                </a:solidFill>
                <a:latin typeface="+mn-ea"/>
                <a:cs typeface="思源黑体 CN Normal" panose="020B0400000000000000" pitchFamily="34" charset="-122"/>
              </a:endParaRPr>
            </a:p>
          </p:txBody>
        </p:sp>
        <p:sp>
          <p:nvSpPr>
            <p:cNvPr id="35" name="立方体 34"/>
            <p:cNvSpPr/>
            <p:nvPr>
              <p:custDataLst>
                <p:tags r:id="rId10"/>
              </p:custDataLst>
            </p:nvPr>
          </p:nvSpPr>
          <p:spPr>
            <a:xfrm>
              <a:off x="6128" y="3689"/>
              <a:ext cx="1741" cy="548"/>
            </a:xfrm>
            <a:prstGeom prst="cube">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rgbClr val="0070C0"/>
                  </a:solidFill>
                  <a:latin typeface="+mn-ea"/>
                  <a:cs typeface="思源黑体 CN Normal" panose="020B0400000000000000" pitchFamily="34" charset="-122"/>
                </a:rPr>
                <a:t>系统</a:t>
              </a:r>
              <a:r>
                <a:rPr lang="en-US" altLang="zh-CN" sz="1400" dirty="0">
                  <a:solidFill>
                    <a:srgbClr val="0070C0"/>
                  </a:solidFill>
                  <a:latin typeface="+mn-ea"/>
                  <a:cs typeface="思源黑体 CN Normal" panose="020B0400000000000000" pitchFamily="34" charset="-122"/>
                </a:rPr>
                <a:t>A</a:t>
              </a:r>
              <a:endParaRPr lang="en-US" altLang="zh-CN" sz="1400" dirty="0">
                <a:solidFill>
                  <a:srgbClr val="0070C0"/>
                </a:solidFill>
                <a:latin typeface="+mn-ea"/>
                <a:cs typeface="思源黑体 CN Normal" panose="020B0400000000000000" pitchFamily="34" charset="-122"/>
              </a:endParaRPr>
            </a:p>
          </p:txBody>
        </p:sp>
        <p:sp>
          <p:nvSpPr>
            <p:cNvPr id="36" name="立方体 35"/>
            <p:cNvSpPr/>
            <p:nvPr>
              <p:custDataLst>
                <p:tags r:id="rId11"/>
              </p:custDataLst>
            </p:nvPr>
          </p:nvSpPr>
          <p:spPr>
            <a:xfrm>
              <a:off x="9045" y="3648"/>
              <a:ext cx="1741" cy="548"/>
            </a:xfrm>
            <a:prstGeom prst="cube">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ClrTx/>
                <a:buSzTx/>
                <a:buFontTx/>
              </a:pPr>
              <a:r>
                <a:rPr lang="zh-CN" altLang="en-US" sz="1400" dirty="0">
                  <a:solidFill>
                    <a:srgbClr val="0070C0"/>
                  </a:solidFill>
                  <a:latin typeface="+mn-ea"/>
                  <a:cs typeface="思源黑体 CN Normal" panose="020B0400000000000000" pitchFamily="34" charset="-122"/>
                </a:rPr>
                <a:t>系统B</a:t>
              </a:r>
              <a:endParaRPr lang="zh-CN" altLang="en-US" sz="1400" dirty="0">
                <a:solidFill>
                  <a:srgbClr val="0070C0"/>
                </a:solidFill>
                <a:latin typeface="+mn-ea"/>
                <a:cs typeface="思源黑体 CN Normal" panose="020B0400000000000000" pitchFamily="34" charset="-122"/>
              </a:endParaRPr>
            </a:p>
          </p:txBody>
        </p:sp>
        <p:sp>
          <p:nvSpPr>
            <p:cNvPr id="37" name="圆柱形 14"/>
            <p:cNvSpPr/>
            <p:nvPr>
              <p:custDataLst>
                <p:tags r:id="rId12"/>
              </p:custDataLst>
            </p:nvPr>
          </p:nvSpPr>
          <p:spPr>
            <a:xfrm>
              <a:off x="6337" y="5980"/>
              <a:ext cx="1266" cy="548"/>
            </a:xfrm>
            <a:prstGeom prst="can">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ClrTx/>
                <a:buSzTx/>
                <a:buFontTx/>
              </a:pPr>
              <a:r>
                <a:rPr lang="zh-CN" altLang="en-US" sz="1400" dirty="0">
                  <a:solidFill>
                    <a:srgbClr val="0070C0"/>
                  </a:solidFill>
                  <a:latin typeface="+mn-ea"/>
                  <a:cs typeface="思源黑体 CN Normal" panose="020B0400000000000000" pitchFamily="34" charset="-122"/>
                </a:rPr>
                <a:t>数据库A</a:t>
              </a:r>
              <a:endParaRPr lang="zh-CN" altLang="en-US" sz="1400" dirty="0">
                <a:solidFill>
                  <a:srgbClr val="0070C0"/>
                </a:solidFill>
                <a:latin typeface="+mn-ea"/>
                <a:cs typeface="思源黑体 CN Normal" panose="020B0400000000000000" pitchFamily="34" charset="-122"/>
              </a:endParaRPr>
            </a:p>
          </p:txBody>
        </p:sp>
        <p:sp>
          <p:nvSpPr>
            <p:cNvPr id="38" name="圆柱形 17"/>
            <p:cNvSpPr/>
            <p:nvPr>
              <p:custDataLst>
                <p:tags r:id="rId13"/>
              </p:custDataLst>
            </p:nvPr>
          </p:nvSpPr>
          <p:spPr>
            <a:xfrm>
              <a:off x="9275" y="5931"/>
              <a:ext cx="1266" cy="548"/>
            </a:xfrm>
            <a:prstGeom prst="can">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buClrTx/>
                <a:buSzTx/>
                <a:buFontTx/>
              </a:pPr>
              <a:r>
                <a:rPr lang="zh-CN" altLang="en-US" sz="1400" dirty="0">
                  <a:solidFill>
                    <a:srgbClr val="0070C0"/>
                  </a:solidFill>
                  <a:latin typeface="+mn-ea"/>
                  <a:cs typeface="思源黑体 CN Normal" panose="020B0400000000000000" pitchFamily="34" charset="-122"/>
                </a:rPr>
                <a:t>数据库B</a:t>
              </a:r>
              <a:endParaRPr lang="zh-CN" altLang="en-US" sz="1400" dirty="0">
                <a:solidFill>
                  <a:srgbClr val="0070C0"/>
                </a:solidFill>
                <a:latin typeface="+mn-ea"/>
                <a:cs typeface="思源黑体 CN Normal" panose="020B0400000000000000" pitchFamily="34" charset="-122"/>
              </a:endParaRPr>
            </a:p>
          </p:txBody>
        </p:sp>
        <p:sp>
          <p:nvSpPr>
            <p:cNvPr id="39" name="圆柱形 18"/>
            <p:cNvSpPr/>
            <p:nvPr>
              <p:custDataLst>
                <p:tags r:id="rId14"/>
              </p:custDataLst>
            </p:nvPr>
          </p:nvSpPr>
          <p:spPr>
            <a:xfrm>
              <a:off x="11947" y="5888"/>
              <a:ext cx="1700" cy="639"/>
            </a:xfrm>
            <a:prstGeom prst="can">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rgbClr val="0070C0"/>
                  </a:solidFill>
                  <a:latin typeface="+mn-ea"/>
                  <a:cs typeface="思源黑体 CN Normal" panose="020B0400000000000000" pitchFamily="34" charset="-122"/>
                </a:rPr>
                <a:t>大数据存储</a:t>
              </a:r>
              <a:endParaRPr lang="zh-CN" altLang="en-US" sz="1400" dirty="0">
                <a:solidFill>
                  <a:srgbClr val="0070C0"/>
                </a:solidFill>
                <a:latin typeface="+mn-ea"/>
                <a:cs typeface="思源黑体 CN Normal" panose="020B0400000000000000" pitchFamily="34" charset="-122"/>
              </a:endParaRPr>
            </a:p>
          </p:txBody>
        </p:sp>
        <p:sp>
          <p:nvSpPr>
            <p:cNvPr id="40" name="立方体 39"/>
            <p:cNvSpPr/>
            <p:nvPr>
              <p:custDataLst>
                <p:tags r:id="rId15"/>
              </p:custDataLst>
            </p:nvPr>
          </p:nvSpPr>
          <p:spPr>
            <a:xfrm>
              <a:off x="11813" y="3617"/>
              <a:ext cx="1741" cy="780"/>
            </a:xfrm>
            <a:prstGeom prst="cube">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rgbClr val="0070C0"/>
                  </a:solidFill>
                  <a:latin typeface="+mn-ea"/>
                  <a:cs typeface="思源黑体 CN Normal" panose="020B0400000000000000" pitchFamily="34" charset="-122"/>
                </a:rPr>
                <a:t>大数据</a:t>
              </a:r>
              <a:endParaRPr lang="zh-CN" altLang="en-US" sz="1400" dirty="0">
                <a:solidFill>
                  <a:srgbClr val="0070C0"/>
                </a:solidFill>
                <a:latin typeface="+mn-ea"/>
                <a:cs typeface="思源黑体 CN Normal" panose="020B0400000000000000" pitchFamily="34" charset="-122"/>
              </a:endParaRPr>
            </a:p>
            <a:p>
              <a:pPr algn="ctr"/>
              <a:r>
                <a:rPr lang="zh-CN" altLang="en-US" sz="1400" dirty="0">
                  <a:solidFill>
                    <a:srgbClr val="0070C0"/>
                  </a:solidFill>
                  <a:latin typeface="+mn-ea"/>
                  <a:cs typeface="思源黑体 CN Normal" panose="020B0400000000000000" pitchFamily="34" charset="-122"/>
                </a:rPr>
                <a:t>计算</a:t>
              </a:r>
              <a:r>
                <a:rPr lang="en-US" altLang="zh-CN" sz="1400" dirty="0">
                  <a:solidFill>
                    <a:srgbClr val="0070C0"/>
                  </a:solidFill>
                  <a:latin typeface="+mn-ea"/>
                  <a:cs typeface="思源黑体 CN Normal" panose="020B0400000000000000" pitchFamily="34" charset="-122"/>
                </a:rPr>
                <a:t>&amp;</a:t>
              </a:r>
              <a:r>
                <a:rPr lang="zh-CN" altLang="en-US" sz="1400" dirty="0">
                  <a:solidFill>
                    <a:srgbClr val="0070C0"/>
                  </a:solidFill>
                  <a:latin typeface="+mn-ea"/>
                  <a:cs typeface="思源黑体 CN Normal" panose="020B0400000000000000" pitchFamily="34" charset="-122"/>
                </a:rPr>
                <a:t>应用</a:t>
              </a:r>
              <a:endParaRPr lang="zh-CN" altLang="en-US" sz="1400" dirty="0">
                <a:solidFill>
                  <a:schemeClr val="bg1"/>
                </a:solidFill>
                <a:latin typeface="+mn-ea"/>
                <a:cs typeface="思源黑体 CN Normal" panose="020B0400000000000000" pitchFamily="34" charset="-122"/>
              </a:endParaRPr>
            </a:p>
          </p:txBody>
        </p:sp>
        <p:sp>
          <p:nvSpPr>
            <p:cNvPr id="41" name="左右箭头 25"/>
            <p:cNvSpPr/>
            <p:nvPr>
              <p:custDataLst>
                <p:tags r:id="rId16"/>
              </p:custDataLst>
            </p:nvPr>
          </p:nvSpPr>
          <p:spPr>
            <a:xfrm>
              <a:off x="7938" y="3811"/>
              <a:ext cx="1000" cy="350"/>
            </a:xfrm>
            <a:prstGeom prst="leftRightArrow">
              <a:avLst/>
            </a:prstGeom>
            <a:solidFill>
              <a:srgbClr val="02A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42" name="立方体 41"/>
            <p:cNvSpPr/>
            <p:nvPr>
              <p:custDataLst>
                <p:tags r:id="rId17"/>
              </p:custDataLst>
            </p:nvPr>
          </p:nvSpPr>
          <p:spPr>
            <a:xfrm>
              <a:off x="16191" y="4638"/>
              <a:ext cx="1741" cy="548"/>
            </a:xfrm>
            <a:prstGeom prst="cube">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rgbClr val="0070C0"/>
                  </a:solidFill>
                  <a:latin typeface="+mn-ea"/>
                  <a:cs typeface="思源黑体 CN Normal" panose="020B0400000000000000" pitchFamily="34" charset="-122"/>
                </a:rPr>
                <a:t>第三方系统</a:t>
              </a:r>
              <a:endParaRPr lang="zh-CN" altLang="en-US" sz="1400" dirty="0">
                <a:solidFill>
                  <a:srgbClr val="0070C0"/>
                </a:solidFill>
                <a:latin typeface="+mn-ea"/>
                <a:cs typeface="思源黑体 CN Normal" panose="020B0400000000000000" pitchFamily="34" charset="-122"/>
              </a:endParaRPr>
            </a:p>
          </p:txBody>
        </p:sp>
        <p:sp>
          <p:nvSpPr>
            <p:cNvPr id="43" name="下弧形箭头 30"/>
            <p:cNvSpPr/>
            <p:nvPr>
              <p:custDataLst>
                <p:tags r:id="rId18"/>
              </p:custDataLst>
            </p:nvPr>
          </p:nvSpPr>
          <p:spPr>
            <a:xfrm>
              <a:off x="9873" y="6481"/>
              <a:ext cx="2263" cy="394"/>
            </a:xfrm>
            <a:prstGeom prst="curvedUpArrow">
              <a:avLst>
                <a:gd name="adj1" fmla="val 25000"/>
                <a:gd name="adj2" fmla="val 80167"/>
                <a:gd name="adj3" fmla="val 31667"/>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44" name="上弧形箭头 31"/>
            <p:cNvSpPr/>
            <p:nvPr>
              <p:custDataLst>
                <p:tags r:id="rId19"/>
              </p:custDataLst>
            </p:nvPr>
          </p:nvSpPr>
          <p:spPr>
            <a:xfrm>
              <a:off x="7252" y="5467"/>
              <a:ext cx="5015" cy="517"/>
            </a:xfrm>
            <a:prstGeom prst="curvedDownArrow">
              <a:avLst>
                <a:gd name="adj1" fmla="val 25000"/>
                <a:gd name="adj2" fmla="val 69139"/>
                <a:gd name="adj3" fmla="val 25000"/>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45" name="上下箭头 32"/>
            <p:cNvSpPr/>
            <p:nvPr>
              <p:custDataLst>
                <p:tags r:id="rId20"/>
              </p:custDataLst>
            </p:nvPr>
          </p:nvSpPr>
          <p:spPr>
            <a:xfrm>
              <a:off x="6724" y="4343"/>
              <a:ext cx="528" cy="1588"/>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46" name="文本框 45"/>
            <p:cNvSpPr txBox="1"/>
            <p:nvPr>
              <p:custDataLst>
                <p:tags r:id="rId21"/>
              </p:custDataLst>
            </p:nvPr>
          </p:nvSpPr>
          <p:spPr>
            <a:xfrm>
              <a:off x="1025" y="1349"/>
              <a:ext cx="2844" cy="1161"/>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endParaRPr>
            </a:p>
            <a:p>
              <a:pPr marL="0" indent="0" fontAlgn="auto"/>
              <a:r>
                <a:rPr lang="zh-CN" altLang="en-US" sz="1400" dirty="0">
                  <a:solidFill>
                    <a:schemeClr val="bg1"/>
                  </a:solidFill>
                  <a:latin typeface="+mn-ea"/>
                  <a:cs typeface="思源黑体 CN Normal" panose="020B0400000000000000" pitchFamily="34" charset="-122"/>
                </a:rPr>
                <a:t>数据传输加密</a:t>
              </a:r>
              <a:endParaRPr lang="en-US" altLang="zh-CN" sz="1400" dirty="0">
                <a:solidFill>
                  <a:schemeClr val="bg1"/>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网络防泄漏</a:t>
              </a:r>
              <a:endParaRPr lang="zh-CN" altLang="en-US" sz="1400" dirty="0">
                <a:solidFill>
                  <a:srgbClr val="00ECE7"/>
                </a:solidFill>
                <a:latin typeface="+mn-ea"/>
                <a:cs typeface="思源黑体 CN Normal" panose="020B0400000000000000" pitchFamily="34" charset="-122"/>
              </a:endParaRPr>
            </a:p>
          </p:txBody>
        </p:sp>
        <p:sp>
          <p:nvSpPr>
            <p:cNvPr id="47" name="文本框 46"/>
            <p:cNvSpPr txBox="1"/>
            <p:nvPr>
              <p:custDataLst>
                <p:tags r:id="rId22"/>
              </p:custDataLst>
            </p:nvPr>
          </p:nvSpPr>
          <p:spPr>
            <a:xfrm>
              <a:off x="8309" y="1235"/>
              <a:ext cx="2544" cy="1163"/>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zh-CN" altLang="en-US" sz="1400" dirty="0">
                  <a:solidFill>
                    <a:schemeClr val="bg1"/>
                  </a:solidFill>
                  <a:latin typeface="+mn-ea"/>
                  <a:cs typeface="思源黑体 CN Normal" panose="020B0400000000000000" pitchFamily="34" charset="-122"/>
                </a:rPr>
                <a:t>数据传输加密</a:t>
              </a:r>
              <a:endParaRPr lang="en-US" altLang="zh-CN" sz="1400" dirty="0">
                <a:solidFill>
                  <a:schemeClr val="bg1"/>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动态数据脱敏</a:t>
              </a:r>
              <a:endParaRPr lang="zh-CN" altLang="en-US" sz="1400" dirty="0">
                <a:solidFill>
                  <a:srgbClr val="00ECE7"/>
                </a:solidFill>
                <a:latin typeface="+mn-ea"/>
                <a:cs typeface="思源黑体 CN Normal" panose="020B0400000000000000" pitchFamily="34" charset="-122"/>
              </a:endParaRPr>
            </a:p>
          </p:txBody>
        </p:sp>
        <p:sp>
          <p:nvSpPr>
            <p:cNvPr id="50" name="文本框 49"/>
            <p:cNvSpPr txBox="1"/>
            <p:nvPr>
              <p:custDataLst>
                <p:tags r:id="rId23"/>
              </p:custDataLst>
            </p:nvPr>
          </p:nvSpPr>
          <p:spPr>
            <a:xfrm>
              <a:off x="7616" y="7752"/>
              <a:ext cx="2784" cy="2519"/>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endParaRPr>
            </a:p>
            <a:p>
              <a:pPr marL="0" indent="0" fontAlgn="auto"/>
              <a:r>
                <a:rPr lang="zh-CN" altLang="en-US" sz="1400" dirty="0">
                  <a:solidFill>
                    <a:schemeClr val="bg1"/>
                  </a:solidFill>
                  <a:latin typeface="+mn-ea"/>
                  <a:cs typeface="思源黑体 CN Normal" panose="020B0400000000000000" pitchFamily="34" charset="-122"/>
                </a:rPr>
                <a:t>认证</a:t>
              </a:r>
              <a:r>
                <a:rPr lang="en-US" altLang="zh-CN" sz="1400" dirty="0">
                  <a:solidFill>
                    <a:schemeClr val="bg1"/>
                  </a:solidFill>
                  <a:latin typeface="+mn-ea"/>
                  <a:cs typeface="思源黑体 CN Normal" panose="020B0400000000000000" pitchFamily="34" charset="-122"/>
                </a:rPr>
                <a:t>&amp;</a:t>
              </a:r>
              <a:r>
                <a:rPr lang="zh-CN" altLang="en-US" sz="1400" dirty="0">
                  <a:solidFill>
                    <a:schemeClr val="bg1"/>
                  </a:solidFill>
                  <a:latin typeface="+mn-ea"/>
                  <a:cs typeface="思源黑体 CN Normal" panose="020B0400000000000000" pitchFamily="34" charset="-122"/>
                </a:rPr>
                <a:t>授权</a:t>
              </a:r>
              <a:endParaRPr lang="en-US" altLang="zh-CN" sz="1400" dirty="0">
                <a:solidFill>
                  <a:schemeClr val="bg1"/>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操作日志审计</a:t>
              </a:r>
              <a:endParaRPr lang="en-US" altLang="zh-CN"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资产梳理</a:t>
              </a:r>
              <a:endParaRPr lang="zh-CN" altLang="en-US"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数据分类分级</a:t>
              </a:r>
              <a:endParaRPr lang="zh-CN" altLang="en-US"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sym typeface="+mn-ea"/>
                </a:rPr>
                <a:t>存储加密</a:t>
              </a:r>
              <a:endParaRPr lang="zh-CN" altLang="en-US" sz="1400" dirty="0">
                <a:solidFill>
                  <a:srgbClr val="00ECE7"/>
                </a:solidFill>
                <a:latin typeface="+mn-ea"/>
                <a:cs typeface="思源黑体 CN Normal" panose="020B0400000000000000" pitchFamily="34" charset="-122"/>
                <a:sym typeface="+mn-ea"/>
              </a:endParaRPr>
            </a:p>
            <a:p>
              <a:pPr marL="0" indent="0" fontAlgn="auto"/>
              <a:endParaRPr lang="zh-CN" altLang="en-US" sz="1400" dirty="0">
                <a:solidFill>
                  <a:schemeClr val="bg1"/>
                </a:solidFill>
                <a:latin typeface="+mn-ea"/>
                <a:cs typeface="思源黑体 CN Normal" panose="020B0400000000000000" pitchFamily="34" charset="-122"/>
              </a:endParaRPr>
            </a:p>
          </p:txBody>
        </p:sp>
        <p:sp>
          <p:nvSpPr>
            <p:cNvPr id="53" name="文本框 52"/>
            <p:cNvSpPr txBox="1"/>
            <p:nvPr>
              <p:custDataLst>
                <p:tags r:id="rId24"/>
              </p:custDataLst>
            </p:nvPr>
          </p:nvSpPr>
          <p:spPr>
            <a:xfrm>
              <a:off x="10841" y="1289"/>
              <a:ext cx="2534" cy="1501"/>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sym typeface="+mn-ea"/>
              </a:endParaRPr>
            </a:p>
            <a:p>
              <a:pPr marL="0" indent="0" fontAlgn="auto">
                <a:buNone/>
              </a:pPr>
              <a:r>
                <a:rPr lang="en-US" altLang="zh-CN" sz="1400" dirty="0">
                  <a:solidFill>
                    <a:schemeClr val="bg1"/>
                  </a:solidFill>
                  <a:latin typeface="+mn-ea"/>
                  <a:cs typeface="思源黑体 CN Normal" panose="020B0400000000000000" pitchFamily="34" charset="-122"/>
                  <a:sym typeface="+mn-ea"/>
                </a:rPr>
                <a:t>2.</a:t>
              </a:r>
              <a:r>
                <a:rPr lang="zh-CN" altLang="en-US" sz="1400" dirty="0">
                  <a:solidFill>
                    <a:schemeClr val="bg1"/>
                  </a:solidFill>
                  <a:latin typeface="+mn-ea"/>
                  <a:cs typeface="思源黑体 CN Normal" panose="020B0400000000000000" pitchFamily="34" charset="-122"/>
                  <a:sym typeface="+mn-ea"/>
                </a:rPr>
                <a:t>数据传输加密</a:t>
              </a:r>
              <a:endParaRPr lang="zh-CN" altLang="en-US" sz="1400" dirty="0">
                <a:solidFill>
                  <a:schemeClr val="bg1"/>
                </a:solidFill>
                <a:latin typeface="+mn-ea"/>
                <a:cs typeface="思源黑体 CN Normal" panose="020B0400000000000000" pitchFamily="34" charset="-122"/>
              </a:endParaRPr>
            </a:p>
            <a:p>
              <a:pPr marL="0" indent="0" fontAlgn="auto">
                <a:buNone/>
              </a:pPr>
              <a:r>
                <a:rPr lang="en-US" altLang="zh-CN" sz="1400" dirty="0">
                  <a:solidFill>
                    <a:schemeClr val="bg1"/>
                  </a:solidFill>
                  <a:latin typeface="+mn-ea"/>
                  <a:cs typeface="思源黑体 CN Normal" panose="020B0400000000000000" pitchFamily="34" charset="-122"/>
                  <a:sym typeface="+mn-ea"/>
                </a:rPr>
                <a:t>3.</a:t>
              </a:r>
              <a:r>
                <a:rPr lang="zh-CN" altLang="en-US" sz="1400" dirty="0">
                  <a:solidFill>
                    <a:schemeClr val="bg1"/>
                  </a:solidFill>
                  <a:latin typeface="+mn-ea"/>
                  <a:cs typeface="思源黑体 CN Normal" panose="020B0400000000000000" pitchFamily="34" charset="-122"/>
                  <a:sym typeface="+mn-ea"/>
                </a:rPr>
                <a:t>认证</a:t>
              </a:r>
              <a:r>
                <a:rPr lang="en-US" altLang="zh-CN" sz="1400" dirty="0">
                  <a:solidFill>
                    <a:schemeClr val="bg1"/>
                  </a:solidFill>
                  <a:latin typeface="+mn-ea"/>
                  <a:cs typeface="思源黑体 CN Normal" panose="020B0400000000000000" pitchFamily="34" charset="-122"/>
                  <a:sym typeface="+mn-ea"/>
                </a:rPr>
                <a:t>&amp;</a:t>
              </a:r>
              <a:r>
                <a:rPr lang="zh-CN" altLang="en-US" sz="1400" dirty="0">
                  <a:solidFill>
                    <a:schemeClr val="bg1"/>
                  </a:solidFill>
                  <a:latin typeface="+mn-ea"/>
                  <a:cs typeface="思源黑体 CN Normal" panose="020B0400000000000000" pitchFamily="34" charset="-122"/>
                </a:rPr>
                <a:t>授权</a:t>
              </a:r>
              <a:endParaRPr lang="en-US" altLang="zh-CN" sz="1400" dirty="0">
                <a:solidFill>
                  <a:schemeClr val="bg1"/>
                </a:solidFill>
                <a:latin typeface="+mn-ea"/>
                <a:cs typeface="思源黑体 CN Normal" panose="020B0400000000000000" pitchFamily="34" charset="-122"/>
              </a:endParaRPr>
            </a:p>
            <a:p>
              <a:pPr marL="0" indent="0" fontAlgn="auto">
                <a:buNone/>
              </a:pPr>
              <a:r>
                <a:rPr lang="en-US" altLang="zh-CN" sz="1400" dirty="0">
                  <a:solidFill>
                    <a:srgbClr val="00ECE7"/>
                  </a:solidFill>
                  <a:latin typeface="+mn-ea"/>
                  <a:cs typeface="思源黑体 CN Normal" panose="020B0400000000000000" pitchFamily="34" charset="-122"/>
                </a:rPr>
                <a:t>4.</a:t>
              </a:r>
              <a:r>
                <a:rPr lang="zh-CN" altLang="en-US" sz="1400" dirty="0">
                  <a:solidFill>
                    <a:srgbClr val="00ECE7"/>
                  </a:solidFill>
                  <a:latin typeface="+mn-ea"/>
                  <a:cs typeface="思源黑体 CN Normal" panose="020B0400000000000000" pitchFamily="34" charset="-122"/>
                </a:rPr>
                <a:t>数据流动监管</a:t>
              </a:r>
              <a:endParaRPr lang="zh-CN" altLang="en-US" sz="1400" dirty="0">
                <a:solidFill>
                  <a:srgbClr val="00ECE7"/>
                </a:solidFill>
                <a:latin typeface="+mn-ea"/>
                <a:cs typeface="思源黑体 CN Normal" panose="020B0400000000000000" pitchFamily="34" charset="-122"/>
              </a:endParaRPr>
            </a:p>
          </p:txBody>
        </p:sp>
        <p:sp>
          <p:nvSpPr>
            <p:cNvPr id="59" name="文本框 58"/>
            <p:cNvSpPr txBox="1"/>
            <p:nvPr>
              <p:custDataLst>
                <p:tags r:id="rId25"/>
              </p:custDataLst>
            </p:nvPr>
          </p:nvSpPr>
          <p:spPr>
            <a:xfrm>
              <a:off x="10373" y="7817"/>
              <a:ext cx="2589" cy="1840"/>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zh-CN" altLang="en-US" sz="1400" dirty="0">
                  <a:solidFill>
                    <a:schemeClr val="bg1"/>
                  </a:solidFill>
                  <a:latin typeface="+mn-ea"/>
                  <a:cs typeface="思源黑体 CN Normal" panose="020B0400000000000000" pitchFamily="34" charset="-122"/>
                  <a:sym typeface="+mn-ea"/>
                </a:rPr>
                <a:t>数据传输加密</a:t>
              </a:r>
              <a:endParaRPr lang="en-US" altLang="zh-CN" sz="1400" dirty="0">
                <a:solidFill>
                  <a:schemeClr val="bg1"/>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数据流动监管</a:t>
              </a:r>
              <a:endParaRPr lang="en-US" altLang="zh-CN" sz="1400" dirty="0">
                <a:solidFill>
                  <a:srgbClr val="00ECE7"/>
                </a:solidFill>
                <a:latin typeface="+mn-ea"/>
                <a:cs typeface="思源黑体 CN Normal" panose="020B0400000000000000" pitchFamily="34" charset="-122"/>
              </a:endParaRPr>
            </a:p>
            <a:p>
              <a:pPr marL="0" indent="0" fontAlgn="auto"/>
              <a:r>
                <a:rPr lang="zh-CN" altLang="en-US" sz="1400" dirty="0">
                  <a:solidFill>
                    <a:srgbClr val="00ECE7"/>
                  </a:solidFill>
                  <a:latin typeface="+mn-ea"/>
                  <a:cs typeface="思源黑体 CN Normal" panose="020B0400000000000000" pitchFamily="34" charset="-122"/>
                </a:rPr>
                <a:t>静态数据脱敏</a:t>
              </a:r>
              <a:endParaRPr lang="zh-CN" altLang="en-US" sz="1400" dirty="0">
                <a:solidFill>
                  <a:srgbClr val="00ECE7"/>
                </a:solidFill>
                <a:latin typeface="+mn-ea"/>
                <a:cs typeface="思源黑体 CN Normal" panose="020B0400000000000000" pitchFamily="34" charset="-122"/>
              </a:endParaRPr>
            </a:p>
            <a:p>
              <a:pPr marL="0" indent="0" fontAlgn="auto"/>
              <a:endParaRPr lang="zh-CN" altLang="en-US" sz="1400" dirty="0">
                <a:solidFill>
                  <a:schemeClr val="bg1"/>
                </a:solidFill>
                <a:latin typeface="+mn-ea"/>
                <a:cs typeface="思源黑体 CN Normal" panose="020B0400000000000000" pitchFamily="34" charset="-122"/>
              </a:endParaRPr>
            </a:p>
          </p:txBody>
        </p:sp>
        <p:sp>
          <p:nvSpPr>
            <p:cNvPr id="60" name="文本框 59"/>
            <p:cNvSpPr txBox="1"/>
            <p:nvPr>
              <p:custDataLst>
                <p:tags r:id="rId26"/>
              </p:custDataLst>
            </p:nvPr>
          </p:nvSpPr>
          <p:spPr>
            <a:xfrm>
              <a:off x="15692" y="7817"/>
              <a:ext cx="2620" cy="483"/>
            </a:xfrm>
            <a:prstGeom prst="rect">
              <a:avLst/>
            </a:prstGeom>
            <a:noFill/>
            <a:ln w="28575">
              <a:noFill/>
              <a:prstDash val="dashDot"/>
            </a:ln>
          </p:spPr>
          <p:txBody>
            <a:bodyPr wrap="square">
              <a:spAutoFit/>
            </a:bodyPr>
            <a:lstStyle>
              <a:defPPr>
                <a:defRPr lang="zh-CN"/>
              </a:defPPr>
              <a:lvl1pPr marL="342900" indent="-342900">
                <a:buAutoNum type="arabicPeriod"/>
              </a:lvl1pPr>
            </a:lstStyle>
            <a:p>
              <a:pPr marL="0" indent="0">
                <a:buNone/>
              </a:pPr>
              <a:r>
                <a:rPr lang="en-US" altLang="zh-CN" sz="1400" dirty="0">
                  <a:solidFill>
                    <a:schemeClr val="bg1"/>
                  </a:solidFill>
                  <a:latin typeface="+mn-ea"/>
                  <a:cs typeface="思源黑体 CN Normal" panose="020B0400000000000000" pitchFamily="34" charset="-122"/>
                  <a:sym typeface="+mn-ea"/>
                </a:rPr>
                <a:t>1.</a:t>
              </a:r>
              <a:r>
                <a:rPr lang="zh-CN" altLang="en-US" sz="1400" dirty="0">
                  <a:solidFill>
                    <a:schemeClr val="bg1"/>
                  </a:solidFill>
                  <a:latin typeface="+mn-ea"/>
                  <a:cs typeface="思源黑体 CN Normal" panose="020B0400000000000000" pitchFamily="34" charset="-122"/>
                  <a:sym typeface="+mn-ea"/>
                </a:rPr>
                <a:t>授权许可</a:t>
              </a:r>
              <a:endParaRPr lang="zh-CN" altLang="en-US" sz="1400" dirty="0">
                <a:solidFill>
                  <a:schemeClr val="bg1"/>
                </a:solidFill>
                <a:latin typeface="+mn-ea"/>
                <a:cs typeface="思源黑体 CN Normal" panose="020B0400000000000000" pitchFamily="34" charset="-122"/>
              </a:endParaRPr>
            </a:p>
          </p:txBody>
        </p:sp>
        <p:sp>
          <p:nvSpPr>
            <p:cNvPr id="61" name="businessmen_150183"/>
            <p:cNvSpPr>
              <a:spLocks noChangeAspect="1"/>
            </p:cNvSpPr>
            <p:nvPr>
              <p:custDataLst>
                <p:tags r:id="rId27"/>
              </p:custDataLst>
            </p:nvPr>
          </p:nvSpPr>
          <p:spPr bwMode="auto">
            <a:xfrm>
              <a:off x="1168" y="4413"/>
              <a:ext cx="949" cy="969"/>
            </a:xfrm>
            <a:custGeom>
              <a:avLst/>
              <a:gdLst>
                <a:gd name="connsiteX0" fmla="*/ 232613 w 595120"/>
                <a:gd name="connsiteY0" fmla="*/ 116080 h 608062"/>
                <a:gd name="connsiteX1" fmla="*/ 257134 w 595120"/>
                <a:gd name="connsiteY1" fmla="*/ 116080 h 608062"/>
                <a:gd name="connsiteX2" fmla="*/ 287215 w 595120"/>
                <a:gd name="connsiteY2" fmla="*/ 195186 h 608062"/>
                <a:gd name="connsiteX3" fmla="*/ 280961 w 595120"/>
                <a:gd name="connsiteY3" fmla="*/ 161878 h 608062"/>
                <a:gd name="connsiteX4" fmla="*/ 282053 w 595120"/>
                <a:gd name="connsiteY4" fmla="*/ 155137 h 608062"/>
                <a:gd name="connsiteX5" fmla="*/ 291782 w 595120"/>
                <a:gd name="connsiteY5" fmla="*/ 137492 h 608062"/>
                <a:gd name="connsiteX6" fmla="*/ 282847 w 595120"/>
                <a:gd name="connsiteY6" fmla="*/ 121235 h 608062"/>
                <a:gd name="connsiteX7" fmla="*/ 282847 w 595120"/>
                <a:gd name="connsiteY7" fmla="*/ 117765 h 608062"/>
                <a:gd name="connsiteX8" fmla="*/ 285924 w 595120"/>
                <a:gd name="connsiteY8" fmla="*/ 116080 h 608062"/>
                <a:gd name="connsiteX9" fmla="*/ 309552 w 595120"/>
                <a:gd name="connsiteY9" fmla="*/ 116080 h 608062"/>
                <a:gd name="connsiteX10" fmla="*/ 312629 w 595120"/>
                <a:gd name="connsiteY10" fmla="*/ 117765 h 608062"/>
                <a:gd name="connsiteX11" fmla="*/ 312629 w 595120"/>
                <a:gd name="connsiteY11" fmla="*/ 121235 h 608062"/>
                <a:gd name="connsiteX12" fmla="*/ 304390 w 595120"/>
                <a:gd name="connsiteY12" fmla="*/ 137492 h 608062"/>
                <a:gd name="connsiteX13" fmla="*/ 314118 w 595120"/>
                <a:gd name="connsiteY13" fmla="*/ 155137 h 608062"/>
                <a:gd name="connsiteX14" fmla="*/ 315111 w 595120"/>
                <a:gd name="connsiteY14" fmla="*/ 161977 h 608062"/>
                <a:gd name="connsiteX15" fmla="*/ 308063 w 595120"/>
                <a:gd name="connsiteY15" fmla="*/ 195186 h 608062"/>
                <a:gd name="connsiteX16" fmla="*/ 338342 w 595120"/>
                <a:gd name="connsiteY16" fmla="*/ 116080 h 608062"/>
                <a:gd name="connsiteX17" fmla="*/ 362466 w 595120"/>
                <a:gd name="connsiteY17" fmla="*/ 116080 h 608062"/>
                <a:gd name="connsiteX18" fmla="*/ 419748 w 595120"/>
                <a:gd name="connsiteY18" fmla="*/ 172882 h 608062"/>
                <a:gd name="connsiteX19" fmla="*/ 420145 w 595120"/>
                <a:gd name="connsiteY19" fmla="*/ 262991 h 608062"/>
                <a:gd name="connsiteX20" fmla="*/ 420641 w 595120"/>
                <a:gd name="connsiteY20" fmla="*/ 350324 h 608062"/>
                <a:gd name="connsiteX21" fmla="*/ 396517 w 595120"/>
                <a:gd name="connsiteY21" fmla="*/ 374611 h 608062"/>
                <a:gd name="connsiteX22" fmla="*/ 396418 w 595120"/>
                <a:gd name="connsiteY22" fmla="*/ 374611 h 608062"/>
                <a:gd name="connsiteX23" fmla="*/ 372195 w 595120"/>
                <a:gd name="connsiteY23" fmla="*/ 350523 h 608062"/>
                <a:gd name="connsiteX24" fmla="*/ 371798 w 595120"/>
                <a:gd name="connsiteY24" fmla="*/ 262793 h 608062"/>
                <a:gd name="connsiteX25" fmla="*/ 371301 w 595120"/>
                <a:gd name="connsiteY25" fmla="*/ 173179 h 608062"/>
                <a:gd name="connsiteX26" fmla="*/ 366139 w 595120"/>
                <a:gd name="connsiteY26" fmla="*/ 168421 h 608062"/>
                <a:gd name="connsiteX27" fmla="*/ 361274 w 595120"/>
                <a:gd name="connsiteY27" fmla="*/ 173476 h 608062"/>
                <a:gd name="connsiteX28" fmla="*/ 361771 w 595120"/>
                <a:gd name="connsiteY28" fmla="*/ 579116 h 608062"/>
                <a:gd name="connsiteX29" fmla="*/ 332683 w 595120"/>
                <a:gd name="connsiteY29" fmla="*/ 608062 h 608062"/>
                <a:gd name="connsiteX30" fmla="*/ 303695 w 595120"/>
                <a:gd name="connsiteY30" fmla="*/ 579116 h 608062"/>
                <a:gd name="connsiteX31" fmla="*/ 303695 w 595120"/>
                <a:gd name="connsiteY31" fmla="*/ 353695 h 608062"/>
                <a:gd name="connsiteX32" fmla="*/ 297440 w 595120"/>
                <a:gd name="connsiteY32" fmla="*/ 347450 h 608062"/>
                <a:gd name="connsiteX33" fmla="*/ 291186 w 595120"/>
                <a:gd name="connsiteY33" fmla="*/ 353695 h 608062"/>
                <a:gd name="connsiteX34" fmla="*/ 291186 w 595120"/>
                <a:gd name="connsiteY34" fmla="*/ 579116 h 608062"/>
                <a:gd name="connsiteX35" fmla="*/ 262098 w 595120"/>
                <a:gd name="connsiteY35" fmla="*/ 608062 h 608062"/>
                <a:gd name="connsiteX36" fmla="*/ 233110 w 595120"/>
                <a:gd name="connsiteY36" fmla="*/ 579116 h 608062"/>
                <a:gd name="connsiteX37" fmla="*/ 233110 w 595120"/>
                <a:gd name="connsiteY37" fmla="*/ 172386 h 608062"/>
                <a:gd name="connsiteX38" fmla="*/ 228940 w 595120"/>
                <a:gd name="connsiteY38" fmla="*/ 167727 h 608062"/>
                <a:gd name="connsiteX39" fmla="*/ 223976 w 595120"/>
                <a:gd name="connsiteY39" fmla="*/ 171395 h 608062"/>
                <a:gd name="connsiteX40" fmla="*/ 223381 w 595120"/>
                <a:gd name="connsiteY40" fmla="*/ 260017 h 608062"/>
                <a:gd name="connsiteX41" fmla="*/ 222884 w 595120"/>
                <a:gd name="connsiteY41" fmla="*/ 350523 h 608062"/>
                <a:gd name="connsiteX42" fmla="*/ 198661 w 595120"/>
                <a:gd name="connsiteY42" fmla="*/ 374611 h 608062"/>
                <a:gd name="connsiteX43" fmla="*/ 198562 w 595120"/>
                <a:gd name="connsiteY43" fmla="*/ 374611 h 608062"/>
                <a:gd name="connsiteX44" fmla="*/ 174537 w 595120"/>
                <a:gd name="connsiteY44" fmla="*/ 350324 h 608062"/>
                <a:gd name="connsiteX45" fmla="*/ 174934 w 595120"/>
                <a:gd name="connsiteY45" fmla="*/ 260711 h 608062"/>
                <a:gd name="connsiteX46" fmla="*/ 175431 w 595120"/>
                <a:gd name="connsiteY46" fmla="*/ 172882 h 608062"/>
                <a:gd name="connsiteX47" fmla="*/ 232613 w 595120"/>
                <a:gd name="connsiteY47" fmla="*/ 116080 h 608062"/>
                <a:gd name="connsiteX48" fmla="*/ 54022 w 595120"/>
                <a:gd name="connsiteY48" fmla="*/ 107683 h 608062"/>
                <a:gd name="connsiteX49" fmla="*/ 180436 w 595120"/>
                <a:gd name="connsiteY49" fmla="*/ 108080 h 608062"/>
                <a:gd name="connsiteX50" fmla="*/ 148957 w 595120"/>
                <a:gd name="connsiteY50" fmla="*/ 172807 h 608062"/>
                <a:gd name="connsiteX51" fmla="*/ 148063 w 595120"/>
                <a:gd name="connsiteY51" fmla="*/ 350236 h 608062"/>
                <a:gd name="connsiteX52" fmla="*/ 173783 w 595120"/>
                <a:gd name="connsiteY52" fmla="*/ 394444 h 608062"/>
                <a:gd name="connsiteX53" fmla="*/ 173783 w 595120"/>
                <a:gd name="connsiteY53" fmla="*/ 537379 h 608062"/>
                <a:gd name="connsiteX54" fmla="*/ 146871 w 595120"/>
                <a:gd name="connsiteY54" fmla="*/ 564241 h 608062"/>
                <a:gd name="connsiteX55" fmla="*/ 119960 w 595120"/>
                <a:gd name="connsiteY55" fmla="*/ 537379 h 608062"/>
                <a:gd name="connsiteX56" fmla="*/ 119960 w 595120"/>
                <a:gd name="connsiteY56" fmla="*/ 328231 h 608062"/>
                <a:gd name="connsiteX57" fmla="*/ 114101 w 595120"/>
                <a:gd name="connsiteY57" fmla="*/ 322482 h 608062"/>
                <a:gd name="connsiteX58" fmla="*/ 108341 w 595120"/>
                <a:gd name="connsiteY58" fmla="*/ 328231 h 608062"/>
                <a:gd name="connsiteX59" fmla="*/ 108341 w 595120"/>
                <a:gd name="connsiteY59" fmla="*/ 537379 h 608062"/>
                <a:gd name="connsiteX60" fmla="*/ 81330 w 595120"/>
                <a:gd name="connsiteY60" fmla="*/ 564241 h 608062"/>
                <a:gd name="connsiteX61" fmla="*/ 54419 w 595120"/>
                <a:gd name="connsiteY61" fmla="*/ 537379 h 608062"/>
                <a:gd name="connsiteX62" fmla="*/ 54419 w 595120"/>
                <a:gd name="connsiteY62" fmla="*/ 160714 h 608062"/>
                <a:gd name="connsiteX63" fmla="*/ 50149 w 595120"/>
                <a:gd name="connsiteY63" fmla="*/ 156352 h 608062"/>
                <a:gd name="connsiteX64" fmla="*/ 45779 w 595120"/>
                <a:gd name="connsiteY64" fmla="*/ 160714 h 608062"/>
                <a:gd name="connsiteX65" fmla="*/ 44886 w 595120"/>
                <a:gd name="connsiteY65" fmla="*/ 325356 h 608062"/>
                <a:gd name="connsiteX66" fmla="*/ 22443 w 595120"/>
                <a:gd name="connsiteY66" fmla="*/ 347659 h 608062"/>
                <a:gd name="connsiteX67" fmla="*/ 22343 w 595120"/>
                <a:gd name="connsiteY67" fmla="*/ 347659 h 608062"/>
                <a:gd name="connsiteX68" fmla="*/ 0 w 595120"/>
                <a:gd name="connsiteY68" fmla="*/ 325059 h 608062"/>
                <a:gd name="connsiteX69" fmla="*/ 894 w 595120"/>
                <a:gd name="connsiteY69" fmla="*/ 160516 h 608062"/>
                <a:gd name="connsiteX70" fmla="*/ 54022 w 595120"/>
                <a:gd name="connsiteY70" fmla="*/ 107683 h 608062"/>
                <a:gd name="connsiteX71" fmla="*/ 520495 w 595120"/>
                <a:gd name="connsiteY71" fmla="*/ 107634 h 608062"/>
                <a:gd name="connsiteX72" fmla="*/ 541197 w 595120"/>
                <a:gd name="connsiteY72" fmla="*/ 107641 h 608062"/>
                <a:gd name="connsiteX73" fmla="*/ 594325 w 595120"/>
                <a:gd name="connsiteY73" fmla="*/ 160478 h 608062"/>
                <a:gd name="connsiteX74" fmla="*/ 595120 w 595120"/>
                <a:gd name="connsiteY74" fmla="*/ 325037 h 608062"/>
                <a:gd name="connsiteX75" fmla="*/ 572776 w 595120"/>
                <a:gd name="connsiteY75" fmla="*/ 347639 h 608062"/>
                <a:gd name="connsiteX76" fmla="*/ 572677 w 595120"/>
                <a:gd name="connsiteY76" fmla="*/ 347639 h 608062"/>
                <a:gd name="connsiteX77" fmla="*/ 550234 w 595120"/>
                <a:gd name="connsiteY77" fmla="*/ 325334 h 608062"/>
                <a:gd name="connsiteX78" fmla="*/ 549340 w 595120"/>
                <a:gd name="connsiteY78" fmla="*/ 160677 h 608062"/>
                <a:gd name="connsiteX79" fmla="*/ 549340 w 595120"/>
                <a:gd name="connsiteY79" fmla="*/ 160578 h 608062"/>
                <a:gd name="connsiteX80" fmla="*/ 544673 w 595120"/>
                <a:gd name="connsiteY80" fmla="*/ 155918 h 608062"/>
                <a:gd name="connsiteX81" fmla="*/ 540006 w 595120"/>
                <a:gd name="connsiteY81" fmla="*/ 160578 h 608062"/>
                <a:gd name="connsiteX82" fmla="*/ 540502 w 595120"/>
                <a:gd name="connsiteY82" fmla="*/ 537377 h 608062"/>
                <a:gd name="connsiteX83" fmla="*/ 513492 w 595120"/>
                <a:gd name="connsiteY83" fmla="*/ 564241 h 608062"/>
                <a:gd name="connsiteX84" fmla="*/ 486580 w 595120"/>
                <a:gd name="connsiteY84" fmla="*/ 537377 h 608062"/>
                <a:gd name="connsiteX85" fmla="*/ 486580 w 595120"/>
                <a:gd name="connsiteY85" fmla="*/ 328209 h 608062"/>
                <a:gd name="connsiteX86" fmla="*/ 480820 w 595120"/>
                <a:gd name="connsiteY86" fmla="*/ 322459 h 608062"/>
                <a:gd name="connsiteX87" fmla="*/ 474961 w 595120"/>
                <a:gd name="connsiteY87" fmla="*/ 328209 h 608062"/>
                <a:gd name="connsiteX88" fmla="*/ 474961 w 595120"/>
                <a:gd name="connsiteY88" fmla="*/ 537377 h 608062"/>
                <a:gd name="connsiteX89" fmla="*/ 448050 w 595120"/>
                <a:gd name="connsiteY89" fmla="*/ 564241 h 608062"/>
                <a:gd name="connsiteX90" fmla="*/ 421138 w 595120"/>
                <a:gd name="connsiteY90" fmla="*/ 537377 h 608062"/>
                <a:gd name="connsiteX91" fmla="*/ 421138 w 595120"/>
                <a:gd name="connsiteY91" fmla="*/ 394627 h 608062"/>
                <a:gd name="connsiteX92" fmla="*/ 447057 w 595120"/>
                <a:gd name="connsiteY92" fmla="*/ 350216 h 608062"/>
                <a:gd name="connsiteX93" fmla="*/ 446163 w 595120"/>
                <a:gd name="connsiteY93" fmla="*/ 172771 h 608062"/>
                <a:gd name="connsiteX94" fmla="*/ 414783 w 595120"/>
                <a:gd name="connsiteY94" fmla="*/ 108038 h 608062"/>
                <a:gd name="connsiteX95" fmla="*/ 520495 w 595120"/>
                <a:gd name="connsiteY95" fmla="*/ 107634 h 608062"/>
                <a:gd name="connsiteX96" fmla="*/ 481094 w 595120"/>
                <a:gd name="connsiteY96" fmla="*/ 0 h 608062"/>
                <a:gd name="connsiteX97" fmla="*/ 527547 w 595120"/>
                <a:gd name="connsiteY97" fmla="*/ 46482 h 608062"/>
                <a:gd name="connsiteX98" fmla="*/ 511864 w 595120"/>
                <a:gd name="connsiteY98" fmla="*/ 81269 h 608062"/>
                <a:gd name="connsiteX99" fmla="*/ 481094 w 595120"/>
                <a:gd name="connsiteY99" fmla="*/ 92864 h 608062"/>
                <a:gd name="connsiteX100" fmla="*/ 450324 w 595120"/>
                <a:gd name="connsiteY100" fmla="*/ 81269 h 608062"/>
                <a:gd name="connsiteX101" fmla="*/ 434542 w 595120"/>
                <a:gd name="connsiteY101" fmla="*/ 46482 h 608062"/>
                <a:gd name="connsiteX102" fmla="*/ 481094 w 595120"/>
                <a:gd name="connsiteY102" fmla="*/ 0 h 608062"/>
                <a:gd name="connsiteX103" fmla="*/ 297750 w 595120"/>
                <a:gd name="connsiteY103" fmla="*/ 0 h 608062"/>
                <a:gd name="connsiteX104" fmla="*/ 301424 w 595120"/>
                <a:gd name="connsiteY104" fmla="*/ 99 h 608062"/>
                <a:gd name="connsiteX105" fmla="*/ 305097 w 595120"/>
                <a:gd name="connsiteY105" fmla="*/ 496 h 608062"/>
                <a:gd name="connsiteX106" fmla="*/ 308473 w 595120"/>
                <a:gd name="connsiteY106" fmla="*/ 1190 h 608062"/>
                <a:gd name="connsiteX107" fmla="*/ 310458 w 595120"/>
                <a:gd name="connsiteY107" fmla="*/ 1586 h 608062"/>
                <a:gd name="connsiteX108" fmla="*/ 316415 w 595120"/>
                <a:gd name="connsiteY108" fmla="*/ 3569 h 608062"/>
                <a:gd name="connsiteX109" fmla="*/ 347887 w 595120"/>
                <a:gd name="connsiteY109" fmla="*/ 50066 h 608062"/>
                <a:gd name="connsiteX110" fmla="*/ 329917 w 595120"/>
                <a:gd name="connsiteY110" fmla="*/ 88434 h 608062"/>
                <a:gd name="connsiteX111" fmla="*/ 328428 w 595120"/>
                <a:gd name="connsiteY111" fmla="*/ 89623 h 608062"/>
                <a:gd name="connsiteX112" fmla="*/ 297750 w 595120"/>
                <a:gd name="connsiteY112" fmla="*/ 100132 h 608062"/>
                <a:gd name="connsiteX113" fmla="*/ 267073 w 595120"/>
                <a:gd name="connsiteY113" fmla="*/ 89623 h 608062"/>
                <a:gd name="connsiteX114" fmla="*/ 264095 w 595120"/>
                <a:gd name="connsiteY114" fmla="*/ 87145 h 608062"/>
                <a:gd name="connsiteX115" fmla="*/ 262307 w 595120"/>
                <a:gd name="connsiteY115" fmla="*/ 85459 h 608062"/>
                <a:gd name="connsiteX116" fmla="*/ 257641 w 595120"/>
                <a:gd name="connsiteY116" fmla="*/ 80007 h 608062"/>
                <a:gd name="connsiteX117" fmla="*/ 256251 w 595120"/>
                <a:gd name="connsiteY117" fmla="*/ 78024 h 608062"/>
                <a:gd name="connsiteX118" fmla="*/ 253670 w 595120"/>
                <a:gd name="connsiteY118" fmla="*/ 73959 h 608062"/>
                <a:gd name="connsiteX119" fmla="*/ 251585 w 595120"/>
                <a:gd name="connsiteY119" fmla="*/ 69498 h 608062"/>
                <a:gd name="connsiteX120" fmla="*/ 249202 w 595120"/>
                <a:gd name="connsiteY120" fmla="*/ 62558 h 608062"/>
                <a:gd name="connsiteX121" fmla="*/ 247614 w 595120"/>
                <a:gd name="connsiteY121" fmla="*/ 50066 h 608062"/>
                <a:gd name="connsiteX122" fmla="*/ 269753 w 595120"/>
                <a:gd name="connsiteY122" fmla="*/ 8526 h 608062"/>
                <a:gd name="connsiteX123" fmla="*/ 273923 w 595120"/>
                <a:gd name="connsiteY123" fmla="*/ 6048 h 608062"/>
                <a:gd name="connsiteX124" fmla="*/ 278292 w 595120"/>
                <a:gd name="connsiteY124" fmla="*/ 3966 h 608062"/>
                <a:gd name="connsiteX125" fmla="*/ 280575 w 595120"/>
                <a:gd name="connsiteY125" fmla="*/ 3074 h 608062"/>
                <a:gd name="connsiteX126" fmla="*/ 285241 w 595120"/>
                <a:gd name="connsiteY126" fmla="*/ 1586 h 608062"/>
                <a:gd name="connsiteX127" fmla="*/ 287624 w 595120"/>
                <a:gd name="connsiteY127" fmla="*/ 992 h 608062"/>
                <a:gd name="connsiteX128" fmla="*/ 292687 w 595120"/>
                <a:gd name="connsiteY128" fmla="*/ 298 h 608062"/>
                <a:gd name="connsiteX129" fmla="*/ 297750 w 595120"/>
                <a:gd name="connsiteY129" fmla="*/ 0 h 608062"/>
                <a:gd name="connsiteX130" fmla="*/ 114407 w 595120"/>
                <a:gd name="connsiteY130" fmla="*/ 0 h 608062"/>
                <a:gd name="connsiteX131" fmla="*/ 160959 w 595120"/>
                <a:gd name="connsiteY131" fmla="*/ 46482 h 608062"/>
                <a:gd name="connsiteX132" fmla="*/ 160661 w 595120"/>
                <a:gd name="connsiteY132" fmla="*/ 51536 h 608062"/>
                <a:gd name="connsiteX133" fmla="*/ 159867 w 595120"/>
                <a:gd name="connsiteY133" fmla="*/ 56492 h 608062"/>
                <a:gd name="connsiteX134" fmla="*/ 159272 w 595120"/>
                <a:gd name="connsiteY134" fmla="*/ 58969 h 608062"/>
                <a:gd name="connsiteX135" fmla="*/ 145177 w 595120"/>
                <a:gd name="connsiteY135" fmla="*/ 81269 h 608062"/>
                <a:gd name="connsiteX136" fmla="*/ 114407 w 595120"/>
                <a:gd name="connsiteY136" fmla="*/ 92864 h 608062"/>
                <a:gd name="connsiteX137" fmla="*/ 83637 w 595120"/>
                <a:gd name="connsiteY137" fmla="*/ 81269 h 608062"/>
                <a:gd name="connsiteX138" fmla="*/ 81949 w 595120"/>
                <a:gd name="connsiteY138" fmla="*/ 79584 h 608062"/>
                <a:gd name="connsiteX139" fmla="*/ 69641 w 595120"/>
                <a:gd name="connsiteY139" fmla="*/ 58969 h 608062"/>
                <a:gd name="connsiteX140" fmla="*/ 69046 w 595120"/>
                <a:gd name="connsiteY140" fmla="*/ 56492 h 608062"/>
                <a:gd name="connsiteX141" fmla="*/ 68252 w 595120"/>
                <a:gd name="connsiteY141" fmla="*/ 51536 h 608062"/>
                <a:gd name="connsiteX142" fmla="*/ 67954 w 595120"/>
                <a:gd name="connsiteY142" fmla="*/ 46482 h 608062"/>
                <a:gd name="connsiteX143" fmla="*/ 114407 w 595120"/>
                <a:gd name="connsiteY143"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595120" h="608062">
                  <a:moveTo>
                    <a:pt x="232613" y="116080"/>
                  </a:moveTo>
                  <a:lnTo>
                    <a:pt x="257134" y="116080"/>
                  </a:lnTo>
                  <a:cubicBezTo>
                    <a:pt x="260113" y="123713"/>
                    <a:pt x="283839" y="186760"/>
                    <a:pt x="287215" y="195186"/>
                  </a:cubicBezTo>
                  <a:lnTo>
                    <a:pt x="280961" y="161878"/>
                  </a:lnTo>
                  <a:cubicBezTo>
                    <a:pt x="280563" y="159598"/>
                    <a:pt x="280961" y="157219"/>
                    <a:pt x="282053" y="155137"/>
                  </a:cubicBezTo>
                  <a:lnTo>
                    <a:pt x="291782" y="137492"/>
                  </a:lnTo>
                  <a:lnTo>
                    <a:pt x="282847" y="121235"/>
                  </a:lnTo>
                  <a:cubicBezTo>
                    <a:pt x="282251" y="120145"/>
                    <a:pt x="282251" y="118856"/>
                    <a:pt x="282847" y="117765"/>
                  </a:cubicBezTo>
                  <a:cubicBezTo>
                    <a:pt x="283542" y="116675"/>
                    <a:pt x="284634" y="116080"/>
                    <a:pt x="285924" y="116080"/>
                  </a:cubicBezTo>
                  <a:lnTo>
                    <a:pt x="309552" y="116080"/>
                  </a:lnTo>
                  <a:cubicBezTo>
                    <a:pt x="310842" y="116080"/>
                    <a:pt x="312034" y="116675"/>
                    <a:pt x="312629" y="117765"/>
                  </a:cubicBezTo>
                  <a:cubicBezTo>
                    <a:pt x="313225" y="118856"/>
                    <a:pt x="313324" y="120145"/>
                    <a:pt x="312629" y="121235"/>
                  </a:cubicBezTo>
                  <a:lnTo>
                    <a:pt x="304390" y="137492"/>
                  </a:lnTo>
                  <a:lnTo>
                    <a:pt x="314118" y="155137"/>
                  </a:lnTo>
                  <a:cubicBezTo>
                    <a:pt x="315211" y="157219"/>
                    <a:pt x="315608" y="159598"/>
                    <a:pt x="315111" y="161977"/>
                  </a:cubicBezTo>
                  <a:lnTo>
                    <a:pt x="308063" y="195186"/>
                  </a:lnTo>
                  <a:cubicBezTo>
                    <a:pt x="311537" y="186165"/>
                    <a:pt x="335363" y="123912"/>
                    <a:pt x="338342" y="116080"/>
                  </a:cubicBezTo>
                  <a:lnTo>
                    <a:pt x="362466" y="116080"/>
                  </a:lnTo>
                  <a:cubicBezTo>
                    <a:pt x="393837" y="116080"/>
                    <a:pt x="419549" y="141557"/>
                    <a:pt x="419748" y="172882"/>
                  </a:cubicBezTo>
                  <a:lnTo>
                    <a:pt x="420145" y="262991"/>
                  </a:lnTo>
                  <a:lnTo>
                    <a:pt x="420641" y="350324"/>
                  </a:lnTo>
                  <a:cubicBezTo>
                    <a:pt x="420641" y="363707"/>
                    <a:pt x="409919" y="374512"/>
                    <a:pt x="396517" y="374611"/>
                  </a:cubicBezTo>
                  <a:lnTo>
                    <a:pt x="396418" y="374611"/>
                  </a:lnTo>
                  <a:cubicBezTo>
                    <a:pt x="383115" y="374611"/>
                    <a:pt x="372294" y="363905"/>
                    <a:pt x="372195" y="350523"/>
                  </a:cubicBezTo>
                  <a:lnTo>
                    <a:pt x="371798" y="262793"/>
                  </a:lnTo>
                  <a:lnTo>
                    <a:pt x="371301" y="173179"/>
                  </a:lnTo>
                  <a:cubicBezTo>
                    <a:pt x="371202" y="170403"/>
                    <a:pt x="368819" y="168322"/>
                    <a:pt x="366139" y="168421"/>
                  </a:cubicBezTo>
                  <a:cubicBezTo>
                    <a:pt x="363359" y="168520"/>
                    <a:pt x="361274" y="170800"/>
                    <a:pt x="361274" y="173476"/>
                  </a:cubicBezTo>
                  <a:cubicBezTo>
                    <a:pt x="361374" y="211939"/>
                    <a:pt x="361771" y="368663"/>
                    <a:pt x="361771" y="579116"/>
                  </a:cubicBezTo>
                  <a:cubicBezTo>
                    <a:pt x="361771" y="595076"/>
                    <a:pt x="348766" y="608062"/>
                    <a:pt x="332683" y="608062"/>
                  </a:cubicBezTo>
                  <a:cubicBezTo>
                    <a:pt x="316600" y="608062"/>
                    <a:pt x="303695" y="595076"/>
                    <a:pt x="303695" y="579116"/>
                  </a:cubicBezTo>
                  <a:lnTo>
                    <a:pt x="303695" y="353695"/>
                  </a:lnTo>
                  <a:cubicBezTo>
                    <a:pt x="303695" y="350324"/>
                    <a:pt x="300915" y="347450"/>
                    <a:pt x="297440" y="347450"/>
                  </a:cubicBezTo>
                  <a:cubicBezTo>
                    <a:pt x="293966" y="347450"/>
                    <a:pt x="291186" y="350324"/>
                    <a:pt x="291186" y="353695"/>
                  </a:cubicBezTo>
                  <a:lnTo>
                    <a:pt x="291186" y="579116"/>
                  </a:lnTo>
                  <a:cubicBezTo>
                    <a:pt x="291186" y="595076"/>
                    <a:pt x="278181" y="608062"/>
                    <a:pt x="262098" y="608062"/>
                  </a:cubicBezTo>
                  <a:cubicBezTo>
                    <a:pt x="246115" y="608062"/>
                    <a:pt x="233110" y="595076"/>
                    <a:pt x="233110" y="579116"/>
                  </a:cubicBezTo>
                  <a:lnTo>
                    <a:pt x="233110" y="172386"/>
                  </a:lnTo>
                  <a:cubicBezTo>
                    <a:pt x="233110" y="170007"/>
                    <a:pt x="231323" y="168024"/>
                    <a:pt x="228940" y="167727"/>
                  </a:cubicBezTo>
                  <a:cubicBezTo>
                    <a:pt x="226657" y="167529"/>
                    <a:pt x="224473" y="169115"/>
                    <a:pt x="223976" y="171395"/>
                  </a:cubicBezTo>
                  <a:cubicBezTo>
                    <a:pt x="223679" y="172683"/>
                    <a:pt x="223778" y="166934"/>
                    <a:pt x="223381" y="260017"/>
                  </a:cubicBezTo>
                  <a:lnTo>
                    <a:pt x="222884" y="350523"/>
                  </a:lnTo>
                  <a:cubicBezTo>
                    <a:pt x="222785" y="363905"/>
                    <a:pt x="211964" y="374611"/>
                    <a:pt x="198661" y="374611"/>
                  </a:cubicBezTo>
                  <a:lnTo>
                    <a:pt x="198562" y="374611"/>
                  </a:lnTo>
                  <a:cubicBezTo>
                    <a:pt x="185259" y="374512"/>
                    <a:pt x="174438" y="363707"/>
                    <a:pt x="174537" y="350324"/>
                  </a:cubicBezTo>
                  <a:lnTo>
                    <a:pt x="174934" y="260711"/>
                  </a:lnTo>
                  <a:lnTo>
                    <a:pt x="175431" y="172882"/>
                  </a:lnTo>
                  <a:cubicBezTo>
                    <a:pt x="175530" y="141656"/>
                    <a:pt x="201143" y="116080"/>
                    <a:pt x="232613" y="116080"/>
                  </a:cubicBezTo>
                  <a:close/>
                  <a:moveTo>
                    <a:pt x="54022" y="107683"/>
                  </a:moveTo>
                  <a:cubicBezTo>
                    <a:pt x="54022" y="107683"/>
                    <a:pt x="178450" y="107881"/>
                    <a:pt x="180436" y="108080"/>
                  </a:cubicBezTo>
                  <a:cubicBezTo>
                    <a:pt x="161370" y="123345"/>
                    <a:pt x="149056" y="146638"/>
                    <a:pt x="148957" y="172807"/>
                  </a:cubicBezTo>
                  <a:lnTo>
                    <a:pt x="148063" y="350236"/>
                  </a:lnTo>
                  <a:cubicBezTo>
                    <a:pt x="147963" y="369168"/>
                    <a:pt x="158390" y="385722"/>
                    <a:pt x="173783" y="394444"/>
                  </a:cubicBezTo>
                  <a:lnTo>
                    <a:pt x="173783" y="537379"/>
                  </a:lnTo>
                  <a:cubicBezTo>
                    <a:pt x="173783" y="552247"/>
                    <a:pt x="161767" y="564241"/>
                    <a:pt x="146871" y="564241"/>
                  </a:cubicBezTo>
                  <a:cubicBezTo>
                    <a:pt x="131975" y="564241"/>
                    <a:pt x="119960" y="552247"/>
                    <a:pt x="119960" y="537379"/>
                  </a:cubicBezTo>
                  <a:lnTo>
                    <a:pt x="119960" y="328231"/>
                  </a:lnTo>
                  <a:cubicBezTo>
                    <a:pt x="119960" y="325059"/>
                    <a:pt x="117378" y="322482"/>
                    <a:pt x="114101" y="322482"/>
                  </a:cubicBezTo>
                  <a:cubicBezTo>
                    <a:pt x="110923" y="322482"/>
                    <a:pt x="108341" y="325059"/>
                    <a:pt x="108341" y="328231"/>
                  </a:cubicBezTo>
                  <a:lnTo>
                    <a:pt x="108341" y="537379"/>
                  </a:lnTo>
                  <a:cubicBezTo>
                    <a:pt x="108341" y="552247"/>
                    <a:pt x="96226" y="564241"/>
                    <a:pt x="81330" y="564241"/>
                  </a:cubicBezTo>
                  <a:cubicBezTo>
                    <a:pt x="66534" y="564241"/>
                    <a:pt x="54419" y="552247"/>
                    <a:pt x="54419" y="537379"/>
                  </a:cubicBezTo>
                  <a:lnTo>
                    <a:pt x="54419" y="160714"/>
                  </a:lnTo>
                  <a:cubicBezTo>
                    <a:pt x="54419" y="158335"/>
                    <a:pt x="52532" y="156451"/>
                    <a:pt x="50149" y="156352"/>
                  </a:cubicBezTo>
                  <a:cubicBezTo>
                    <a:pt x="47765" y="156352"/>
                    <a:pt x="45779" y="158335"/>
                    <a:pt x="45779" y="160714"/>
                  </a:cubicBezTo>
                  <a:lnTo>
                    <a:pt x="44886" y="325356"/>
                  </a:lnTo>
                  <a:cubicBezTo>
                    <a:pt x="44886" y="337647"/>
                    <a:pt x="34856" y="347659"/>
                    <a:pt x="22443" y="347659"/>
                  </a:cubicBezTo>
                  <a:lnTo>
                    <a:pt x="22343" y="347659"/>
                  </a:lnTo>
                  <a:cubicBezTo>
                    <a:pt x="9930" y="347560"/>
                    <a:pt x="0" y="337449"/>
                    <a:pt x="0" y="325059"/>
                  </a:cubicBezTo>
                  <a:lnTo>
                    <a:pt x="894" y="160516"/>
                  </a:lnTo>
                  <a:cubicBezTo>
                    <a:pt x="993" y="131374"/>
                    <a:pt x="24826" y="107683"/>
                    <a:pt x="54022" y="107683"/>
                  </a:cubicBezTo>
                  <a:close/>
                  <a:moveTo>
                    <a:pt x="520495" y="107634"/>
                  </a:moveTo>
                  <a:cubicBezTo>
                    <a:pt x="532204" y="107635"/>
                    <a:pt x="540303" y="107641"/>
                    <a:pt x="541197" y="107641"/>
                  </a:cubicBezTo>
                  <a:cubicBezTo>
                    <a:pt x="570294" y="107641"/>
                    <a:pt x="594127" y="131334"/>
                    <a:pt x="594325" y="160478"/>
                  </a:cubicBezTo>
                  <a:lnTo>
                    <a:pt x="595120" y="325037"/>
                  </a:lnTo>
                  <a:cubicBezTo>
                    <a:pt x="595219" y="337428"/>
                    <a:pt x="585189" y="347540"/>
                    <a:pt x="572776" y="347639"/>
                  </a:cubicBezTo>
                  <a:lnTo>
                    <a:pt x="572677" y="347639"/>
                  </a:lnTo>
                  <a:cubicBezTo>
                    <a:pt x="560264" y="347639"/>
                    <a:pt x="550234" y="337627"/>
                    <a:pt x="550234" y="325334"/>
                  </a:cubicBezTo>
                  <a:lnTo>
                    <a:pt x="549340" y="160677"/>
                  </a:lnTo>
                  <a:lnTo>
                    <a:pt x="549340" y="160578"/>
                  </a:lnTo>
                  <a:cubicBezTo>
                    <a:pt x="549340" y="158000"/>
                    <a:pt x="547255" y="155918"/>
                    <a:pt x="544673" y="155918"/>
                  </a:cubicBezTo>
                  <a:cubicBezTo>
                    <a:pt x="542091" y="155918"/>
                    <a:pt x="540006" y="158000"/>
                    <a:pt x="540006" y="160578"/>
                  </a:cubicBezTo>
                  <a:cubicBezTo>
                    <a:pt x="540006" y="385408"/>
                    <a:pt x="540502" y="181693"/>
                    <a:pt x="540502" y="537377"/>
                  </a:cubicBezTo>
                  <a:cubicBezTo>
                    <a:pt x="540502" y="552246"/>
                    <a:pt x="528387" y="564241"/>
                    <a:pt x="513492" y="564241"/>
                  </a:cubicBezTo>
                  <a:cubicBezTo>
                    <a:pt x="498695" y="564241"/>
                    <a:pt x="486580" y="552246"/>
                    <a:pt x="486580" y="537377"/>
                  </a:cubicBezTo>
                  <a:lnTo>
                    <a:pt x="486580" y="328209"/>
                  </a:lnTo>
                  <a:cubicBezTo>
                    <a:pt x="486580" y="325037"/>
                    <a:pt x="483998" y="322459"/>
                    <a:pt x="480820" y="322459"/>
                  </a:cubicBezTo>
                  <a:cubicBezTo>
                    <a:pt x="477543" y="322459"/>
                    <a:pt x="474961" y="325037"/>
                    <a:pt x="474961" y="328209"/>
                  </a:cubicBezTo>
                  <a:lnTo>
                    <a:pt x="474961" y="537377"/>
                  </a:lnTo>
                  <a:cubicBezTo>
                    <a:pt x="474961" y="552246"/>
                    <a:pt x="462946" y="564241"/>
                    <a:pt x="448050" y="564241"/>
                  </a:cubicBezTo>
                  <a:cubicBezTo>
                    <a:pt x="433154" y="564241"/>
                    <a:pt x="421138" y="552246"/>
                    <a:pt x="421138" y="537377"/>
                  </a:cubicBezTo>
                  <a:lnTo>
                    <a:pt x="421138" y="394627"/>
                  </a:lnTo>
                  <a:cubicBezTo>
                    <a:pt x="436630" y="385904"/>
                    <a:pt x="447156" y="369250"/>
                    <a:pt x="447057" y="350216"/>
                  </a:cubicBezTo>
                  <a:lnTo>
                    <a:pt x="446163" y="172771"/>
                  </a:lnTo>
                  <a:cubicBezTo>
                    <a:pt x="446064" y="146600"/>
                    <a:pt x="433750" y="123304"/>
                    <a:pt x="414783" y="108038"/>
                  </a:cubicBezTo>
                  <a:cubicBezTo>
                    <a:pt x="417762" y="107666"/>
                    <a:pt x="485369" y="107629"/>
                    <a:pt x="520495" y="107634"/>
                  </a:cubicBezTo>
                  <a:close/>
                  <a:moveTo>
                    <a:pt x="481094" y="0"/>
                  </a:moveTo>
                  <a:cubicBezTo>
                    <a:pt x="506703" y="0"/>
                    <a:pt x="527547" y="20813"/>
                    <a:pt x="527547" y="46482"/>
                  </a:cubicBezTo>
                  <a:cubicBezTo>
                    <a:pt x="527547" y="60258"/>
                    <a:pt x="521492" y="72745"/>
                    <a:pt x="511864" y="81269"/>
                  </a:cubicBezTo>
                  <a:cubicBezTo>
                    <a:pt x="503626" y="88504"/>
                    <a:pt x="492906" y="92864"/>
                    <a:pt x="481094" y="92864"/>
                  </a:cubicBezTo>
                  <a:cubicBezTo>
                    <a:pt x="469282" y="92864"/>
                    <a:pt x="458463" y="88504"/>
                    <a:pt x="450324" y="81269"/>
                  </a:cubicBezTo>
                  <a:cubicBezTo>
                    <a:pt x="440696" y="72745"/>
                    <a:pt x="434542" y="60258"/>
                    <a:pt x="434542" y="46482"/>
                  </a:cubicBezTo>
                  <a:cubicBezTo>
                    <a:pt x="434542" y="20813"/>
                    <a:pt x="455386" y="0"/>
                    <a:pt x="481094" y="0"/>
                  </a:cubicBezTo>
                  <a:close/>
                  <a:moveTo>
                    <a:pt x="297750" y="0"/>
                  </a:moveTo>
                  <a:cubicBezTo>
                    <a:pt x="299041" y="0"/>
                    <a:pt x="300233" y="0"/>
                    <a:pt x="301424" y="99"/>
                  </a:cubicBezTo>
                  <a:cubicBezTo>
                    <a:pt x="302715" y="199"/>
                    <a:pt x="303906" y="397"/>
                    <a:pt x="305097" y="496"/>
                  </a:cubicBezTo>
                  <a:cubicBezTo>
                    <a:pt x="306189" y="694"/>
                    <a:pt x="307281" y="893"/>
                    <a:pt x="308473" y="1190"/>
                  </a:cubicBezTo>
                  <a:cubicBezTo>
                    <a:pt x="309068" y="1289"/>
                    <a:pt x="309763" y="1487"/>
                    <a:pt x="310458" y="1586"/>
                  </a:cubicBezTo>
                  <a:cubicBezTo>
                    <a:pt x="312444" y="2181"/>
                    <a:pt x="314430" y="2776"/>
                    <a:pt x="316415" y="3569"/>
                  </a:cubicBezTo>
                  <a:cubicBezTo>
                    <a:pt x="334881" y="11005"/>
                    <a:pt x="347887" y="28949"/>
                    <a:pt x="347887" y="50066"/>
                  </a:cubicBezTo>
                  <a:cubicBezTo>
                    <a:pt x="347887" y="65532"/>
                    <a:pt x="340937" y="79313"/>
                    <a:pt x="329917" y="88434"/>
                  </a:cubicBezTo>
                  <a:cubicBezTo>
                    <a:pt x="329421" y="88830"/>
                    <a:pt x="328924" y="89227"/>
                    <a:pt x="328428" y="89623"/>
                  </a:cubicBezTo>
                  <a:cubicBezTo>
                    <a:pt x="319989" y="96167"/>
                    <a:pt x="309366" y="100132"/>
                    <a:pt x="297750" y="100132"/>
                  </a:cubicBezTo>
                  <a:cubicBezTo>
                    <a:pt x="286234" y="100132"/>
                    <a:pt x="275611" y="96167"/>
                    <a:pt x="267073" y="89623"/>
                  </a:cubicBezTo>
                  <a:cubicBezTo>
                    <a:pt x="266080" y="88830"/>
                    <a:pt x="264988" y="88037"/>
                    <a:pt x="264095" y="87145"/>
                  </a:cubicBezTo>
                  <a:cubicBezTo>
                    <a:pt x="263499" y="86550"/>
                    <a:pt x="262903" y="86054"/>
                    <a:pt x="262307" y="85459"/>
                  </a:cubicBezTo>
                  <a:cubicBezTo>
                    <a:pt x="260620" y="83774"/>
                    <a:pt x="259031" y="81890"/>
                    <a:pt x="257641" y="80007"/>
                  </a:cubicBezTo>
                  <a:cubicBezTo>
                    <a:pt x="257145" y="79313"/>
                    <a:pt x="256648" y="78718"/>
                    <a:pt x="256251" y="78024"/>
                  </a:cubicBezTo>
                  <a:cubicBezTo>
                    <a:pt x="255259" y="76735"/>
                    <a:pt x="254464" y="75347"/>
                    <a:pt x="253670" y="73959"/>
                  </a:cubicBezTo>
                  <a:cubicBezTo>
                    <a:pt x="252876" y="72472"/>
                    <a:pt x="252181" y="71084"/>
                    <a:pt x="251585" y="69498"/>
                  </a:cubicBezTo>
                  <a:cubicBezTo>
                    <a:pt x="250592" y="67317"/>
                    <a:pt x="249798" y="64937"/>
                    <a:pt x="249202" y="62558"/>
                  </a:cubicBezTo>
                  <a:cubicBezTo>
                    <a:pt x="248210" y="58592"/>
                    <a:pt x="247614" y="54329"/>
                    <a:pt x="247614" y="50066"/>
                  </a:cubicBezTo>
                  <a:cubicBezTo>
                    <a:pt x="247614" y="32816"/>
                    <a:pt x="256450" y="17548"/>
                    <a:pt x="269753" y="8526"/>
                  </a:cubicBezTo>
                  <a:cubicBezTo>
                    <a:pt x="271044" y="7634"/>
                    <a:pt x="272434" y="6841"/>
                    <a:pt x="273923" y="6048"/>
                  </a:cubicBezTo>
                  <a:cubicBezTo>
                    <a:pt x="275313" y="5255"/>
                    <a:pt x="276802" y="4561"/>
                    <a:pt x="278292" y="3966"/>
                  </a:cubicBezTo>
                  <a:cubicBezTo>
                    <a:pt x="278987" y="3569"/>
                    <a:pt x="279781" y="3272"/>
                    <a:pt x="280575" y="3074"/>
                  </a:cubicBezTo>
                  <a:cubicBezTo>
                    <a:pt x="282064" y="2479"/>
                    <a:pt x="283653" y="1983"/>
                    <a:pt x="285241" y="1586"/>
                  </a:cubicBezTo>
                  <a:cubicBezTo>
                    <a:pt x="286035" y="1388"/>
                    <a:pt x="286830" y="1190"/>
                    <a:pt x="287624" y="992"/>
                  </a:cubicBezTo>
                  <a:cubicBezTo>
                    <a:pt x="289312" y="694"/>
                    <a:pt x="290999" y="397"/>
                    <a:pt x="292687" y="298"/>
                  </a:cubicBezTo>
                  <a:cubicBezTo>
                    <a:pt x="294375" y="99"/>
                    <a:pt x="296063" y="0"/>
                    <a:pt x="297750" y="0"/>
                  </a:cubicBezTo>
                  <a:close/>
                  <a:moveTo>
                    <a:pt x="114407" y="0"/>
                  </a:moveTo>
                  <a:cubicBezTo>
                    <a:pt x="140115" y="0"/>
                    <a:pt x="160959" y="20813"/>
                    <a:pt x="160959" y="46482"/>
                  </a:cubicBezTo>
                  <a:cubicBezTo>
                    <a:pt x="160959" y="48167"/>
                    <a:pt x="160860" y="49851"/>
                    <a:pt x="160661" y="51536"/>
                  </a:cubicBezTo>
                  <a:cubicBezTo>
                    <a:pt x="160463" y="53221"/>
                    <a:pt x="160165" y="54906"/>
                    <a:pt x="159867" y="56492"/>
                  </a:cubicBezTo>
                  <a:cubicBezTo>
                    <a:pt x="159669" y="57384"/>
                    <a:pt x="159470" y="58177"/>
                    <a:pt x="159272" y="58969"/>
                  </a:cubicBezTo>
                  <a:cubicBezTo>
                    <a:pt x="156790" y="67691"/>
                    <a:pt x="151827" y="75421"/>
                    <a:pt x="145177" y="81269"/>
                  </a:cubicBezTo>
                  <a:cubicBezTo>
                    <a:pt x="137038" y="88504"/>
                    <a:pt x="126219" y="92864"/>
                    <a:pt x="114407" y="92864"/>
                  </a:cubicBezTo>
                  <a:cubicBezTo>
                    <a:pt x="102595" y="92864"/>
                    <a:pt x="91875" y="88504"/>
                    <a:pt x="83637" y="81269"/>
                  </a:cubicBezTo>
                  <a:cubicBezTo>
                    <a:pt x="83041" y="80674"/>
                    <a:pt x="82446" y="80178"/>
                    <a:pt x="81949" y="79584"/>
                  </a:cubicBezTo>
                  <a:cubicBezTo>
                    <a:pt x="76192" y="73935"/>
                    <a:pt x="71825" y="66898"/>
                    <a:pt x="69641" y="58969"/>
                  </a:cubicBezTo>
                  <a:cubicBezTo>
                    <a:pt x="69443" y="58177"/>
                    <a:pt x="69244" y="57384"/>
                    <a:pt x="69046" y="56492"/>
                  </a:cubicBezTo>
                  <a:cubicBezTo>
                    <a:pt x="68649" y="54906"/>
                    <a:pt x="68450" y="53221"/>
                    <a:pt x="68252" y="51536"/>
                  </a:cubicBezTo>
                  <a:cubicBezTo>
                    <a:pt x="68053" y="49851"/>
                    <a:pt x="67954" y="48167"/>
                    <a:pt x="67954" y="46482"/>
                  </a:cubicBezTo>
                  <a:cubicBezTo>
                    <a:pt x="67954" y="20813"/>
                    <a:pt x="88798" y="0"/>
                    <a:pt x="114407" y="0"/>
                  </a:cubicBezTo>
                  <a:close/>
                </a:path>
              </a:pathLst>
            </a:custGeom>
            <a:solidFill>
              <a:srgbClr val="02A8DC"/>
            </a:solidFill>
            <a:ln>
              <a:noFill/>
            </a:ln>
          </p:spPr>
          <p:txBody>
            <a:bodyPr/>
            <a:lstStyle/>
            <a:p>
              <a:endParaRPr lang="zh-CN" altLang="en-US"/>
            </a:p>
          </p:txBody>
        </p:sp>
        <p:pic>
          <p:nvPicPr>
            <p:cNvPr id="62" name="图片 61"/>
            <p:cNvPicPr>
              <a:picLocks noChangeAspect="1"/>
            </p:cNvPicPr>
            <p:nvPr>
              <p:custDataLst>
                <p:tags r:id="rId28"/>
              </p:custDataLst>
            </p:nvPr>
          </p:nvPicPr>
          <p:blipFill>
            <a:blip r:embed="rId29"/>
            <a:stretch>
              <a:fillRect/>
            </a:stretch>
          </p:blipFill>
          <p:spPr>
            <a:xfrm>
              <a:off x="2550" y="4531"/>
              <a:ext cx="1134" cy="739"/>
            </a:xfrm>
            <a:prstGeom prst="rect">
              <a:avLst/>
            </a:prstGeom>
          </p:spPr>
        </p:pic>
        <p:grpSp>
          <p:nvGrpSpPr>
            <p:cNvPr id="64" name="组合 63"/>
            <p:cNvGrpSpPr/>
            <p:nvPr/>
          </p:nvGrpSpPr>
          <p:grpSpPr>
            <a:xfrm>
              <a:off x="3653" y="1219"/>
              <a:ext cx="14637" cy="1517"/>
              <a:chOff x="3387" y="1345"/>
              <a:chExt cx="14637" cy="1517"/>
            </a:xfrm>
          </p:grpSpPr>
          <p:sp>
            <p:nvSpPr>
              <p:cNvPr id="118" name="文本框 117"/>
              <p:cNvSpPr txBox="1"/>
              <p:nvPr>
                <p:custDataLst>
                  <p:tags r:id="rId30"/>
                </p:custDataLst>
              </p:nvPr>
            </p:nvSpPr>
            <p:spPr>
              <a:xfrm>
                <a:off x="3387" y="1486"/>
                <a:ext cx="2684" cy="822"/>
              </a:xfrm>
              <a:prstGeom prst="rect">
                <a:avLst/>
              </a:prstGeom>
              <a:noFill/>
              <a:ln w="28575">
                <a:noFill/>
                <a:prstDash val="dashDot"/>
              </a:ln>
            </p:spPr>
            <p:txBody>
              <a:bodyPr wrap="square" numCol="2">
                <a:spAutoFit/>
              </a:bodyPr>
              <a:lstStyle>
                <a:defPPr>
                  <a:defRPr lang="zh-CN"/>
                </a:defPPr>
                <a:lvl1pPr marL="342900" indent="-342900">
                  <a:buAutoNum type="arabicPeriod"/>
                </a:lvl1pPr>
              </a:lstStyle>
              <a:p>
                <a:pPr marL="0" indent="0" fontAlgn="auto">
                  <a:buNone/>
                </a:pPr>
                <a:r>
                  <a:rPr lang="en-US" altLang="zh-CN" sz="1400" dirty="0">
                    <a:solidFill>
                      <a:schemeClr val="bg1"/>
                    </a:solidFill>
                    <a:latin typeface="+mn-ea"/>
                    <a:cs typeface="思源黑体 CN Normal" panose="020B0400000000000000" pitchFamily="34" charset="-122"/>
                  </a:rPr>
                  <a:t>1.</a:t>
                </a:r>
                <a:r>
                  <a:rPr lang="zh-CN" altLang="en-US" sz="1400" dirty="0">
                    <a:solidFill>
                      <a:schemeClr val="bg1"/>
                    </a:solidFill>
                    <a:latin typeface="+mn-ea"/>
                    <a:cs typeface="思源黑体 CN Normal" panose="020B0400000000000000" pitchFamily="34" charset="-122"/>
                  </a:rPr>
                  <a:t>网络环境安全</a:t>
                </a:r>
                <a:endParaRPr lang="zh-CN" altLang="en-US" sz="1400" dirty="0">
                  <a:solidFill>
                    <a:schemeClr val="bg1"/>
                  </a:solidFill>
                  <a:latin typeface="+mn-ea"/>
                  <a:cs typeface="思源黑体 CN Normal" panose="020B0400000000000000" pitchFamily="34" charset="-122"/>
                </a:endParaRPr>
              </a:p>
              <a:p>
                <a:pPr marL="0" indent="0" fontAlgn="auto">
                  <a:buNone/>
                </a:pPr>
                <a:r>
                  <a:rPr lang="en-US" altLang="zh-CN" sz="1400" dirty="0">
                    <a:solidFill>
                      <a:schemeClr val="bg1"/>
                    </a:solidFill>
                    <a:latin typeface="+mn-ea"/>
                    <a:cs typeface="思源黑体 CN Normal" panose="020B0400000000000000" pitchFamily="34" charset="-122"/>
                    <a:sym typeface="+mn-ea"/>
                  </a:rPr>
                  <a:t>2.</a:t>
                </a:r>
                <a:r>
                  <a:rPr lang="zh-CN" altLang="en-US" sz="1400" dirty="0">
                    <a:solidFill>
                      <a:schemeClr val="bg1"/>
                    </a:solidFill>
                    <a:latin typeface="+mn-ea"/>
                    <a:cs typeface="思源黑体 CN Normal" panose="020B0400000000000000" pitchFamily="34" charset="-122"/>
                    <a:sym typeface="+mn-ea"/>
                  </a:rPr>
                  <a:t>认证</a:t>
                </a:r>
                <a:r>
                  <a:rPr lang="en-US" altLang="zh-CN" sz="1400" dirty="0">
                    <a:solidFill>
                      <a:schemeClr val="bg1"/>
                    </a:solidFill>
                    <a:latin typeface="+mn-ea"/>
                    <a:cs typeface="思源黑体 CN Normal" panose="020B0400000000000000" pitchFamily="34" charset="-122"/>
                    <a:sym typeface="+mn-ea"/>
                  </a:rPr>
                  <a:t>&amp;</a:t>
                </a:r>
                <a:r>
                  <a:rPr lang="zh-CN" altLang="en-US" sz="1400" dirty="0">
                    <a:solidFill>
                      <a:schemeClr val="bg1"/>
                    </a:solidFill>
                    <a:latin typeface="+mn-ea"/>
                    <a:cs typeface="思源黑体 CN Normal" panose="020B0400000000000000" pitchFamily="34" charset="-122"/>
                    <a:sym typeface="+mn-ea"/>
                  </a:rPr>
                  <a:t>授权</a:t>
                </a:r>
                <a:endParaRPr lang="en-US" altLang="zh-CN" sz="1400" dirty="0">
                  <a:solidFill>
                    <a:schemeClr val="bg1"/>
                  </a:solidFill>
                  <a:latin typeface="+mn-ea"/>
                  <a:cs typeface="思源黑体 CN Normal" panose="020B0400000000000000" pitchFamily="34" charset="-122"/>
                </a:endParaRPr>
              </a:p>
            </p:txBody>
          </p:sp>
          <p:sp>
            <p:nvSpPr>
              <p:cNvPr id="119" name="文本框 118"/>
              <p:cNvSpPr txBox="1"/>
              <p:nvPr>
                <p:custDataLst>
                  <p:tags r:id="rId31"/>
                </p:custDataLst>
              </p:nvPr>
            </p:nvSpPr>
            <p:spPr>
              <a:xfrm>
                <a:off x="5790" y="1515"/>
                <a:ext cx="2897" cy="822"/>
              </a:xfrm>
              <a:prstGeom prst="rect">
                <a:avLst/>
              </a:prstGeom>
              <a:noFill/>
              <a:ln>
                <a:noFill/>
              </a:ln>
            </p:spPr>
            <p:txBody>
              <a:bodyPr wrap="square" rtlCol="0" anchor="t">
                <a:spAutoFit/>
              </a:bodyPr>
              <a:lstStyle/>
              <a:p>
                <a:pPr indent="0" fontAlgn="auto">
                  <a:buFont typeface="思源黑体 CN Normal" panose="020B0400000000000000" pitchFamily="34" charset="-122"/>
                  <a:buNone/>
                </a:pPr>
                <a:r>
                  <a:rPr lang="en-US" altLang="zh-CN" sz="1400" dirty="0">
                    <a:solidFill>
                      <a:srgbClr val="00ECE7"/>
                    </a:solidFill>
                    <a:latin typeface="+mn-ea"/>
                    <a:cs typeface="思源黑体 CN Normal" panose="020B0400000000000000" pitchFamily="34" charset="-122"/>
                    <a:sym typeface="+mn-ea"/>
                  </a:rPr>
                  <a:t>3.</a:t>
                </a:r>
                <a:r>
                  <a:rPr lang="zh-CN" altLang="en-US" sz="1400" dirty="0">
                    <a:solidFill>
                      <a:srgbClr val="00ECE7"/>
                    </a:solidFill>
                    <a:latin typeface="+mn-ea"/>
                    <a:cs typeface="思源黑体 CN Normal" panose="020B0400000000000000" pitchFamily="34" charset="-122"/>
                    <a:sym typeface="+mn-ea"/>
                  </a:rPr>
                  <a:t>敏感数据管控</a:t>
                </a:r>
                <a:endParaRPr lang="zh-CN" altLang="en-US" sz="1400" dirty="0">
                  <a:solidFill>
                    <a:srgbClr val="00ECE7"/>
                  </a:solidFill>
                  <a:latin typeface="+mn-ea"/>
                  <a:cs typeface="思源黑体 CN Normal" panose="020B0400000000000000" pitchFamily="34" charset="-122"/>
                  <a:sym typeface="+mn-ea"/>
                </a:endParaRPr>
              </a:p>
              <a:p>
                <a:pPr indent="0" fontAlgn="auto">
                  <a:buFont typeface="思源黑体 CN Normal" panose="020B0400000000000000" pitchFamily="34" charset="-122"/>
                  <a:buNone/>
                </a:pPr>
                <a:r>
                  <a:rPr lang="en-US" altLang="zh-CN" sz="1400" dirty="0">
                    <a:solidFill>
                      <a:srgbClr val="00ECE7"/>
                    </a:solidFill>
                    <a:latin typeface="+mn-ea"/>
                    <a:cs typeface="思源黑体 CN Normal" panose="020B0400000000000000" pitchFamily="34" charset="-122"/>
                    <a:sym typeface="+mn-ea"/>
                  </a:rPr>
                  <a:t>4.</a:t>
                </a:r>
                <a:r>
                  <a:rPr lang="zh-CN" altLang="en-US" sz="1400" dirty="0">
                    <a:solidFill>
                      <a:srgbClr val="00ECE7"/>
                    </a:solidFill>
                    <a:latin typeface="+mn-ea"/>
                    <a:cs typeface="思源黑体 CN Normal" panose="020B0400000000000000" pitchFamily="34" charset="-122"/>
                    <a:sym typeface="+mn-ea"/>
                  </a:rPr>
                  <a:t>应用防泄漏</a:t>
                </a:r>
                <a:endParaRPr lang="zh-CN" altLang="en-US" sz="1400" dirty="0">
                  <a:solidFill>
                    <a:srgbClr val="00ECE7"/>
                  </a:solidFill>
                  <a:latin typeface="+mn-ea"/>
                  <a:cs typeface="思源黑体 CN Normal" panose="020B0400000000000000" pitchFamily="34" charset="-122"/>
                  <a:sym typeface="+mn-ea"/>
                </a:endParaRPr>
              </a:p>
            </p:txBody>
          </p:sp>
          <p:sp>
            <p:nvSpPr>
              <p:cNvPr id="120" name="文本框 119"/>
              <p:cNvSpPr txBox="1"/>
              <p:nvPr>
                <p:custDataLst>
                  <p:tags r:id="rId32"/>
                </p:custDataLst>
              </p:nvPr>
            </p:nvSpPr>
            <p:spPr>
              <a:xfrm>
                <a:off x="13427" y="1361"/>
                <a:ext cx="2834" cy="1501"/>
              </a:xfrm>
              <a:prstGeom prst="rect">
                <a:avLst/>
              </a:prstGeom>
              <a:noFill/>
              <a:ln w="28575">
                <a:noFill/>
                <a:prstDash val="dashDot"/>
              </a:ln>
            </p:spPr>
            <p:txBody>
              <a:bodyPr wrap="square" numCol="2">
                <a:spAutoFit/>
              </a:bodyPr>
              <a:lstStyle>
                <a:defPPr>
                  <a:defRPr lang="zh-CN"/>
                </a:defPPr>
                <a:lvl1pPr marL="342900" indent="-342900">
                  <a:buAutoNum type="arabicPeriod"/>
                </a:lvl1pPr>
              </a:lstStyle>
              <a:p>
                <a:pPr marL="0" indent="0" fontAlgn="auto"/>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zh-CN" altLang="en-US" sz="1400" dirty="0">
                    <a:solidFill>
                      <a:schemeClr val="bg1"/>
                    </a:solidFill>
                    <a:latin typeface="+mn-ea"/>
                    <a:cs typeface="思源黑体 CN Normal" panose="020B0400000000000000" pitchFamily="34" charset="-122"/>
                    <a:sym typeface="+mn-ea"/>
                  </a:rPr>
                  <a:t>认证</a:t>
                </a:r>
                <a:r>
                  <a:rPr lang="en-US" altLang="zh-CN" sz="1400" dirty="0">
                    <a:solidFill>
                      <a:schemeClr val="bg1"/>
                    </a:solidFill>
                    <a:latin typeface="+mn-ea"/>
                    <a:cs typeface="思源黑体 CN Normal" panose="020B0400000000000000" pitchFamily="34" charset="-122"/>
                    <a:sym typeface="+mn-ea"/>
                  </a:rPr>
                  <a:t>&amp;</a:t>
                </a:r>
                <a:r>
                  <a:rPr lang="zh-CN" altLang="en-US" sz="1400" dirty="0">
                    <a:solidFill>
                      <a:schemeClr val="bg1"/>
                    </a:solidFill>
                    <a:latin typeface="+mn-ea"/>
                    <a:cs typeface="思源黑体 CN Normal" panose="020B0400000000000000" pitchFamily="34" charset="-122"/>
                    <a:sym typeface="+mn-ea"/>
                  </a:rPr>
                  <a:t>授权</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zh-CN" altLang="en-US" sz="1400" dirty="0">
                    <a:solidFill>
                      <a:srgbClr val="00ECE7"/>
                    </a:solidFill>
                    <a:latin typeface="+mn-ea"/>
                    <a:cs typeface="思源黑体 CN Normal" panose="020B0400000000000000" pitchFamily="34" charset="-122"/>
                    <a:sym typeface="+mn-ea"/>
                  </a:rPr>
                  <a:t>敏感数据管控</a:t>
                </a:r>
                <a:endParaRPr lang="zh-CN" altLang="en-US" sz="1400" dirty="0">
                  <a:solidFill>
                    <a:srgbClr val="00ECE7"/>
                  </a:solidFill>
                  <a:latin typeface="+mn-ea"/>
                  <a:cs typeface="思源黑体 CN Normal" panose="020B0400000000000000" pitchFamily="34" charset="-122"/>
                  <a:sym typeface="+mn-ea"/>
                </a:endParaRPr>
              </a:p>
              <a:p>
                <a:pPr marL="0" indent="0" fontAlgn="auto">
                  <a:buNone/>
                </a:pPr>
                <a:endParaRPr lang="en-US" altLang="zh-CN" sz="1400" dirty="0">
                  <a:solidFill>
                    <a:schemeClr val="bg1"/>
                  </a:solidFill>
                  <a:latin typeface="+mn-ea"/>
                  <a:cs typeface="思源黑体 CN Normal" panose="020B0400000000000000" pitchFamily="34" charset="-122"/>
                </a:endParaRPr>
              </a:p>
            </p:txBody>
          </p:sp>
          <p:sp>
            <p:nvSpPr>
              <p:cNvPr id="121" name="文本框 120"/>
              <p:cNvSpPr txBox="1"/>
              <p:nvPr>
                <p:custDataLst>
                  <p:tags r:id="rId33"/>
                </p:custDataLst>
              </p:nvPr>
            </p:nvSpPr>
            <p:spPr>
              <a:xfrm>
                <a:off x="15962" y="1345"/>
                <a:ext cx="2062" cy="822"/>
              </a:xfrm>
              <a:prstGeom prst="rect">
                <a:avLst/>
              </a:prstGeom>
              <a:noFill/>
              <a:ln w="28575">
                <a:noFill/>
                <a:prstDash val="dashDot"/>
              </a:ln>
            </p:spPr>
            <p:txBody>
              <a:bodyPr wrap="square" numCol="2">
                <a:spAutoFit/>
              </a:bodyPr>
              <a:lstStyle>
                <a:defPPr>
                  <a:defRPr lang="zh-CN"/>
                </a:defPPr>
                <a:lvl1pPr marL="342900" indent="-342900">
                  <a:buAutoNum type="arabicPeriod"/>
                </a:lvl1pPr>
              </a:lstStyle>
              <a:p>
                <a:pPr marL="0" indent="0" fontAlgn="auto">
                  <a:buNone/>
                </a:pPr>
                <a:r>
                  <a:rPr lang="en-US" altLang="zh-CN" sz="1400" dirty="0">
                    <a:solidFill>
                      <a:srgbClr val="00ECE7"/>
                    </a:solidFill>
                    <a:latin typeface="+mn-ea"/>
                    <a:cs typeface="思源黑体 CN Normal" panose="020B0400000000000000" pitchFamily="34" charset="-122"/>
                    <a:sym typeface="+mn-ea"/>
                  </a:rPr>
                  <a:t>4.</a:t>
                </a:r>
                <a:r>
                  <a:rPr lang="zh-CN" altLang="en-US" sz="1400" dirty="0">
                    <a:solidFill>
                      <a:srgbClr val="00ECE7"/>
                    </a:solidFill>
                    <a:latin typeface="+mn-ea"/>
                    <a:cs typeface="思源黑体 CN Normal" panose="020B0400000000000000" pitchFamily="34" charset="-122"/>
                    <a:sym typeface="+mn-ea"/>
                  </a:rPr>
                  <a:t>应用防泄漏</a:t>
                </a:r>
                <a:endParaRPr lang="zh-CN" altLang="en-US" sz="1400" dirty="0">
                  <a:solidFill>
                    <a:srgbClr val="00ECE7"/>
                  </a:solidFill>
                  <a:latin typeface="+mn-ea"/>
                  <a:cs typeface="思源黑体 CN Normal" panose="020B0400000000000000" pitchFamily="34" charset="-122"/>
                  <a:sym typeface="+mn-ea"/>
                </a:endParaRPr>
              </a:p>
              <a:p>
                <a:pPr marL="0" indent="0" fontAlgn="auto">
                  <a:buNone/>
                </a:pPr>
                <a:r>
                  <a:rPr lang="en-US" altLang="zh-CN" sz="1400" dirty="0">
                    <a:solidFill>
                      <a:srgbClr val="00ECE7"/>
                    </a:solidFill>
                    <a:latin typeface="+mn-ea"/>
                    <a:cs typeface="思源黑体 CN Normal" panose="020B0400000000000000" pitchFamily="34" charset="-122"/>
                  </a:rPr>
                  <a:t>5.</a:t>
                </a:r>
                <a:r>
                  <a:rPr lang="zh-CN" altLang="en-US" sz="1400" dirty="0">
                    <a:solidFill>
                      <a:srgbClr val="00ECE7"/>
                    </a:solidFill>
                    <a:latin typeface="+mn-ea"/>
                    <a:cs typeface="思源黑体 CN Normal" panose="020B0400000000000000" pitchFamily="34" charset="-122"/>
                  </a:rPr>
                  <a:t>隐私计算</a:t>
                </a:r>
                <a:endParaRPr lang="zh-CN" altLang="en-US" sz="1400" dirty="0">
                  <a:solidFill>
                    <a:srgbClr val="00ECE7"/>
                  </a:solidFill>
                  <a:latin typeface="+mn-ea"/>
                  <a:cs typeface="思源黑体 CN Normal" panose="020B0400000000000000" pitchFamily="34" charset="-122"/>
                </a:endParaRPr>
              </a:p>
            </p:txBody>
          </p:sp>
        </p:grpSp>
        <p:sp>
          <p:nvSpPr>
            <p:cNvPr id="65" name="圆角矩形 5"/>
            <p:cNvSpPr/>
            <p:nvPr>
              <p:custDataLst>
                <p:tags r:id="rId34"/>
              </p:custDataLst>
            </p:nvPr>
          </p:nvSpPr>
          <p:spPr>
            <a:xfrm>
              <a:off x="884" y="3008"/>
              <a:ext cx="17497" cy="4380"/>
            </a:xfrm>
            <a:prstGeom prst="roundRect">
              <a:avLst/>
            </a:prstGeom>
            <a:noFill/>
            <a:ln w="19050" cmpd="sng">
              <a:solidFill>
                <a:schemeClr val="accent4">
                  <a:lumMod val="40000"/>
                  <a:lumOff val="60000"/>
                </a:schemeClr>
              </a:solidFill>
              <a:prstDash val="dash"/>
            </a:ln>
            <a:effectLst>
              <a:outerShdw blurRad="101600" algn="ctr" rotWithShape="0">
                <a:schemeClr val="bg1">
                  <a:alpha val="100000"/>
                </a:scheme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sz="1400">
                <a:latin typeface="+mn-ea"/>
                <a:cs typeface="思源黑体 CN Normal" panose="020B0400000000000000" pitchFamily="34" charset="-122"/>
              </a:endParaRPr>
            </a:p>
          </p:txBody>
        </p:sp>
        <p:sp>
          <p:nvSpPr>
            <p:cNvPr id="66" name="文本框 65"/>
            <p:cNvSpPr txBox="1"/>
            <p:nvPr>
              <p:custDataLst>
                <p:tags r:id="rId35"/>
              </p:custDataLst>
            </p:nvPr>
          </p:nvSpPr>
          <p:spPr>
            <a:xfrm>
              <a:off x="1168" y="5361"/>
              <a:ext cx="1139"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1</a:t>
              </a:r>
              <a:r>
                <a:rPr lang="zh-CN" altLang="en-US" sz="1400" dirty="0">
                  <a:solidFill>
                    <a:schemeClr val="bg1"/>
                  </a:solidFill>
                  <a:latin typeface="+mn-ea"/>
                  <a:cs typeface="思源黑体 CN Normal" panose="020B0400000000000000" pitchFamily="34" charset="-122"/>
                </a:rPr>
                <a:t>人员</a:t>
              </a:r>
              <a:endParaRPr lang="zh-CN" altLang="en-US" sz="1400" dirty="0">
                <a:solidFill>
                  <a:schemeClr val="bg1"/>
                </a:solidFill>
                <a:latin typeface="+mn-ea"/>
                <a:cs typeface="思源黑体 CN Normal" panose="020B0400000000000000" pitchFamily="34" charset="-122"/>
              </a:endParaRPr>
            </a:p>
          </p:txBody>
        </p:sp>
        <p:sp>
          <p:nvSpPr>
            <p:cNvPr id="68" name="文本框 67"/>
            <p:cNvSpPr txBox="1"/>
            <p:nvPr>
              <p:custDataLst>
                <p:tags r:id="rId36"/>
              </p:custDataLst>
            </p:nvPr>
          </p:nvSpPr>
          <p:spPr>
            <a:xfrm>
              <a:off x="2307" y="5369"/>
              <a:ext cx="1676"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2</a:t>
              </a:r>
              <a:r>
                <a:rPr lang="zh-CN" altLang="en-US" sz="1400" dirty="0">
                  <a:solidFill>
                    <a:schemeClr val="bg1"/>
                  </a:solidFill>
                  <a:latin typeface="+mn-ea"/>
                  <a:cs typeface="思源黑体 CN Normal" panose="020B0400000000000000" pitchFamily="34" charset="-122"/>
                </a:rPr>
                <a:t>终端接入</a:t>
              </a:r>
              <a:endParaRPr lang="zh-CN" altLang="en-US" sz="1400" dirty="0">
                <a:solidFill>
                  <a:schemeClr val="bg1"/>
                </a:solidFill>
                <a:latin typeface="+mn-ea"/>
                <a:cs typeface="思源黑体 CN Normal" panose="020B0400000000000000" pitchFamily="34" charset="-122"/>
              </a:endParaRPr>
            </a:p>
          </p:txBody>
        </p:sp>
        <p:sp>
          <p:nvSpPr>
            <p:cNvPr id="69" name="文本框 68"/>
            <p:cNvSpPr txBox="1"/>
            <p:nvPr>
              <p:custDataLst>
                <p:tags r:id="rId37"/>
              </p:custDataLst>
            </p:nvPr>
          </p:nvSpPr>
          <p:spPr>
            <a:xfrm>
              <a:off x="4107" y="3982"/>
              <a:ext cx="1580" cy="822"/>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3</a:t>
              </a:r>
              <a:r>
                <a:rPr lang="en-US" altLang="zh-CN" sz="1400" b="1" dirty="0">
                  <a:solidFill>
                    <a:schemeClr val="bg1"/>
                  </a:solidFill>
                  <a:latin typeface="+mn-ea"/>
                  <a:cs typeface="思源黑体 CN Normal" panose="020B0400000000000000" pitchFamily="34" charset="-122"/>
                </a:rPr>
                <a:t> </a:t>
              </a:r>
              <a:r>
                <a:rPr lang="zh-CN" altLang="en-US" sz="1400" dirty="0">
                  <a:solidFill>
                    <a:schemeClr val="bg1"/>
                  </a:solidFill>
                  <a:latin typeface="+mn-ea"/>
                  <a:cs typeface="思源黑体 CN Normal" panose="020B0400000000000000" pitchFamily="34" charset="-122"/>
                </a:rPr>
                <a:t>业务网数据传输</a:t>
              </a:r>
              <a:endParaRPr lang="zh-CN" altLang="en-US" sz="1400" dirty="0">
                <a:solidFill>
                  <a:schemeClr val="bg1"/>
                </a:solidFill>
                <a:latin typeface="+mn-ea"/>
                <a:cs typeface="思源黑体 CN Normal" panose="020B0400000000000000" pitchFamily="34" charset="-122"/>
              </a:endParaRPr>
            </a:p>
          </p:txBody>
        </p:sp>
        <p:sp>
          <p:nvSpPr>
            <p:cNvPr id="70" name="上下箭头 32"/>
            <p:cNvSpPr/>
            <p:nvPr>
              <p:custDataLst>
                <p:tags r:id="rId38"/>
              </p:custDataLst>
            </p:nvPr>
          </p:nvSpPr>
          <p:spPr>
            <a:xfrm>
              <a:off x="9548" y="4343"/>
              <a:ext cx="528" cy="1588"/>
            </a:xfrm>
            <a:prstGeom prst="up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71" name="文本框 70"/>
            <p:cNvSpPr txBox="1"/>
            <p:nvPr>
              <p:custDataLst>
                <p:tags r:id="rId39"/>
              </p:custDataLst>
            </p:nvPr>
          </p:nvSpPr>
          <p:spPr>
            <a:xfrm>
              <a:off x="5687" y="4351"/>
              <a:ext cx="1271" cy="1501"/>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sym typeface="+mn-ea"/>
                </a:rPr>
                <a:t>5</a:t>
              </a:r>
              <a:r>
                <a:rPr lang="zh-CN" altLang="en-US" sz="1400" dirty="0">
                  <a:solidFill>
                    <a:schemeClr val="bg1"/>
                  </a:solidFill>
                  <a:latin typeface="+mn-ea"/>
                  <a:cs typeface="思源黑体 CN Normal" panose="020B0400000000000000" pitchFamily="34" charset="-122"/>
                </a:rPr>
                <a:t>应用</a:t>
              </a:r>
              <a:endParaRPr lang="zh-CN" altLang="en-US" sz="1400" dirty="0">
                <a:solidFill>
                  <a:schemeClr val="bg1"/>
                </a:solidFill>
                <a:latin typeface="+mn-ea"/>
                <a:cs typeface="思源黑体 CN Normal" panose="020B0400000000000000" pitchFamily="34" charset="-122"/>
              </a:endParaRPr>
            </a:p>
            <a:p>
              <a:r>
                <a:rPr lang="zh-CN" altLang="en-US" sz="1400" dirty="0">
                  <a:solidFill>
                    <a:schemeClr val="bg1"/>
                  </a:solidFill>
                  <a:latin typeface="+mn-ea"/>
                  <a:cs typeface="思源黑体 CN Normal" panose="020B0400000000000000" pitchFamily="34" charset="-122"/>
                </a:rPr>
                <a:t>系统与</a:t>
              </a:r>
              <a:endParaRPr lang="zh-CN" altLang="en-US" sz="1400" dirty="0">
                <a:solidFill>
                  <a:schemeClr val="bg1"/>
                </a:solidFill>
                <a:latin typeface="+mn-ea"/>
                <a:cs typeface="思源黑体 CN Normal" panose="020B0400000000000000" pitchFamily="34" charset="-122"/>
              </a:endParaRPr>
            </a:p>
            <a:p>
              <a:r>
                <a:rPr lang="zh-CN" altLang="en-US" sz="1400" dirty="0">
                  <a:solidFill>
                    <a:schemeClr val="bg1"/>
                  </a:solidFill>
                  <a:latin typeface="+mn-ea"/>
                  <a:cs typeface="思源黑体 CN Normal" panose="020B0400000000000000" pitchFamily="34" charset="-122"/>
                </a:rPr>
                <a:t>数据库</a:t>
              </a:r>
              <a:endParaRPr lang="zh-CN" altLang="en-US" sz="1400" dirty="0">
                <a:solidFill>
                  <a:schemeClr val="bg1"/>
                </a:solidFill>
                <a:latin typeface="+mn-ea"/>
                <a:cs typeface="思源黑体 CN Normal" panose="020B0400000000000000" pitchFamily="34" charset="-122"/>
              </a:endParaRPr>
            </a:p>
            <a:p>
              <a:r>
                <a:rPr lang="zh-CN" altLang="en-US" sz="1400" dirty="0">
                  <a:solidFill>
                    <a:schemeClr val="bg1"/>
                  </a:solidFill>
                  <a:latin typeface="+mn-ea"/>
                  <a:cs typeface="思源黑体 CN Normal" panose="020B0400000000000000" pitchFamily="34" charset="-122"/>
                </a:rPr>
                <a:t>的交互</a:t>
              </a:r>
              <a:endParaRPr lang="zh-CN" altLang="en-US" sz="1400" dirty="0">
                <a:solidFill>
                  <a:schemeClr val="bg1"/>
                </a:solidFill>
                <a:latin typeface="+mn-ea"/>
                <a:cs typeface="思源黑体 CN Normal" panose="020B0400000000000000" pitchFamily="34" charset="-122"/>
              </a:endParaRPr>
            </a:p>
          </p:txBody>
        </p:sp>
        <p:sp>
          <p:nvSpPr>
            <p:cNvPr id="72" name="文本框 71"/>
            <p:cNvSpPr txBox="1"/>
            <p:nvPr>
              <p:custDataLst>
                <p:tags r:id="rId40"/>
              </p:custDataLst>
            </p:nvPr>
          </p:nvSpPr>
          <p:spPr>
            <a:xfrm>
              <a:off x="6206" y="3165"/>
              <a:ext cx="1765"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4</a:t>
              </a:r>
              <a:r>
                <a:rPr lang="zh-CN" altLang="en-US" sz="1400" dirty="0">
                  <a:solidFill>
                    <a:schemeClr val="bg1"/>
                  </a:solidFill>
                  <a:latin typeface="+mn-ea"/>
                  <a:cs typeface="思源黑体 CN Normal" panose="020B0400000000000000" pitchFamily="34" charset="-122"/>
                </a:rPr>
                <a:t>应用系统</a:t>
              </a:r>
              <a:endParaRPr lang="zh-CN" altLang="en-US" sz="1400" dirty="0">
                <a:solidFill>
                  <a:schemeClr val="bg1"/>
                </a:solidFill>
                <a:latin typeface="+mn-ea"/>
                <a:cs typeface="思源黑体 CN Normal" panose="020B0400000000000000" pitchFamily="34" charset="-122"/>
              </a:endParaRPr>
            </a:p>
          </p:txBody>
        </p:sp>
        <p:sp>
          <p:nvSpPr>
            <p:cNvPr id="74" name="文本框 73"/>
            <p:cNvSpPr txBox="1"/>
            <p:nvPr>
              <p:custDataLst>
                <p:tags r:id="rId41"/>
              </p:custDataLst>
            </p:nvPr>
          </p:nvSpPr>
          <p:spPr>
            <a:xfrm>
              <a:off x="6165" y="6542"/>
              <a:ext cx="2400"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6</a:t>
              </a:r>
              <a:r>
                <a:rPr lang="zh-CN" altLang="en-US" sz="1400" dirty="0">
                  <a:solidFill>
                    <a:schemeClr val="bg1"/>
                  </a:solidFill>
                  <a:latin typeface="+mn-ea"/>
                  <a:cs typeface="思源黑体 CN Normal" panose="020B0400000000000000" pitchFamily="34" charset="-122"/>
                </a:rPr>
                <a:t>数据库</a:t>
              </a:r>
              <a:r>
                <a:rPr lang="en-US" altLang="zh-CN" sz="1400" dirty="0">
                  <a:solidFill>
                    <a:schemeClr val="bg1"/>
                  </a:solidFill>
                  <a:latin typeface="+mn-ea"/>
                  <a:cs typeface="思源黑体 CN Normal" panose="020B0400000000000000" pitchFamily="34" charset="-122"/>
                </a:rPr>
                <a:t>&amp;</a:t>
              </a:r>
              <a:r>
                <a:rPr lang="zh-CN" altLang="en-US" sz="1400" dirty="0">
                  <a:solidFill>
                    <a:schemeClr val="bg1"/>
                  </a:solidFill>
                  <a:latin typeface="+mn-ea"/>
                  <a:cs typeface="思源黑体 CN Normal" panose="020B0400000000000000" pitchFamily="34" charset="-122"/>
                </a:rPr>
                <a:t>大数据</a:t>
              </a:r>
              <a:endParaRPr lang="zh-CN" altLang="en-US" sz="1400" dirty="0">
                <a:solidFill>
                  <a:schemeClr val="bg1"/>
                </a:solidFill>
                <a:latin typeface="+mn-ea"/>
                <a:cs typeface="思源黑体 CN Normal" panose="020B0400000000000000" pitchFamily="34" charset="-122"/>
              </a:endParaRPr>
            </a:p>
          </p:txBody>
        </p:sp>
        <p:sp>
          <p:nvSpPr>
            <p:cNvPr id="79" name="文本框 78"/>
            <p:cNvSpPr txBox="1"/>
            <p:nvPr>
              <p:custDataLst>
                <p:tags r:id="rId42"/>
              </p:custDataLst>
            </p:nvPr>
          </p:nvSpPr>
          <p:spPr>
            <a:xfrm>
              <a:off x="7828" y="3173"/>
              <a:ext cx="3830"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7 </a:t>
              </a:r>
              <a:r>
                <a:rPr lang="en-US" altLang="zh-CN" sz="1400" dirty="0" err="1">
                  <a:solidFill>
                    <a:schemeClr val="bg1"/>
                  </a:solidFill>
                  <a:latin typeface="+mn-ea"/>
                  <a:cs typeface="思源黑体 CN Normal" panose="020B0400000000000000" pitchFamily="34" charset="-122"/>
                </a:rPr>
                <a:t>应用系统之间数据共享</a:t>
              </a:r>
              <a:endParaRPr lang="en-US" altLang="zh-CN" sz="1400" dirty="0">
                <a:solidFill>
                  <a:schemeClr val="bg1"/>
                </a:solidFill>
                <a:latin typeface="+mn-ea"/>
                <a:cs typeface="思源黑体 CN Normal" panose="020B0400000000000000" pitchFamily="34" charset="-122"/>
              </a:endParaRPr>
            </a:p>
          </p:txBody>
        </p:sp>
        <p:sp>
          <p:nvSpPr>
            <p:cNvPr id="80" name="文本框 79"/>
            <p:cNvSpPr txBox="1"/>
            <p:nvPr>
              <p:custDataLst>
                <p:tags r:id="rId43"/>
              </p:custDataLst>
            </p:nvPr>
          </p:nvSpPr>
          <p:spPr>
            <a:xfrm>
              <a:off x="10345" y="4701"/>
              <a:ext cx="3133" cy="822"/>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8数据库</a:t>
              </a:r>
              <a:r>
                <a:rPr lang="zh-CN" altLang="en-US" sz="1400" dirty="0">
                  <a:solidFill>
                    <a:schemeClr val="bg1"/>
                  </a:solidFill>
                  <a:latin typeface="+mn-ea"/>
                  <a:cs typeface="思源黑体 CN Normal" panose="020B0400000000000000" pitchFamily="34" charset="-122"/>
                </a:rPr>
                <a:t>与</a:t>
              </a:r>
              <a:endParaRPr lang="zh-CN" altLang="en-US" sz="1400" dirty="0">
                <a:solidFill>
                  <a:schemeClr val="bg1"/>
                </a:solidFill>
                <a:latin typeface="+mn-ea"/>
                <a:cs typeface="思源黑体 CN Normal" panose="020B0400000000000000" pitchFamily="34" charset="-122"/>
              </a:endParaRPr>
            </a:p>
            <a:p>
              <a:r>
                <a:rPr lang="en-US" altLang="zh-CN" sz="1400" dirty="0" err="1">
                  <a:solidFill>
                    <a:schemeClr val="bg1"/>
                  </a:solidFill>
                  <a:latin typeface="+mn-ea"/>
                  <a:cs typeface="思源黑体 CN Normal" panose="020B0400000000000000" pitchFamily="34" charset="-122"/>
                </a:rPr>
                <a:t>大数据</a:t>
              </a:r>
              <a:r>
                <a:rPr lang="zh-CN" altLang="en-US" sz="1400" dirty="0">
                  <a:solidFill>
                    <a:schemeClr val="bg1"/>
                  </a:solidFill>
                  <a:latin typeface="+mn-ea"/>
                  <a:cs typeface="思源黑体 CN Normal" panose="020B0400000000000000" pitchFamily="34" charset="-122"/>
                </a:rPr>
                <a:t>的交互</a:t>
              </a:r>
              <a:endParaRPr lang="zh-CN" altLang="en-US" sz="1400" dirty="0">
                <a:solidFill>
                  <a:schemeClr val="bg1"/>
                </a:solidFill>
                <a:latin typeface="+mn-ea"/>
                <a:cs typeface="思源黑体 CN Normal" panose="020B0400000000000000" pitchFamily="34" charset="-122"/>
              </a:endParaRPr>
            </a:p>
          </p:txBody>
        </p:sp>
        <p:sp>
          <p:nvSpPr>
            <p:cNvPr id="86" name="文本框 85"/>
            <p:cNvSpPr txBox="1"/>
            <p:nvPr>
              <p:custDataLst>
                <p:tags r:id="rId44"/>
              </p:custDataLst>
            </p:nvPr>
          </p:nvSpPr>
          <p:spPr>
            <a:xfrm>
              <a:off x="11726" y="6588"/>
              <a:ext cx="2370"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6</a:t>
              </a:r>
              <a:r>
                <a:rPr lang="zh-CN" altLang="en-US" sz="1400" dirty="0">
                  <a:solidFill>
                    <a:schemeClr val="bg1"/>
                  </a:solidFill>
                  <a:latin typeface="+mn-ea"/>
                  <a:cs typeface="思源黑体 CN Normal" panose="020B0400000000000000" pitchFamily="34" charset="-122"/>
                </a:rPr>
                <a:t>数据库</a:t>
              </a:r>
              <a:r>
                <a:rPr lang="en-US" altLang="zh-CN" sz="1400" dirty="0">
                  <a:solidFill>
                    <a:schemeClr val="bg1"/>
                  </a:solidFill>
                  <a:latin typeface="+mn-ea"/>
                  <a:cs typeface="思源黑体 CN Normal" panose="020B0400000000000000" pitchFamily="34" charset="-122"/>
                  <a:sym typeface="+mn-ea"/>
                </a:rPr>
                <a:t>&amp;</a:t>
              </a:r>
              <a:r>
                <a:rPr lang="zh-CN" altLang="en-US" sz="1400" dirty="0">
                  <a:solidFill>
                    <a:schemeClr val="bg1"/>
                  </a:solidFill>
                  <a:latin typeface="+mn-ea"/>
                  <a:cs typeface="思源黑体 CN Normal" panose="020B0400000000000000" pitchFamily="34" charset="-122"/>
                  <a:sym typeface="+mn-ea"/>
                </a:rPr>
                <a:t>大数据</a:t>
              </a:r>
              <a:endParaRPr lang="zh-CN" altLang="en-US" sz="1400" dirty="0">
                <a:solidFill>
                  <a:schemeClr val="bg1"/>
                </a:solidFill>
                <a:latin typeface="+mn-ea"/>
                <a:cs typeface="思源黑体 CN Normal" panose="020B0400000000000000" pitchFamily="34" charset="-122"/>
              </a:endParaRPr>
            </a:p>
          </p:txBody>
        </p:sp>
        <p:sp>
          <p:nvSpPr>
            <p:cNvPr id="87" name="文本框 86"/>
            <p:cNvSpPr txBox="1"/>
            <p:nvPr>
              <p:custDataLst>
                <p:tags r:id="rId45"/>
              </p:custDataLst>
            </p:nvPr>
          </p:nvSpPr>
          <p:spPr>
            <a:xfrm>
              <a:off x="11230" y="3173"/>
              <a:ext cx="3371"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9大数据计算&amp;应用</a:t>
              </a:r>
              <a:endParaRPr lang="en-US" altLang="zh-CN" sz="1400" dirty="0">
                <a:solidFill>
                  <a:schemeClr val="bg1"/>
                </a:solidFill>
                <a:latin typeface="+mn-ea"/>
                <a:cs typeface="思源黑体 CN Normal" panose="020B0400000000000000" pitchFamily="34" charset="-122"/>
              </a:endParaRPr>
            </a:p>
          </p:txBody>
        </p:sp>
        <p:sp>
          <p:nvSpPr>
            <p:cNvPr id="93" name="文本框 92"/>
            <p:cNvSpPr txBox="1"/>
            <p:nvPr>
              <p:custDataLst>
                <p:tags r:id="rId46"/>
              </p:custDataLst>
            </p:nvPr>
          </p:nvSpPr>
          <p:spPr>
            <a:xfrm>
              <a:off x="14158" y="4397"/>
              <a:ext cx="1842"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10</a:t>
              </a:r>
              <a:r>
                <a:rPr lang="zh-CN" altLang="en-US" sz="1400" dirty="0">
                  <a:solidFill>
                    <a:schemeClr val="bg1"/>
                  </a:solidFill>
                  <a:latin typeface="+mn-ea"/>
                  <a:cs typeface="思源黑体 CN Normal" panose="020B0400000000000000" pitchFamily="34" charset="-122"/>
                </a:rPr>
                <a:t>外部通信</a:t>
              </a:r>
              <a:endParaRPr lang="zh-CN" altLang="en-US" sz="1400" dirty="0">
                <a:solidFill>
                  <a:schemeClr val="bg1"/>
                </a:solidFill>
                <a:latin typeface="+mn-ea"/>
                <a:cs typeface="思源黑体 CN Normal" panose="020B0400000000000000" pitchFamily="34" charset="-122"/>
              </a:endParaRPr>
            </a:p>
          </p:txBody>
        </p:sp>
        <p:sp>
          <p:nvSpPr>
            <p:cNvPr id="95" name="文本框 94"/>
            <p:cNvSpPr txBox="1"/>
            <p:nvPr>
              <p:custDataLst>
                <p:tags r:id="rId47"/>
              </p:custDataLst>
            </p:nvPr>
          </p:nvSpPr>
          <p:spPr>
            <a:xfrm>
              <a:off x="16120" y="4151"/>
              <a:ext cx="2139" cy="483"/>
            </a:xfrm>
            <a:prstGeom prst="rect">
              <a:avLst/>
            </a:prstGeom>
            <a:noFill/>
          </p:spPr>
          <p:txBody>
            <a:bodyPr wrap="square" rtlCol="0">
              <a:spAutoFit/>
            </a:bodyPr>
            <a:lstStyle/>
            <a:p>
              <a:r>
                <a:rPr lang="en-US" altLang="zh-CN" sz="1400" dirty="0">
                  <a:solidFill>
                    <a:schemeClr val="bg1"/>
                  </a:solidFill>
                  <a:latin typeface="+mn-ea"/>
                  <a:cs typeface="思源黑体 CN Normal" panose="020B0400000000000000" pitchFamily="34" charset="-122"/>
                </a:rPr>
                <a:t>11</a:t>
              </a:r>
              <a:r>
                <a:rPr lang="en-US" altLang="zh-CN" sz="1400" dirty="0">
                  <a:solidFill>
                    <a:schemeClr val="bg1"/>
                  </a:solidFill>
                  <a:latin typeface="+mn-ea"/>
                  <a:cs typeface="思源黑体 CN Normal" panose="020B0400000000000000" pitchFamily="34" charset="-122"/>
                  <a:sym typeface="+mn-ea"/>
                </a:rPr>
                <a:t>第三方接入</a:t>
              </a:r>
              <a:endParaRPr lang="en-US" altLang="zh-CN" sz="1400" dirty="0">
                <a:solidFill>
                  <a:schemeClr val="bg1"/>
                </a:solidFill>
                <a:latin typeface="+mn-ea"/>
                <a:cs typeface="思源黑体 CN Normal" panose="020B0400000000000000" pitchFamily="34" charset="-122"/>
                <a:sym typeface="+mn-ea"/>
              </a:endParaRPr>
            </a:p>
          </p:txBody>
        </p:sp>
        <p:sp>
          <p:nvSpPr>
            <p:cNvPr id="97" name="文本框 96"/>
            <p:cNvSpPr txBox="1"/>
            <p:nvPr>
              <p:custDataLst>
                <p:tags r:id="rId48"/>
              </p:custDataLst>
            </p:nvPr>
          </p:nvSpPr>
          <p:spPr>
            <a:xfrm>
              <a:off x="7616" y="4638"/>
              <a:ext cx="1800" cy="483"/>
            </a:xfrm>
            <a:prstGeom prst="rect">
              <a:avLst/>
            </a:prstGeom>
            <a:noFill/>
          </p:spPr>
          <p:txBody>
            <a:bodyPr wrap="square" rtlCol="0">
              <a:spAutoFit/>
            </a:bodyPr>
            <a:lstStyle/>
            <a:p>
              <a:r>
                <a:rPr lang="zh-CN" altLang="en-US" sz="1400" b="1" dirty="0">
                  <a:solidFill>
                    <a:schemeClr val="bg1"/>
                  </a:solidFill>
                  <a:latin typeface="+mn-ea"/>
                  <a:cs typeface="思源黑体 CN Normal" panose="020B0400000000000000" pitchFamily="34" charset="-122"/>
                </a:rPr>
                <a:t>数据中心</a:t>
              </a:r>
              <a:endParaRPr lang="zh-CN" altLang="en-US" sz="1400" b="1" dirty="0">
                <a:solidFill>
                  <a:schemeClr val="bg1"/>
                </a:solidFill>
                <a:latin typeface="+mn-ea"/>
                <a:cs typeface="思源黑体 CN Normal" panose="020B0400000000000000" pitchFamily="34" charset="-122"/>
              </a:endParaRPr>
            </a:p>
          </p:txBody>
        </p:sp>
        <p:sp>
          <p:nvSpPr>
            <p:cNvPr id="99" name="左右箭头 24"/>
            <p:cNvSpPr/>
            <p:nvPr>
              <p:custDataLst>
                <p:tags r:id="rId49"/>
              </p:custDataLst>
            </p:nvPr>
          </p:nvSpPr>
          <p:spPr>
            <a:xfrm>
              <a:off x="14133" y="4788"/>
              <a:ext cx="1891" cy="350"/>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100" name="左右箭头 24"/>
            <p:cNvSpPr/>
            <p:nvPr>
              <p:custDataLst>
                <p:tags r:id="rId50"/>
              </p:custDataLst>
            </p:nvPr>
          </p:nvSpPr>
          <p:spPr>
            <a:xfrm>
              <a:off x="3860" y="4691"/>
              <a:ext cx="1771" cy="360"/>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mn-ea"/>
                <a:cs typeface="思源黑体 CN Normal" panose="020B0400000000000000" pitchFamily="34" charset="-122"/>
              </a:endParaRPr>
            </a:p>
          </p:txBody>
        </p:sp>
        <p:sp>
          <p:nvSpPr>
            <p:cNvPr id="101" name="圆角矩形 143"/>
            <p:cNvSpPr/>
            <p:nvPr>
              <p:custDataLst>
                <p:tags r:id="rId51"/>
              </p:custDataLst>
            </p:nvPr>
          </p:nvSpPr>
          <p:spPr>
            <a:xfrm>
              <a:off x="884" y="1148"/>
              <a:ext cx="17497" cy="1718"/>
            </a:xfrm>
            <a:prstGeom prst="roundRect">
              <a:avLst/>
            </a:prstGeom>
            <a:noFill/>
            <a:ln w="19050" cmpd="sng">
              <a:solidFill>
                <a:schemeClr val="accent4">
                  <a:lumMod val="40000"/>
                  <a:lumOff val="60000"/>
                </a:schemeClr>
              </a:solidFill>
              <a:prstDash val="dash"/>
            </a:ln>
            <a:effectLst>
              <a:outerShdw blurRad="101600" algn="ctr" rotWithShape="0">
                <a:schemeClr val="bg1">
                  <a:alpha val="100000"/>
                </a:scheme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102" name="圆角矩形 146"/>
            <p:cNvSpPr/>
            <p:nvPr>
              <p:custDataLst>
                <p:tags r:id="rId52"/>
              </p:custDataLst>
            </p:nvPr>
          </p:nvSpPr>
          <p:spPr>
            <a:xfrm>
              <a:off x="884" y="7562"/>
              <a:ext cx="17497" cy="2879"/>
            </a:xfrm>
            <a:prstGeom prst="roundRect">
              <a:avLst/>
            </a:prstGeom>
            <a:noFill/>
            <a:ln w="19050" cmpd="sng">
              <a:solidFill>
                <a:schemeClr val="accent4">
                  <a:lumMod val="40000"/>
                  <a:lumOff val="60000"/>
                </a:schemeClr>
              </a:solidFill>
              <a:prstDash val="dash"/>
            </a:ln>
            <a:effectLst>
              <a:outerShdw blurRad="101600" algn="ctr" rotWithShape="0">
                <a:schemeClr val="bg1">
                  <a:alpha val="100000"/>
                </a:scheme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a:latin typeface="+mn-ea"/>
                <a:cs typeface="思源黑体 CN Normal" panose="020B0400000000000000" pitchFamily="34" charset="-122"/>
              </a:endParaRPr>
            </a:p>
          </p:txBody>
        </p:sp>
        <p:sp>
          <p:nvSpPr>
            <p:cNvPr id="103" name="文本框 102"/>
            <p:cNvSpPr txBox="1"/>
            <p:nvPr>
              <p:custDataLst>
                <p:tags r:id="rId53"/>
              </p:custDataLst>
            </p:nvPr>
          </p:nvSpPr>
          <p:spPr>
            <a:xfrm>
              <a:off x="2655" y="9723"/>
              <a:ext cx="604" cy="580"/>
            </a:xfrm>
            <a:prstGeom prst="rect">
              <a:avLst/>
            </a:prstGeom>
            <a:noFill/>
          </p:spPr>
          <p:txBody>
            <a:bodyPr wrap="square" rtlCol="0">
              <a:spAutoFit/>
            </a:bodyPr>
            <a:lstStyle/>
            <a:p>
              <a:r>
                <a:rPr lang="en-US" altLang="zh-CN" b="1" dirty="0">
                  <a:solidFill>
                    <a:srgbClr val="00ECE7"/>
                  </a:solidFill>
                  <a:latin typeface="+mn-ea"/>
                  <a:cs typeface="思源黑体 CN Normal" panose="020B0400000000000000" pitchFamily="34" charset="-122"/>
                </a:rPr>
                <a:t>1</a:t>
              </a:r>
              <a:endParaRPr lang="en-US" altLang="zh-CN" b="1" dirty="0">
                <a:solidFill>
                  <a:srgbClr val="00ECE7"/>
                </a:solidFill>
                <a:latin typeface="+mn-ea"/>
                <a:cs typeface="思源黑体 CN Normal" panose="020B0400000000000000" pitchFamily="34" charset="-122"/>
              </a:endParaRPr>
            </a:p>
          </p:txBody>
        </p:sp>
        <p:sp>
          <p:nvSpPr>
            <p:cNvPr id="104" name="文本框 103"/>
            <p:cNvSpPr txBox="1"/>
            <p:nvPr>
              <p:custDataLst>
                <p:tags r:id="rId54"/>
              </p:custDataLst>
            </p:nvPr>
          </p:nvSpPr>
          <p:spPr>
            <a:xfrm>
              <a:off x="6648" y="9723"/>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2</a:t>
              </a:r>
              <a:endParaRPr lang="en-US" altLang="zh-CN" b="1" dirty="0">
                <a:solidFill>
                  <a:srgbClr val="FFC000"/>
                </a:solidFill>
                <a:latin typeface="+mn-ea"/>
                <a:cs typeface="思源黑体 CN Normal" panose="020B0400000000000000" pitchFamily="34" charset="-122"/>
              </a:endParaRPr>
            </a:p>
          </p:txBody>
        </p:sp>
        <p:sp>
          <p:nvSpPr>
            <p:cNvPr id="105" name="文本框 104"/>
            <p:cNvSpPr txBox="1"/>
            <p:nvPr>
              <p:custDataLst>
                <p:tags r:id="rId55"/>
              </p:custDataLst>
            </p:nvPr>
          </p:nvSpPr>
          <p:spPr>
            <a:xfrm>
              <a:off x="2797" y="2171"/>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3</a:t>
              </a:r>
              <a:endParaRPr lang="en-US" altLang="zh-CN" b="1" dirty="0">
                <a:solidFill>
                  <a:srgbClr val="FFC000"/>
                </a:solidFill>
                <a:latin typeface="+mn-ea"/>
                <a:cs typeface="思源黑体 CN Normal" panose="020B0400000000000000" pitchFamily="34" charset="-122"/>
              </a:endParaRPr>
            </a:p>
          </p:txBody>
        </p:sp>
        <p:sp>
          <p:nvSpPr>
            <p:cNvPr id="106" name="文本框 105"/>
            <p:cNvSpPr txBox="1"/>
            <p:nvPr>
              <p:custDataLst>
                <p:tags r:id="rId56"/>
              </p:custDataLst>
            </p:nvPr>
          </p:nvSpPr>
          <p:spPr>
            <a:xfrm>
              <a:off x="7650" y="2171"/>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4</a:t>
              </a:r>
              <a:endParaRPr lang="en-US" altLang="zh-CN" b="1" dirty="0">
                <a:solidFill>
                  <a:srgbClr val="FFC000"/>
                </a:solidFill>
                <a:latin typeface="+mn-ea"/>
                <a:cs typeface="思源黑体 CN Normal" panose="020B0400000000000000" pitchFamily="34" charset="-122"/>
              </a:endParaRPr>
            </a:p>
          </p:txBody>
        </p:sp>
        <p:sp>
          <p:nvSpPr>
            <p:cNvPr id="107" name="文本框 106"/>
            <p:cNvSpPr txBox="1"/>
            <p:nvPr>
              <p:custDataLst>
                <p:tags r:id="rId57"/>
              </p:custDataLst>
            </p:nvPr>
          </p:nvSpPr>
          <p:spPr>
            <a:xfrm>
              <a:off x="10237" y="2171"/>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5</a:t>
              </a:r>
              <a:endParaRPr lang="en-US" altLang="zh-CN" b="1" dirty="0">
                <a:solidFill>
                  <a:srgbClr val="FFC000"/>
                </a:solidFill>
                <a:latin typeface="+mn-ea"/>
                <a:cs typeface="思源黑体 CN Normal" panose="020B0400000000000000" pitchFamily="34" charset="-122"/>
              </a:endParaRPr>
            </a:p>
          </p:txBody>
        </p:sp>
        <p:sp>
          <p:nvSpPr>
            <p:cNvPr id="108" name="文本框 107"/>
            <p:cNvSpPr txBox="1"/>
            <p:nvPr>
              <p:custDataLst>
                <p:tags r:id="rId58"/>
              </p:custDataLst>
            </p:nvPr>
          </p:nvSpPr>
          <p:spPr>
            <a:xfrm>
              <a:off x="9741" y="9723"/>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6</a:t>
              </a:r>
              <a:endParaRPr lang="en-US" altLang="zh-CN" b="1" dirty="0">
                <a:solidFill>
                  <a:srgbClr val="FFC000"/>
                </a:solidFill>
                <a:latin typeface="+mn-ea"/>
                <a:cs typeface="思源黑体 CN Normal" panose="020B0400000000000000" pitchFamily="34" charset="-122"/>
              </a:endParaRPr>
            </a:p>
          </p:txBody>
        </p:sp>
        <p:sp>
          <p:nvSpPr>
            <p:cNvPr id="109" name="文本框 108"/>
            <p:cNvSpPr txBox="1"/>
            <p:nvPr>
              <p:custDataLst>
                <p:tags r:id="rId59"/>
              </p:custDataLst>
            </p:nvPr>
          </p:nvSpPr>
          <p:spPr>
            <a:xfrm>
              <a:off x="12222" y="9723"/>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8</a:t>
              </a:r>
              <a:endParaRPr lang="en-US" altLang="zh-CN" b="1" dirty="0">
                <a:solidFill>
                  <a:srgbClr val="FFC000"/>
                </a:solidFill>
                <a:latin typeface="+mn-ea"/>
                <a:cs typeface="思源黑体 CN Normal" panose="020B0400000000000000" pitchFamily="34" charset="-122"/>
              </a:endParaRPr>
            </a:p>
          </p:txBody>
        </p:sp>
        <p:sp>
          <p:nvSpPr>
            <p:cNvPr id="110" name="文本框 109"/>
            <p:cNvSpPr txBox="1"/>
            <p:nvPr>
              <p:custDataLst>
                <p:tags r:id="rId60"/>
              </p:custDataLst>
            </p:nvPr>
          </p:nvSpPr>
          <p:spPr>
            <a:xfrm>
              <a:off x="14933" y="9723"/>
              <a:ext cx="762"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10</a:t>
              </a:r>
              <a:endParaRPr lang="en-US" altLang="zh-CN" b="1" dirty="0">
                <a:solidFill>
                  <a:srgbClr val="FFC000"/>
                </a:solidFill>
                <a:latin typeface="+mn-ea"/>
                <a:cs typeface="思源黑体 CN Normal" panose="020B0400000000000000" pitchFamily="34" charset="-122"/>
              </a:endParaRPr>
            </a:p>
          </p:txBody>
        </p:sp>
        <p:sp>
          <p:nvSpPr>
            <p:cNvPr id="111" name="文本框 110"/>
            <p:cNvSpPr txBox="1"/>
            <p:nvPr>
              <p:custDataLst>
                <p:tags r:id="rId61"/>
              </p:custDataLst>
            </p:nvPr>
          </p:nvSpPr>
          <p:spPr>
            <a:xfrm>
              <a:off x="17679" y="9723"/>
              <a:ext cx="792"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11</a:t>
              </a:r>
              <a:endParaRPr lang="en-US" altLang="zh-CN" b="1" dirty="0">
                <a:solidFill>
                  <a:srgbClr val="FFC000"/>
                </a:solidFill>
                <a:latin typeface="+mn-ea"/>
                <a:cs typeface="思源黑体 CN Normal" panose="020B0400000000000000" pitchFamily="34" charset="-122"/>
              </a:endParaRPr>
            </a:p>
          </p:txBody>
        </p:sp>
        <p:sp>
          <p:nvSpPr>
            <p:cNvPr id="112" name="文本框 111"/>
            <p:cNvSpPr txBox="1"/>
            <p:nvPr>
              <p:custDataLst>
                <p:tags r:id="rId62"/>
              </p:custDataLst>
            </p:nvPr>
          </p:nvSpPr>
          <p:spPr>
            <a:xfrm>
              <a:off x="12860" y="2156"/>
              <a:ext cx="604"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7</a:t>
              </a:r>
              <a:endParaRPr lang="en-US" altLang="zh-CN" b="1" dirty="0">
                <a:solidFill>
                  <a:srgbClr val="FFC000"/>
                </a:solidFill>
                <a:latin typeface="+mn-ea"/>
                <a:cs typeface="思源黑体 CN Normal" panose="020B0400000000000000" pitchFamily="34" charset="-122"/>
              </a:endParaRPr>
            </a:p>
          </p:txBody>
        </p:sp>
        <p:sp>
          <p:nvSpPr>
            <p:cNvPr id="113" name="文本框 112"/>
            <p:cNvSpPr txBox="1"/>
            <p:nvPr>
              <p:custDataLst>
                <p:tags r:id="rId63"/>
              </p:custDataLst>
            </p:nvPr>
          </p:nvSpPr>
          <p:spPr>
            <a:xfrm>
              <a:off x="17608" y="2142"/>
              <a:ext cx="762" cy="580"/>
            </a:xfrm>
            <a:prstGeom prst="rect">
              <a:avLst/>
            </a:prstGeom>
            <a:noFill/>
          </p:spPr>
          <p:txBody>
            <a:bodyPr wrap="square" rtlCol="0">
              <a:spAutoFit/>
            </a:bodyPr>
            <a:lstStyle/>
            <a:p>
              <a:r>
                <a:rPr lang="en-US" altLang="zh-CN" b="1" dirty="0">
                  <a:solidFill>
                    <a:srgbClr val="FFC000"/>
                  </a:solidFill>
                  <a:latin typeface="+mn-ea"/>
                  <a:cs typeface="思源黑体 CN Normal" panose="020B0400000000000000" pitchFamily="34" charset="-122"/>
                </a:rPr>
                <a:t>9</a:t>
              </a:r>
              <a:endParaRPr lang="en-US" altLang="zh-CN" b="1" dirty="0">
                <a:solidFill>
                  <a:srgbClr val="FFC000"/>
                </a:solidFill>
                <a:latin typeface="+mn-ea"/>
                <a:cs typeface="思源黑体 CN Normal" panose="020B0400000000000000" pitchFamily="34" charset="-122"/>
              </a:endParaRPr>
            </a:p>
          </p:txBody>
        </p:sp>
        <p:sp>
          <p:nvSpPr>
            <p:cNvPr id="114" name="上箭头 4"/>
            <p:cNvSpPr/>
            <p:nvPr>
              <p:custDataLst>
                <p:tags r:id="rId64"/>
              </p:custDataLst>
            </p:nvPr>
          </p:nvSpPr>
          <p:spPr>
            <a:xfrm>
              <a:off x="12505" y="4502"/>
              <a:ext cx="540" cy="1315"/>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400">
                <a:solidFill>
                  <a:schemeClr val="bg1"/>
                </a:solidFill>
                <a:latin typeface="+mn-ea"/>
                <a:cs typeface="思源黑体 CN Normal" panose="020B0400000000000000" pitchFamily="34" charset="-122"/>
                <a:sym typeface="+mn-ea"/>
              </a:endParaRPr>
            </a:p>
          </p:txBody>
        </p:sp>
        <p:sp>
          <p:nvSpPr>
            <p:cNvPr id="115" name="流程图: 摘录 114"/>
            <p:cNvSpPr/>
            <p:nvPr>
              <p:custDataLst>
                <p:tags r:id="rId65"/>
              </p:custDataLst>
            </p:nvPr>
          </p:nvSpPr>
          <p:spPr>
            <a:xfrm rot="13740000">
              <a:off x="7074" y="5899"/>
              <a:ext cx="312" cy="209"/>
            </a:xfrm>
            <a:prstGeom prst="flowChartExtract">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400">
                <a:solidFill>
                  <a:schemeClr val="bg1"/>
                </a:solidFill>
                <a:latin typeface="+mn-ea"/>
                <a:cs typeface="思源黑体 CN Normal" panose="020B0400000000000000" pitchFamily="34" charset="-122"/>
                <a:sym typeface="+mn-ea"/>
              </a:endParaRPr>
            </a:p>
          </p:txBody>
        </p:sp>
        <p:sp>
          <p:nvSpPr>
            <p:cNvPr id="116" name="流程图: 摘录 115"/>
            <p:cNvSpPr/>
            <p:nvPr>
              <p:custDataLst>
                <p:tags r:id="rId66"/>
              </p:custDataLst>
            </p:nvPr>
          </p:nvSpPr>
          <p:spPr>
            <a:xfrm rot="19740000">
              <a:off x="9770" y="6428"/>
              <a:ext cx="312" cy="209"/>
            </a:xfrm>
            <a:prstGeom prst="flowChartExtract">
              <a:avLst/>
            </a:prstGeom>
            <a:solidFill>
              <a:srgbClr val="00B0F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400">
                <a:solidFill>
                  <a:schemeClr val="bg1"/>
                </a:solidFill>
                <a:latin typeface="+mn-ea"/>
                <a:cs typeface="思源黑体 CN Normal" panose="020B0400000000000000" pitchFamily="34" charset="-122"/>
                <a:sym typeface="+mn-ea"/>
              </a:endParaRPr>
            </a:p>
          </p:txBody>
        </p:sp>
        <p:sp>
          <p:nvSpPr>
            <p:cNvPr id="117" name="文本框 116"/>
            <p:cNvSpPr txBox="1"/>
            <p:nvPr>
              <p:custDataLst>
                <p:tags r:id="rId67"/>
              </p:custDataLst>
            </p:nvPr>
          </p:nvSpPr>
          <p:spPr>
            <a:xfrm>
              <a:off x="13045" y="7817"/>
              <a:ext cx="2458" cy="1501"/>
            </a:xfrm>
            <a:prstGeom prst="rect">
              <a:avLst/>
            </a:prstGeom>
            <a:noFill/>
          </p:spPr>
          <p:txBody>
            <a:bodyPr wrap="square" rtlCol="0" anchor="t">
              <a:spAutoFit/>
            </a:bodyPr>
            <a:lstStyle/>
            <a:p>
              <a:pPr marL="0" indent="0" fontAlgn="auto"/>
              <a:r>
                <a:rPr lang="en-US" altLang="zh-CN" sz="1400" dirty="0">
                  <a:solidFill>
                    <a:schemeClr val="bg1"/>
                  </a:solidFill>
                  <a:latin typeface="+mn-ea"/>
                  <a:cs typeface="思源黑体 CN Normal" panose="020B0400000000000000" pitchFamily="34" charset="-122"/>
                  <a:sym typeface="+mn-ea"/>
                </a:rPr>
                <a:t>1.</a:t>
              </a:r>
              <a:r>
                <a:rPr lang="zh-CN" altLang="en-US" sz="1400" dirty="0">
                  <a:solidFill>
                    <a:schemeClr val="bg1"/>
                  </a:solidFill>
                  <a:latin typeface="+mn-ea"/>
                  <a:cs typeface="思源黑体 CN Normal" panose="020B0400000000000000" pitchFamily="34" charset="-122"/>
                  <a:sym typeface="+mn-ea"/>
                </a:rPr>
                <a:t>网络环境安全</a:t>
              </a:r>
              <a:endParaRPr lang="zh-CN" altLang="en-US" sz="1400" dirty="0">
                <a:solidFill>
                  <a:schemeClr val="bg1"/>
                </a:solidFill>
                <a:latin typeface="+mn-ea"/>
                <a:cs typeface="思源黑体 CN Normal" panose="020B0400000000000000" pitchFamily="34" charset="-122"/>
                <a:sym typeface="+mn-ea"/>
              </a:endParaRPr>
            </a:p>
            <a:p>
              <a:pPr marL="0" indent="0" fontAlgn="auto"/>
              <a:r>
                <a:rPr lang="en-US" altLang="zh-CN" sz="1400" dirty="0">
                  <a:solidFill>
                    <a:schemeClr val="bg1"/>
                  </a:solidFill>
                  <a:latin typeface="+mn-ea"/>
                  <a:cs typeface="思源黑体 CN Normal" panose="020B0400000000000000" pitchFamily="34" charset="-122"/>
                  <a:sym typeface="+mn-ea"/>
                </a:rPr>
                <a:t>2.</a:t>
              </a:r>
              <a:r>
                <a:rPr lang="zh-CN" altLang="en-US" sz="1400" dirty="0">
                  <a:solidFill>
                    <a:schemeClr val="bg1"/>
                  </a:solidFill>
                  <a:latin typeface="+mn-ea"/>
                  <a:cs typeface="思源黑体 CN Normal" panose="020B0400000000000000" pitchFamily="34" charset="-122"/>
                  <a:sym typeface="+mn-ea"/>
                </a:rPr>
                <a:t>数据传输加密</a:t>
              </a:r>
              <a:endParaRPr lang="en-US" altLang="zh-CN" sz="1400" dirty="0">
                <a:solidFill>
                  <a:schemeClr val="bg1"/>
                </a:solidFill>
                <a:latin typeface="+mn-ea"/>
                <a:cs typeface="思源黑体 CN Normal" panose="020B0400000000000000" pitchFamily="34" charset="-122"/>
              </a:endParaRPr>
            </a:p>
            <a:p>
              <a:pPr marL="0" indent="0" fontAlgn="auto">
                <a:buNone/>
              </a:pPr>
              <a:r>
                <a:rPr lang="en-US" altLang="zh-CN" sz="1400" dirty="0">
                  <a:solidFill>
                    <a:srgbClr val="00ECE7"/>
                  </a:solidFill>
                  <a:latin typeface="+mn-ea"/>
                  <a:cs typeface="思源黑体 CN Normal" panose="020B0400000000000000" pitchFamily="34" charset="-122"/>
                  <a:sym typeface="+mn-ea"/>
                </a:rPr>
                <a:t>3.</a:t>
              </a:r>
              <a:r>
                <a:rPr lang="zh-CN" altLang="en-US" sz="1400" dirty="0">
                  <a:solidFill>
                    <a:srgbClr val="00ECE7"/>
                  </a:solidFill>
                  <a:latin typeface="+mn-ea"/>
                  <a:cs typeface="思源黑体 CN Normal" panose="020B0400000000000000" pitchFamily="34" charset="-122"/>
                  <a:sym typeface="+mn-ea"/>
                </a:rPr>
                <a:t>数据流动监管</a:t>
              </a:r>
              <a:endParaRPr lang="zh-CN" altLang="en-US" sz="1400" dirty="0">
                <a:solidFill>
                  <a:srgbClr val="00ECE7"/>
                </a:solidFill>
                <a:latin typeface="+mn-ea"/>
                <a:cs typeface="思源黑体 CN Normal" panose="020B0400000000000000" pitchFamily="34" charset="-122"/>
                <a:sym typeface="+mn-ea"/>
              </a:endParaRPr>
            </a:p>
            <a:p>
              <a:pPr marL="0" indent="0" fontAlgn="auto">
                <a:buNone/>
              </a:pPr>
              <a:r>
                <a:rPr lang="en-US" altLang="zh-CN" sz="1400" dirty="0">
                  <a:solidFill>
                    <a:srgbClr val="00ECE7"/>
                  </a:solidFill>
                  <a:latin typeface="+mn-ea"/>
                  <a:cs typeface="思源黑体 CN Normal" panose="020B0400000000000000" pitchFamily="34" charset="-122"/>
                  <a:sym typeface="+mn-ea"/>
                </a:rPr>
                <a:t>4.</a:t>
              </a:r>
              <a:r>
                <a:rPr lang="zh-CN" altLang="en-US" sz="1400" dirty="0">
                  <a:solidFill>
                    <a:srgbClr val="00ECE7"/>
                  </a:solidFill>
                  <a:latin typeface="+mn-ea"/>
                  <a:cs typeface="思源黑体 CN Normal" panose="020B0400000000000000" pitchFamily="34" charset="-122"/>
                  <a:sym typeface="+mn-ea"/>
                </a:rPr>
                <a:t>数据脱敏</a:t>
              </a:r>
              <a:endParaRPr lang="zh-CN" altLang="en-US" sz="1400" dirty="0">
                <a:solidFill>
                  <a:srgbClr val="00ECE7"/>
                </a:solidFill>
                <a:latin typeface="+mn-ea"/>
                <a:cs typeface="思源黑体 CN Normal" panose="020B0400000000000000" pitchFamily="34" charset="-122"/>
                <a:sym typeface="+mn-ea"/>
              </a:endParaRP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dirty="0">
                <a:sym typeface="思源黑体 CN Normal" panose="020B0400000000000000" pitchFamily="34" charset="-122"/>
              </a:rPr>
              <a:t>双维驱动之数据安全技术能力全家福</a:t>
            </a:r>
            <a:endParaRPr lang="zh-CN" altLang="en-US" dirty="0"/>
          </a:p>
        </p:txBody>
      </p:sp>
      <p:sp>
        <p:nvSpPr>
          <p:cNvPr id="2" name="圆角矩形 92"/>
          <p:cNvSpPr/>
          <p:nvPr>
            <p:custDataLst>
              <p:tags r:id="rId1"/>
            </p:custDataLst>
          </p:nvPr>
        </p:nvSpPr>
        <p:spPr>
          <a:xfrm>
            <a:off x="7966463" y="2352196"/>
            <a:ext cx="3819931" cy="1111196"/>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 name="圆角矩形 92"/>
          <p:cNvSpPr/>
          <p:nvPr>
            <p:custDataLst>
              <p:tags r:id="rId2"/>
            </p:custDataLst>
          </p:nvPr>
        </p:nvSpPr>
        <p:spPr>
          <a:xfrm>
            <a:off x="7966463" y="3602805"/>
            <a:ext cx="3819931" cy="1195971"/>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 name="圆角矩形 92"/>
          <p:cNvSpPr/>
          <p:nvPr>
            <p:custDataLst>
              <p:tags r:id="rId3"/>
            </p:custDataLst>
          </p:nvPr>
        </p:nvSpPr>
        <p:spPr>
          <a:xfrm>
            <a:off x="7966463" y="4868506"/>
            <a:ext cx="3819931" cy="1143346"/>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 name="圆角矩形 92"/>
          <p:cNvSpPr/>
          <p:nvPr>
            <p:custDataLst>
              <p:tags r:id="rId4"/>
            </p:custDataLst>
          </p:nvPr>
        </p:nvSpPr>
        <p:spPr>
          <a:xfrm rot="10800000">
            <a:off x="400708" y="4886899"/>
            <a:ext cx="3661438" cy="1122992"/>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 name="圆角矩形 92"/>
          <p:cNvSpPr/>
          <p:nvPr>
            <p:custDataLst>
              <p:tags r:id="rId5"/>
            </p:custDataLst>
          </p:nvPr>
        </p:nvSpPr>
        <p:spPr>
          <a:xfrm rot="10800000">
            <a:off x="400708" y="3613305"/>
            <a:ext cx="3661438" cy="1122992"/>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 name="圆角矩形 92"/>
          <p:cNvSpPr/>
          <p:nvPr>
            <p:custDataLst>
              <p:tags r:id="rId6"/>
            </p:custDataLst>
          </p:nvPr>
        </p:nvSpPr>
        <p:spPr>
          <a:xfrm rot="10800000">
            <a:off x="400708" y="2355669"/>
            <a:ext cx="3661438" cy="1122992"/>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 name="圆角矩形 92"/>
          <p:cNvSpPr/>
          <p:nvPr>
            <p:custDataLst>
              <p:tags r:id="rId7"/>
            </p:custDataLst>
          </p:nvPr>
        </p:nvSpPr>
        <p:spPr>
          <a:xfrm>
            <a:off x="7966463" y="1022160"/>
            <a:ext cx="3819931" cy="1250210"/>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19" name="圆角矩形 92"/>
          <p:cNvSpPr/>
          <p:nvPr>
            <p:custDataLst>
              <p:tags r:id="rId8"/>
            </p:custDataLst>
          </p:nvPr>
        </p:nvSpPr>
        <p:spPr>
          <a:xfrm rot="10800000">
            <a:off x="4165186" y="1023822"/>
            <a:ext cx="3661438" cy="1250210"/>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4" name="圆角矩形 92"/>
          <p:cNvSpPr/>
          <p:nvPr>
            <p:custDataLst>
              <p:tags r:id="rId9"/>
            </p:custDataLst>
          </p:nvPr>
        </p:nvSpPr>
        <p:spPr>
          <a:xfrm rot="10800000">
            <a:off x="400708" y="1023822"/>
            <a:ext cx="3661438" cy="1250210"/>
          </a:xfrm>
          <a:prstGeom prst="roundRect">
            <a:avLst>
              <a:gd name="adj" fmla="val 9068"/>
            </a:avLst>
          </a:prstGeom>
          <a:gradFill>
            <a:gsLst>
              <a:gs pos="0">
                <a:srgbClr val="02D8EB">
                  <a:alpha val="53894"/>
                </a:srgbClr>
              </a:gs>
              <a:gs pos="96000">
                <a:srgbClr val="02D8EB">
                  <a:alpha val="0"/>
                </a:srgbClr>
              </a:gs>
            </a:gsLst>
            <a:lin ang="1800000" scaled="0"/>
          </a:gradFill>
          <a:ln w="19050" cmpd="sng">
            <a:noFill/>
            <a:prstDash val="dash"/>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0" name="圆角矩形 9"/>
          <p:cNvSpPr/>
          <p:nvPr>
            <p:custDataLst>
              <p:tags r:id="rId10"/>
            </p:custDataLst>
          </p:nvPr>
        </p:nvSpPr>
        <p:spPr>
          <a:xfrm>
            <a:off x="4469183" y="2776557"/>
            <a:ext cx="3194685" cy="2946215"/>
          </a:xfrm>
          <a:prstGeom prst="roundRect">
            <a:avLst>
              <a:gd name="adj" fmla="val 4287"/>
            </a:avLst>
          </a:prstGeom>
          <a:noFill/>
          <a:ln w="19050" cmpd="dbl">
            <a:solidFill>
              <a:schemeClr val="accent4">
                <a:lumMod val="40000"/>
                <a:lumOff val="60000"/>
              </a:schemeClr>
            </a:solidFill>
            <a:prstDash val="solid"/>
          </a:ln>
          <a:effectLst>
            <a:outerShdw blurRad="101600" algn="ctr" rotWithShape="0">
              <a:schemeClr val="bg1">
                <a:alpha val="100000"/>
              </a:scheme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Ins="107950"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11" name="组合 10"/>
          <p:cNvGrpSpPr/>
          <p:nvPr/>
        </p:nvGrpSpPr>
        <p:grpSpPr>
          <a:xfrm>
            <a:off x="4469183" y="3959065"/>
            <a:ext cx="3259455" cy="2487295"/>
            <a:chOff x="6624" y="4299"/>
            <a:chExt cx="5133" cy="3917"/>
          </a:xfrm>
        </p:grpSpPr>
        <p:sp>
          <p:nvSpPr>
            <p:cNvPr id="12" name="矩形 11"/>
            <p:cNvSpPr/>
            <p:nvPr>
              <p:custDataLst>
                <p:tags r:id="rId11"/>
              </p:custDataLst>
            </p:nvPr>
          </p:nvSpPr>
          <p:spPr>
            <a:xfrm>
              <a:off x="6624" y="4299"/>
              <a:ext cx="5133" cy="3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 name="文本框 12"/>
            <p:cNvSpPr txBox="1"/>
            <p:nvPr>
              <p:custDataLst>
                <p:tags r:id="rId12"/>
              </p:custDataLst>
            </p:nvPr>
          </p:nvSpPr>
          <p:spPr>
            <a:xfrm>
              <a:off x="7545" y="4479"/>
              <a:ext cx="3328" cy="483"/>
            </a:xfrm>
            <a:prstGeom prst="rect">
              <a:avLst/>
            </a:prstGeom>
            <a:noFill/>
            <a:ln>
              <a:noFill/>
            </a:ln>
          </p:spPr>
          <p:txBody>
            <a:bodyPr wrap="square" rtlCol="0">
              <a:spAutoFit/>
            </a:bodyPr>
            <a:lstStyle/>
            <a:p>
              <a:pPr algn="ctr"/>
              <a:r>
                <a:rPr lang="zh-CN" altLang="en-US" sz="1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数据安全综合治理平台</a:t>
              </a:r>
              <a:endParaRPr lang="zh-CN" altLang="en-US" sz="1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 name="圆角矩形 13"/>
            <p:cNvSpPr/>
            <p:nvPr>
              <p:custDataLst>
                <p:tags r:id="rId13"/>
              </p:custDataLst>
            </p:nvPr>
          </p:nvSpPr>
          <p:spPr>
            <a:xfrm>
              <a:off x="7398" y="5028"/>
              <a:ext cx="1796"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数据源发现</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 name="圆角矩形 14"/>
            <p:cNvSpPr/>
            <p:nvPr>
              <p:custDataLst>
                <p:tags r:id="rId14"/>
              </p:custDataLst>
            </p:nvPr>
          </p:nvSpPr>
          <p:spPr>
            <a:xfrm>
              <a:off x="9234" y="5866"/>
              <a:ext cx="1762"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安全组件纳管</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6" name="圆角矩形 15"/>
            <p:cNvSpPr/>
            <p:nvPr>
              <p:custDataLst>
                <p:tags r:id="rId15"/>
              </p:custDataLst>
            </p:nvPr>
          </p:nvSpPr>
          <p:spPr>
            <a:xfrm>
              <a:off x="9235" y="5456"/>
              <a:ext cx="1762"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数据资产台账</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 name="圆角矩形 16"/>
            <p:cNvSpPr/>
            <p:nvPr>
              <p:custDataLst>
                <p:tags r:id="rId16"/>
              </p:custDataLst>
            </p:nvPr>
          </p:nvSpPr>
          <p:spPr>
            <a:xfrm>
              <a:off x="7398" y="5456"/>
              <a:ext cx="1796"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 name="圆角矩形 17"/>
            <p:cNvSpPr/>
            <p:nvPr>
              <p:custDataLst>
                <p:tags r:id="rId17"/>
              </p:custDataLst>
            </p:nvPr>
          </p:nvSpPr>
          <p:spPr>
            <a:xfrm>
              <a:off x="7397" y="5866"/>
              <a:ext cx="1797"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敏感数据梳理</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 name="圆角矩形 18"/>
            <p:cNvSpPr/>
            <p:nvPr>
              <p:custDataLst>
                <p:tags r:id="rId18"/>
              </p:custDataLst>
            </p:nvPr>
          </p:nvSpPr>
          <p:spPr>
            <a:xfrm>
              <a:off x="9234" y="5028"/>
              <a:ext cx="1763"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数据架构扫描</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0" name="圆角矩形 19"/>
            <p:cNvSpPr/>
            <p:nvPr>
              <p:custDataLst>
                <p:tags r:id="rId19"/>
              </p:custDataLst>
            </p:nvPr>
          </p:nvSpPr>
          <p:spPr>
            <a:xfrm>
              <a:off x="7397" y="6273"/>
              <a:ext cx="1303"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联防联控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1" name="圆角矩形 20"/>
            <p:cNvSpPr/>
            <p:nvPr>
              <p:custDataLst>
                <p:tags r:id="rId20"/>
              </p:custDataLst>
            </p:nvPr>
          </p:nvSpPr>
          <p:spPr>
            <a:xfrm>
              <a:off x="8741" y="6273"/>
              <a:ext cx="2256"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数据安全态势分析</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22" name="组合 21"/>
          <p:cNvGrpSpPr/>
          <p:nvPr/>
        </p:nvGrpSpPr>
        <p:grpSpPr>
          <a:xfrm>
            <a:off x="4747184" y="1063131"/>
            <a:ext cx="2597150" cy="1134745"/>
            <a:chOff x="7544" y="1865"/>
            <a:chExt cx="4090" cy="1787"/>
          </a:xfrm>
          <a:effectLst/>
        </p:grpSpPr>
        <p:sp>
          <p:nvSpPr>
            <p:cNvPr id="23" name="圆角矩形 22"/>
            <p:cNvSpPr/>
            <p:nvPr>
              <p:custDataLst>
                <p:tags r:id="rId21"/>
              </p:custDataLst>
            </p:nvPr>
          </p:nvSpPr>
          <p:spPr>
            <a:xfrm>
              <a:off x="7544" y="1865"/>
              <a:ext cx="3966" cy="1787"/>
            </a:xfrm>
            <a:prstGeom prst="roundRect">
              <a:avLst/>
            </a:prstGeom>
            <a:noFill/>
            <a:ln w="1905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文本框 23"/>
            <p:cNvSpPr txBox="1"/>
            <p:nvPr>
              <p:custDataLst>
                <p:tags r:id="rId22"/>
              </p:custDataLst>
            </p:nvPr>
          </p:nvSpPr>
          <p:spPr>
            <a:xfrm>
              <a:off x="8306" y="1945"/>
              <a:ext cx="3328" cy="483"/>
            </a:xfrm>
            <a:prstGeom prst="rect">
              <a:avLst/>
            </a:prstGeom>
            <a:no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数据库防火墙系统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圆角矩形 24"/>
            <p:cNvSpPr/>
            <p:nvPr>
              <p:custDataLst>
                <p:tags r:id="rId23"/>
              </p:custDataLst>
            </p:nvPr>
          </p:nvSpPr>
          <p:spPr>
            <a:xfrm>
              <a:off x="10042" y="2495"/>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访问控制</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圆角矩形 25"/>
            <p:cNvSpPr/>
            <p:nvPr>
              <p:custDataLst>
                <p:tags r:id="rId24"/>
              </p:custDataLst>
            </p:nvPr>
          </p:nvSpPr>
          <p:spPr>
            <a:xfrm>
              <a:off x="8276" y="3196"/>
              <a:ext cx="172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高危行为识别</a:t>
              </a:r>
              <a:endPar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圆角矩形 26"/>
            <p:cNvSpPr/>
            <p:nvPr>
              <p:custDataLst>
                <p:tags r:id="rId25"/>
              </p:custDataLst>
            </p:nvPr>
          </p:nvSpPr>
          <p:spPr>
            <a:xfrm>
              <a:off x="8276" y="2499"/>
              <a:ext cx="1730"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数据发现</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8" name="圆角矩形 27"/>
            <p:cNvSpPr/>
            <p:nvPr>
              <p:custDataLst>
                <p:tags r:id="rId26"/>
              </p:custDataLst>
            </p:nvPr>
          </p:nvSpPr>
          <p:spPr>
            <a:xfrm>
              <a:off x="8276" y="2842"/>
              <a:ext cx="1731" cy="328"/>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风险扫描</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9" name="圆角矩形 28"/>
            <p:cNvSpPr/>
            <p:nvPr>
              <p:custDataLst>
                <p:tags r:id="rId27"/>
              </p:custDataLst>
            </p:nvPr>
          </p:nvSpPr>
          <p:spPr>
            <a:xfrm>
              <a:off x="10042" y="2852"/>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攻击拦截</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0" name="圆角矩形 29"/>
            <p:cNvSpPr/>
            <p:nvPr>
              <p:custDataLst>
                <p:tags r:id="rId28"/>
              </p:custDataLst>
            </p:nvPr>
          </p:nvSpPr>
          <p:spPr>
            <a:xfrm>
              <a:off x="10042" y="3202"/>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状态监控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31" name="组合 30"/>
          <p:cNvGrpSpPr/>
          <p:nvPr/>
        </p:nvGrpSpPr>
        <p:grpSpPr>
          <a:xfrm>
            <a:off x="1373156" y="1119176"/>
            <a:ext cx="3390900" cy="1143635"/>
            <a:chOff x="1911" y="1519"/>
            <a:chExt cx="5340" cy="1801"/>
          </a:xfrm>
        </p:grpSpPr>
        <p:sp>
          <p:nvSpPr>
            <p:cNvPr id="32" name="矩形 31"/>
            <p:cNvSpPr/>
            <p:nvPr>
              <p:custDataLst>
                <p:tags r:id="rId29"/>
              </p:custDataLst>
            </p:nvPr>
          </p:nvSpPr>
          <p:spPr>
            <a:xfrm>
              <a:off x="2390" y="1570"/>
              <a:ext cx="4861" cy="1750"/>
            </a:xfrm>
            <a:prstGeom prst="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 name="文本框 32"/>
            <p:cNvSpPr txBox="1"/>
            <p:nvPr>
              <p:custDataLst>
                <p:tags r:id="rId30"/>
              </p:custDataLst>
            </p:nvPr>
          </p:nvSpPr>
          <p:spPr>
            <a:xfrm>
              <a:off x="2295" y="1519"/>
              <a:ext cx="3328" cy="483"/>
            </a:xfrm>
            <a:prstGeom prst="rect">
              <a:avLst/>
            </a:prstGeom>
            <a:no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数据库审计系统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 name="圆角矩形 33"/>
            <p:cNvSpPr/>
            <p:nvPr>
              <p:custDataLst>
                <p:tags r:id="rId31"/>
              </p:custDataLst>
            </p:nvPr>
          </p:nvSpPr>
          <p:spPr>
            <a:xfrm>
              <a:off x="3990" y="2059"/>
              <a:ext cx="1992"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buClrTx/>
                <a:buSzTx/>
                <a:buFontTx/>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超长语句解析</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35" name="圆角矩形 34"/>
            <p:cNvSpPr/>
            <p:nvPr>
              <p:custDataLst>
                <p:tags r:id="rId32"/>
              </p:custDataLst>
            </p:nvPr>
          </p:nvSpPr>
          <p:spPr>
            <a:xfrm>
              <a:off x="1912" y="2409"/>
              <a:ext cx="1364"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00000"/>
                </a:lnSpc>
                <a:buClrTx/>
                <a:buSzTx/>
                <a:buFontTx/>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双向审计</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36" name="圆角矩形 35"/>
            <p:cNvSpPr/>
            <p:nvPr>
              <p:custDataLst>
                <p:tags r:id="rId33"/>
              </p:custDataLst>
            </p:nvPr>
          </p:nvSpPr>
          <p:spPr>
            <a:xfrm>
              <a:off x="1911" y="2757"/>
              <a:ext cx="23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buClrTx/>
                <a:buSzTx/>
                <a:buFontTx/>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三层关联审计</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37" name="圆角矩形 36"/>
            <p:cNvSpPr/>
            <p:nvPr>
              <p:custDataLst>
                <p:tags r:id="rId34"/>
              </p:custDataLst>
            </p:nvPr>
          </p:nvSpPr>
          <p:spPr>
            <a:xfrm>
              <a:off x="3307" y="2409"/>
              <a:ext cx="1303"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风险扫描</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 name="圆角矩形 37"/>
            <p:cNvSpPr/>
            <p:nvPr>
              <p:custDataLst>
                <p:tags r:id="rId35"/>
              </p:custDataLst>
            </p:nvPr>
          </p:nvSpPr>
          <p:spPr>
            <a:xfrm>
              <a:off x="4258" y="2757"/>
              <a:ext cx="1723"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buClrTx/>
                <a:buSzTx/>
                <a:buFontTx/>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状态监控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39" name="圆角矩形 38"/>
            <p:cNvSpPr/>
            <p:nvPr>
              <p:custDataLst>
                <p:tags r:id="rId36"/>
              </p:custDataLst>
            </p:nvPr>
          </p:nvSpPr>
          <p:spPr>
            <a:xfrm>
              <a:off x="1912" y="2059"/>
              <a:ext cx="2033"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00000"/>
                </a:lnSpc>
                <a:buClrTx/>
                <a:buSzTx/>
                <a:buFontTx/>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数据自动发现</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0" name="圆角矩形 39"/>
            <p:cNvSpPr/>
            <p:nvPr>
              <p:custDataLst>
                <p:tags r:id="rId37"/>
              </p:custDataLst>
            </p:nvPr>
          </p:nvSpPr>
          <p:spPr>
            <a:xfrm>
              <a:off x="4636" y="2409"/>
              <a:ext cx="1350"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lnSpc>
                  <a:spcPct val="100000"/>
                </a:lnSpc>
                <a:buClrTx/>
                <a:buSzTx/>
                <a:buFontTx/>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审计告警</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41" name="组合 40"/>
          <p:cNvGrpSpPr/>
          <p:nvPr/>
        </p:nvGrpSpPr>
        <p:grpSpPr>
          <a:xfrm>
            <a:off x="7743583" y="990080"/>
            <a:ext cx="3273755" cy="1329055"/>
            <a:chOff x="12535" y="3653"/>
            <a:chExt cx="5108" cy="2093"/>
          </a:xfrm>
          <a:noFill/>
        </p:grpSpPr>
        <p:sp>
          <p:nvSpPr>
            <p:cNvPr id="42" name="矩形 41"/>
            <p:cNvSpPr/>
            <p:nvPr>
              <p:custDataLst>
                <p:tags r:id="rId38"/>
              </p:custDataLst>
            </p:nvPr>
          </p:nvSpPr>
          <p:spPr>
            <a:xfrm>
              <a:off x="12535" y="3653"/>
              <a:ext cx="5108" cy="20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3" name="文本框 42"/>
            <p:cNvSpPr txBox="1"/>
            <p:nvPr>
              <p:custDataLst>
                <p:tags r:id="rId39"/>
              </p:custDataLst>
            </p:nvPr>
          </p:nvSpPr>
          <p:spPr>
            <a:xfrm>
              <a:off x="13469" y="3671"/>
              <a:ext cx="3328" cy="483"/>
            </a:xfrm>
            <a:prstGeom prst="rect">
              <a:avLst/>
            </a:prstGeom>
            <a:grp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数据泄露防护系统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4" name="圆角矩形 43"/>
            <p:cNvSpPr/>
            <p:nvPr>
              <p:custDataLst>
                <p:tags r:id="rId40"/>
              </p:custDataLst>
            </p:nvPr>
          </p:nvSpPr>
          <p:spPr>
            <a:xfrm>
              <a:off x="16280" y="5217"/>
              <a:ext cx="1020"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UEBA</a:t>
              </a:r>
              <a:endPar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5" name="圆角矩形 44"/>
            <p:cNvSpPr/>
            <p:nvPr>
              <p:custDataLst>
                <p:tags r:id="rId41"/>
              </p:custDataLst>
            </p:nvPr>
          </p:nvSpPr>
          <p:spPr>
            <a:xfrm>
              <a:off x="14835" y="4151"/>
              <a:ext cx="2466"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数据资产风险识别</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6" name="圆角矩形 45"/>
            <p:cNvSpPr/>
            <p:nvPr>
              <p:custDataLst>
                <p:tags r:id="rId42"/>
              </p:custDataLst>
            </p:nvPr>
          </p:nvSpPr>
          <p:spPr>
            <a:xfrm>
              <a:off x="12942" y="4151"/>
              <a:ext cx="1836"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7" name="圆角矩形 46"/>
            <p:cNvSpPr/>
            <p:nvPr>
              <p:custDataLst>
                <p:tags r:id="rId43"/>
              </p:custDataLst>
            </p:nvPr>
          </p:nvSpPr>
          <p:spPr>
            <a:xfrm>
              <a:off x="14295" y="5217"/>
              <a:ext cx="1968"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点滴式泄露防护</a:t>
              </a:r>
              <a:endPar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8" name="圆角矩形 47"/>
            <p:cNvSpPr/>
            <p:nvPr>
              <p:custDataLst>
                <p:tags r:id="rId44"/>
              </p:custDataLst>
            </p:nvPr>
          </p:nvSpPr>
          <p:spPr>
            <a:xfrm>
              <a:off x="12942" y="4508"/>
              <a:ext cx="2932"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自然语言的深度内容识别</a:t>
              </a:r>
              <a:endPar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9" name="圆角矩形 48"/>
            <p:cNvSpPr/>
            <p:nvPr>
              <p:custDataLst>
                <p:tags r:id="rId45"/>
              </p:custDataLst>
            </p:nvPr>
          </p:nvSpPr>
          <p:spPr>
            <a:xfrm>
              <a:off x="12942" y="4862"/>
              <a:ext cx="2156"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网络数据保护</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0" name="圆角矩形 49"/>
            <p:cNvSpPr/>
            <p:nvPr>
              <p:custDataLst>
                <p:tags r:id="rId46"/>
              </p:custDataLst>
            </p:nvPr>
          </p:nvSpPr>
          <p:spPr>
            <a:xfrm>
              <a:off x="15157" y="4870"/>
              <a:ext cx="2144"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终端数据保护</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1" name="圆角矩形 50"/>
            <p:cNvSpPr/>
            <p:nvPr>
              <p:custDataLst>
                <p:tags r:id="rId47"/>
              </p:custDataLst>
            </p:nvPr>
          </p:nvSpPr>
          <p:spPr>
            <a:xfrm>
              <a:off x="15925" y="4508"/>
              <a:ext cx="1374"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屏幕水印</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2" name="圆角矩形 51"/>
            <p:cNvSpPr/>
            <p:nvPr>
              <p:custDataLst>
                <p:tags r:id="rId48"/>
              </p:custDataLst>
            </p:nvPr>
          </p:nvSpPr>
          <p:spPr>
            <a:xfrm>
              <a:off x="12942" y="5217"/>
              <a:ext cx="1329" cy="329"/>
            </a:xfrm>
            <a:prstGeom prst="roundRect">
              <a:avLst/>
            </a:prstGeom>
            <a:solidFill>
              <a:schemeClr val="accent4">
                <a:lumMod val="40000"/>
                <a:lumOff val="6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离线防护</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53" name="组合 52"/>
          <p:cNvGrpSpPr/>
          <p:nvPr/>
        </p:nvGrpSpPr>
        <p:grpSpPr>
          <a:xfrm>
            <a:off x="1122966" y="3664037"/>
            <a:ext cx="2834640" cy="1190625"/>
            <a:chOff x="1521" y="7642"/>
            <a:chExt cx="4464" cy="1875"/>
          </a:xfrm>
          <a:noFill/>
        </p:grpSpPr>
        <p:sp>
          <p:nvSpPr>
            <p:cNvPr id="54" name="矩形 53"/>
            <p:cNvSpPr/>
            <p:nvPr>
              <p:custDataLst>
                <p:tags r:id="rId49"/>
              </p:custDataLst>
            </p:nvPr>
          </p:nvSpPr>
          <p:spPr>
            <a:xfrm>
              <a:off x="1521" y="7642"/>
              <a:ext cx="3844" cy="1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5" name="文本框 54"/>
            <p:cNvSpPr txBox="1"/>
            <p:nvPr>
              <p:custDataLst>
                <p:tags r:id="rId50"/>
              </p:custDataLst>
            </p:nvPr>
          </p:nvSpPr>
          <p:spPr>
            <a:xfrm>
              <a:off x="2128" y="7642"/>
              <a:ext cx="3857" cy="483"/>
            </a:xfrm>
            <a:prstGeom prst="rect">
              <a:avLst/>
            </a:prstGeom>
            <a:grp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数据库加密与访问控制系统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6" name="圆角矩形 55"/>
            <p:cNvSpPr/>
            <p:nvPr>
              <p:custDataLst>
                <p:tags r:id="rId51"/>
              </p:custDataLst>
            </p:nvPr>
          </p:nvSpPr>
          <p:spPr>
            <a:xfrm>
              <a:off x="3869" y="8178"/>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文件加密</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7" name="圆角矩形 56"/>
            <p:cNvSpPr/>
            <p:nvPr>
              <p:custDataLst>
                <p:tags r:id="rId52"/>
              </p:custDataLst>
            </p:nvPr>
          </p:nvSpPr>
          <p:spPr>
            <a:xfrm>
              <a:off x="2309" y="8178"/>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数据源管理</a:t>
              </a:r>
              <a:endPar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8" name="圆角矩形 57"/>
            <p:cNvSpPr/>
            <p:nvPr>
              <p:custDataLst>
                <p:tags r:id="rId53"/>
              </p:custDataLst>
            </p:nvPr>
          </p:nvSpPr>
          <p:spPr>
            <a:xfrm>
              <a:off x="2308" y="8906"/>
              <a:ext cx="3080"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加密权限管控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9" name="圆角矩形 58"/>
            <p:cNvSpPr/>
            <p:nvPr>
              <p:custDataLst>
                <p:tags r:id="rId54"/>
              </p:custDataLst>
            </p:nvPr>
          </p:nvSpPr>
          <p:spPr>
            <a:xfrm>
              <a:off x="2308" y="8551"/>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密钥管理</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0" name="圆角矩形 59"/>
            <p:cNvSpPr/>
            <p:nvPr>
              <p:custDataLst>
                <p:tags r:id="rId55"/>
              </p:custDataLst>
            </p:nvPr>
          </p:nvSpPr>
          <p:spPr>
            <a:xfrm>
              <a:off x="3869" y="8551"/>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日志审计</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61" name="组合 60"/>
          <p:cNvGrpSpPr/>
          <p:nvPr/>
        </p:nvGrpSpPr>
        <p:grpSpPr>
          <a:xfrm>
            <a:off x="7681881" y="3634088"/>
            <a:ext cx="3146425" cy="1242060"/>
            <a:chOff x="12293" y="6038"/>
            <a:chExt cx="4955" cy="1956"/>
          </a:xfrm>
          <a:noFill/>
        </p:grpSpPr>
        <p:sp>
          <p:nvSpPr>
            <p:cNvPr id="62" name="矩形 61"/>
            <p:cNvSpPr/>
            <p:nvPr>
              <p:custDataLst>
                <p:tags r:id="rId56"/>
              </p:custDataLst>
            </p:nvPr>
          </p:nvSpPr>
          <p:spPr>
            <a:xfrm>
              <a:off x="12293" y="6038"/>
              <a:ext cx="4563" cy="1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3" name="文本框 62"/>
            <p:cNvSpPr txBox="1"/>
            <p:nvPr>
              <p:custDataLst>
                <p:tags r:id="rId57"/>
              </p:custDataLst>
            </p:nvPr>
          </p:nvSpPr>
          <p:spPr>
            <a:xfrm>
              <a:off x="12943" y="6105"/>
              <a:ext cx="4305" cy="483"/>
            </a:xfrm>
            <a:prstGeom prst="rect">
              <a:avLst/>
            </a:prstGeom>
            <a:grp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应用（API）系统安全审计平台</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4" name="圆角矩形 63"/>
            <p:cNvSpPr/>
            <p:nvPr>
              <p:custDataLst>
                <p:tags r:id="rId58"/>
              </p:custDataLst>
            </p:nvPr>
          </p:nvSpPr>
          <p:spPr>
            <a:xfrm>
              <a:off x="13227" y="6601"/>
              <a:ext cx="1789" cy="329"/>
            </a:xfrm>
            <a:prstGeom prst="roundRect">
              <a:avLst/>
            </a:prstGeom>
            <a:solidFill>
              <a:schemeClr val="accent4">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接口资产发现</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7" name="圆角矩形 66"/>
            <p:cNvSpPr/>
            <p:nvPr>
              <p:custDataLst>
                <p:tags r:id="rId59"/>
              </p:custDataLst>
            </p:nvPr>
          </p:nvSpPr>
          <p:spPr>
            <a:xfrm>
              <a:off x="13225" y="7367"/>
              <a:ext cx="3507" cy="329"/>
            </a:xfrm>
            <a:prstGeom prst="roundRect">
              <a:avLst/>
            </a:prstGeom>
            <a:solidFill>
              <a:schemeClr val="accent4">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接口调用审计及回溯</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8" name="圆角矩形 67"/>
            <p:cNvSpPr/>
            <p:nvPr>
              <p:custDataLst>
                <p:tags r:id="rId60"/>
              </p:custDataLst>
            </p:nvPr>
          </p:nvSpPr>
          <p:spPr>
            <a:xfrm>
              <a:off x="15069" y="6601"/>
              <a:ext cx="1665" cy="329"/>
            </a:xfrm>
            <a:prstGeom prst="roundRect">
              <a:avLst/>
            </a:prstGeom>
            <a:solidFill>
              <a:schemeClr val="accent4">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API</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风险评估</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69" name="圆角矩形 68"/>
            <p:cNvSpPr/>
            <p:nvPr>
              <p:custDataLst>
                <p:tags r:id="rId61"/>
              </p:custDataLst>
            </p:nvPr>
          </p:nvSpPr>
          <p:spPr>
            <a:xfrm>
              <a:off x="13227" y="6982"/>
              <a:ext cx="1989" cy="329"/>
            </a:xfrm>
            <a:prstGeom prst="roundRect">
              <a:avLst/>
            </a:prstGeom>
            <a:solidFill>
              <a:schemeClr val="accent4">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敏感信息管理</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1" name="圆角矩形 70"/>
            <p:cNvSpPr/>
            <p:nvPr>
              <p:custDataLst>
                <p:tags r:id="rId62"/>
              </p:custDataLst>
            </p:nvPr>
          </p:nvSpPr>
          <p:spPr>
            <a:xfrm>
              <a:off x="15282" y="6982"/>
              <a:ext cx="1451" cy="329"/>
            </a:xfrm>
            <a:prstGeom prst="roundRect">
              <a:avLst/>
            </a:prstGeom>
            <a:solidFill>
              <a:schemeClr val="accent4">
                <a:lumMod val="40000"/>
                <a:lumOff val="6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审计告警</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77" name="组合 76"/>
          <p:cNvGrpSpPr/>
          <p:nvPr/>
        </p:nvGrpSpPr>
        <p:grpSpPr>
          <a:xfrm>
            <a:off x="8013982" y="2351987"/>
            <a:ext cx="2418080" cy="1143000"/>
            <a:chOff x="11917" y="8081"/>
            <a:chExt cx="3808" cy="1800"/>
          </a:xfrm>
          <a:noFill/>
        </p:grpSpPr>
        <p:sp>
          <p:nvSpPr>
            <p:cNvPr id="78" name="矩形 77"/>
            <p:cNvSpPr/>
            <p:nvPr>
              <p:custDataLst>
                <p:tags r:id="rId63"/>
              </p:custDataLst>
            </p:nvPr>
          </p:nvSpPr>
          <p:spPr>
            <a:xfrm>
              <a:off x="11917" y="8081"/>
              <a:ext cx="3809" cy="18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79" name="文本框 78"/>
            <p:cNvSpPr txBox="1"/>
            <p:nvPr>
              <p:custDataLst>
                <p:tags r:id="rId64"/>
              </p:custDataLst>
            </p:nvPr>
          </p:nvSpPr>
          <p:spPr>
            <a:xfrm>
              <a:off x="12061" y="8152"/>
              <a:ext cx="3328" cy="483"/>
            </a:xfrm>
            <a:prstGeom prst="rect">
              <a:avLst/>
            </a:prstGeom>
            <a:no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数据库漏洞扫描系统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0" name="圆角矩形 79"/>
            <p:cNvSpPr/>
            <p:nvPr>
              <p:custDataLst>
                <p:tags r:id="rId65"/>
              </p:custDataLst>
            </p:nvPr>
          </p:nvSpPr>
          <p:spPr>
            <a:xfrm>
              <a:off x="13860" y="9368"/>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合规测评</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1" name="圆角矩形 80"/>
            <p:cNvSpPr/>
            <p:nvPr>
              <p:custDataLst>
                <p:tags r:id="rId66"/>
              </p:custDataLst>
            </p:nvPr>
          </p:nvSpPr>
          <p:spPr>
            <a:xfrm>
              <a:off x="13860" y="8660"/>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漏洞定位</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2" name="圆角矩形 81"/>
            <p:cNvSpPr/>
            <p:nvPr>
              <p:custDataLst>
                <p:tags r:id="rId67"/>
              </p:custDataLst>
            </p:nvPr>
          </p:nvSpPr>
          <p:spPr>
            <a:xfrm>
              <a:off x="12293" y="8660"/>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资产探测</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3" name="圆角矩形 82"/>
            <p:cNvSpPr/>
            <p:nvPr>
              <p:custDataLst>
                <p:tags r:id="rId68"/>
              </p:custDataLst>
            </p:nvPr>
          </p:nvSpPr>
          <p:spPr>
            <a:xfrm>
              <a:off x="12292" y="9014"/>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渗透测试</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4" name="圆角矩形 83"/>
            <p:cNvSpPr/>
            <p:nvPr>
              <p:custDataLst>
                <p:tags r:id="rId69"/>
              </p:custDataLst>
            </p:nvPr>
          </p:nvSpPr>
          <p:spPr>
            <a:xfrm>
              <a:off x="12293" y="9368"/>
              <a:ext cx="1521"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脆弱性监控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5" name="圆角矩形 84"/>
            <p:cNvSpPr/>
            <p:nvPr>
              <p:custDataLst>
                <p:tags r:id="rId70"/>
              </p:custDataLst>
            </p:nvPr>
          </p:nvSpPr>
          <p:spPr>
            <a:xfrm>
              <a:off x="13860" y="9014"/>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基线核查</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86" name="组合 85"/>
          <p:cNvGrpSpPr/>
          <p:nvPr/>
        </p:nvGrpSpPr>
        <p:grpSpPr>
          <a:xfrm>
            <a:off x="1059251" y="2317807"/>
            <a:ext cx="2672715" cy="1149985"/>
            <a:chOff x="1674" y="3557"/>
            <a:chExt cx="4209" cy="1811"/>
          </a:xfrm>
        </p:grpSpPr>
        <p:sp>
          <p:nvSpPr>
            <p:cNvPr id="87" name="矩形 86"/>
            <p:cNvSpPr/>
            <p:nvPr>
              <p:custDataLst>
                <p:tags r:id="rId71"/>
              </p:custDataLst>
            </p:nvPr>
          </p:nvSpPr>
          <p:spPr>
            <a:xfrm>
              <a:off x="1674" y="3557"/>
              <a:ext cx="4021" cy="1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8" name="文本框 87"/>
            <p:cNvSpPr txBox="1"/>
            <p:nvPr>
              <p:custDataLst>
                <p:tags r:id="rId72"/>
              </p:custDataLst>
            </p:nvPr>
          </p:nvSpPr>
          <p:spPr>
            <a:xfrm>
              <a:off x="2536" y="3628"/>
              <a:ext cx="3328" cy="483"/>
            </a:xfrm>
            <a:prstGeom prst="rect">
              <a:avLst/>
            </a:prstGeom>
            <a:noFill/>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静态数据脱敏系统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9" name="圆角矩形 88"/>
            <p:cNvSpPr/>
            <p:nvPr>
              <p:custDataLst>
                <p:tags r:id="rId73"/>
              </p:custDataLst>
            </p:nvPr>
          </p:nvSpPr>
          <p:spPr>
            <a:xfrm>
              <a:off x="4099" y="4862"/>
              <a:ext cx="1784"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DMP</a:t>
              </a:r>
              <a:r>
                <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文件脱敏</a:t>
              </a:r>
              <a:endPar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0" name="圆角矩形 89"/>
            <p:cNvSpPr/>
            <p:nvPr>
              <p:custDataLst>
                <p:tags r:id="rId74"/>
              </p:custDataLst>
            </p:nvPr>
          </p:nvSpPr>
          <p:spPr>
            <a:xfrm>
              <a:off x="2551" y="4507"/>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子集脱敏</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2" name="圆角矩形 91"/>
            <p:cNvSpPr/>
            <p:nvPr>
              <p:custDataLst>
                <p:tags r:id="rId75"/>
              </p:custDataLst>
            </p:nvPr>
          </p:nvSpPr>
          <p:spPr>
            <a:xfrm>
              <a:off x="4104" y="4508"/>
              <a:ext cx="177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增量脱敏</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3" name="圆角矩形 92"/>
            <p:cNvSpPr/>
            <p:nvPr>
              <p:custDataLst>
                <p:tags r:id="rId76"/>
              </p:custDataLst>
            </p:nvPr>
          </p:nvSpPr>
          <p:spPr>
            <a:xfrm>
              <a:off x="2551" y="4863"/>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异构脱敏</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4" name="圆角矩形 93"/>
            <p:cNvSpPr/>
            <p:nvPr>
              <p:custDataLst>
                <p:tags r:id="rId77"/>
              </p:custDataLst>
            </p:nvPr>
          </p:nvSpPr>
          <p:spPr>
            <a:xfrm>
              <a:off x="2551" y="4154"/>
              <a:ext cx="15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数据源管理</a:t>
              </a:r>
              <a:endParaRPr lang="zh-CN" altLang="en-US" sz="11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5" name="圆角矩形 94"/>
            <p:cNvSpPr/>
            <p:nvPr>
              <p:custDataLst>
                <p:tags r:id="rId78"/>
              </p:custDataLst>
            </p:nvPr>
          </p:nvSpPr>
          <p:spPr>
            <a:xfrm>
              <a:off x="4099" y="4154"/>
              <a:ext cx="1784"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敏感数据识别</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96" name="组合 95"/>
          <p:cNvGrpSpPr/>
          <p:nvPr/>
        </p:nvGrpSpPr>
        <p:grpSpPr>
          <a:xfrm>
            <a:off x="922381" y="4890990"/>
            <a:ext cx="3039109" cy="1144905"/>
            <a:chOff x="1274" y="5582"/>
            <a:chExt cx="4173" cy="1803"/>
          </a:xfrm>
          <a:noFill/>
        </p:grpSpPr>
        <p:sp>
          <p:nvSpPr>
            <p:cNvPr id="97" name="矩形 96"/>
            <p:cNvSpPr/>
            <p:nvPr>
              <p:custDataLst>
                <p:tags r:id="rId79"/>
              </p:custDataLst>
            </p:nvPr>
          </p:nvSpPr>
          <p:spPr>
            <a:xfrm>
              <a:off x="1274" y="5582"/>
              <a:ext cx="4173" cy="18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8" name="文本框 97"/>
            <p:cNvSpPr txBox="1"/>
            <p:nvPr>
              <p:custDataLst>
                <p:tags r:id="rId80"/>
              </p:custDataLst>
            </p:nvPr>
          </p:nvSpPr>
          <p:spPr>
            <a:xfrm>
              <a:off x="2056" y="5582"/>
              <a:ext cx="3328" cy="483"/>
            </a:xfrm>
            <a:prstGeom prst="rect">
              <a:avLst/>
            </a:prstGeom>
            <a:grp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动态数据脱敏系统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99" name="圆角矩形 98"/>
            <p:cNvSpPr/>
            <p:nvPr>
              <p:custDataLst>
                <p:tags r:id="rId81"/>
              </p:custDataLst>
            </p:nvPr>
          </p:nvSpPr>
          <p:spPr>
            <a:xfrm>
              <a:off x="1935" y="6110"/>
              <a:ext cx="1526"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脱敏源管理</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00" name="圆角矩形 99"/>
            <p:cNvSpPr/>
            <p:nvPr>
              <p:custDataLst>
                <p:tags r:id="rId82"/>
              </p:custDataLst>
            </p:nvPr>
          </p:nvSpPr>
          <p:spPr>
            <a:xfrm>
              <a:off x="3484" y="6110"/>
              <a:ext cx="1936"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01" name="圆角矩形 100"/>
            <p:cNvSpPr/>
            <p:nvPr>
              <p:custDataLst>
                <p:tags r:id="rId83"/>
              </p:custDataLst>
            </p:nvPr>
          </p:nvSpPr>
          <p:spPr>
            <a:xfrm>
              <a:off x="1935" y="6835"/>
              <a:ext cx="1719"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SQL</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智能分析</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02" name="圆角矩形 101"/>
            <p:cNvSpPr/>
            <p:nvPr>
              <p:custDataLst>
                <p:tags r:id="rId84"/>
              </p:custDataLst>
            </p:nvPr>
          </p:nvSpPr>
          <p:spPr>
            <a:xfrm>
              <a:off x="3686" y="6836"/>
              <a:ext cx="1734"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风险访问控制</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03" name="圆角矩形 102"/>
            <p:cNvSpPr/>
            <p:nvPr>
              <p:custDataLst>
                <p:tags r:id="rId85"/>
              </p:custDataLst>
            </p:nvPr>
          </p:nvSpPr>
          <p:spPr>
            <a:xfrm>
              <a:off x="3737" y="6482"/>
              <a:ext cx="1683"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语句改写</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04" name="圆角矩形 103"/>
            <p:cNvSpPr/>
            <p:nvPr>
              <p:custDataLst>
                <p:tags r:id="rId86"/>
              </p:custDataLst>
            </p:nvPr>
          </p:nvSpPr>
          <p:spPr>
            <a:xfrm>
              <a:off x="1935" y="6482"/>
              <a:ext cx="1751"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网络协议解析</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pic>
        <p:nvPicPr>
          <p:cNvPr id="105" name="图形 6" descr="C:\Users\Admin\Desktop\2022.04.22 数据安全产品图标库更新\数据库安全logo\数据库加密与访问控制系统.png数据库加密与访问控制系统"/>
          <p:cNvPicPr>
            <a:picLocks noChangeAspect="1"/>
          </p:cNvPicPr>
          <p:nvPr>
            <p:custDataLst>
              <p:tags r:id="rId87"/>
            </p:custDataLst>
          </p:nvPr>
        </p:nvPicPr>
        <p:blipFill>
          <a:blip r:embed="rId88"/>
          <a:srcRect/>
          <a:stretch>
            <a:fillRect/>
          </a:stretch>
        </p:blipFill>
        <p:spPr>
          <a:xfrm>
            <a:off x="630308" y="3798855"/>
            <a:ext cx="641350" cy="728345"/>
          </a:xfrm>
          <a:prstGeom prst="rect">
            <a:avLst/>
          </a:prstGeom>
        </p:spPr>
      </p:pic>
      <p:pic>
        <p:nvPicPr>
          <p:cNvPr id="106" name="图片 105" descr="C:\Users\Admin\Desktop\2022.04.22 数据安全产品图标库更新\数据库安全logo\应用数据安全审计系统.png应用数据安全审计系统"/>
          <p:cNvPicPr>
            <a:picLocks noChangeAspect="1"/>
          </p:cNvPicPr>
          <p:nvPr>
            <p:custDataLst>
              <p:tags r:id="rId89"/>
            </p:custDataLst>
          </p:nvPr>
        </p:nvPicPr>
        <p:blipFill>
          <a:blip r:embed="rId90"/>
          <a:srcRect/>
          <a:stretch>
            <a:fillRect/>
          </a:stretch>
        </p:blipFill>
        <p:spPr>
          <a:xfrm>
            <a:off x="10961275" y="3751643"/>
            <a:ext cx="692150" cy="798195"/>
          </a:xfrm>
          <a:prstGeom prst="rect">
            <a:avLst/>
          </a:prstGeom>
        </p:spPr>
      </p:pic>
      <p:pic>
        <p:nvPicPr>
          <p:cNvPr id="107" name="图形 29"/>
          <p:cNvPicPr>
            <a:picLocks noChangeAspect="1"/>
          </p:cNvPicPr>
          <p:nvPr>
            <p:custDataLst>
              <p:tags r:id="rId91"/>
            </p:custDataLst>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5673459" y="3152481"/>
            <a:ext cx="768350" cy="768350"/>
          </a:xfrm>
          <a:prstGeom prst="rect">
            <a:avLst/>
          </a:prstGeom>
        </p:spPr>
      </p:pic>
      <p:pic>
        <p:nvPicPr>
          <p:cNvPr id="108" name="图片 107" descr="C:\Users\Admin\Desktop\2022.04.22 数据安全产品图标库更新\数据库安全logo\动态数据脱敏 Logo.png动态数据脱敏 Logo"/>
          <p:cNvPicPr>
            <a:picLocks noChangeAspect="1"/>
          </p:cNvPicPr>
          <p:nvPr>
            <p:custDataLst>
              <p:tags r:id="rId94"/>
            </p:custDataLst>
          </p:nvPr>
        </p:nvPicPr>
        <p:blipFill>
          <a:blip r:embed="rId95"/>
          <a:srcRect/>
          <a:stretch>
            <a:fillRect/>
          </a:stretch>
        </p:blipFill>
        <p:spPr>
          <a:xfrm>
            <a:off x="609044" y="5108670"/>
            <a:ext cx="679450" cy="679450"/>
          </a:xfrm>
          <a:prstGeom prst="rect">
            <a:avLst/>
          </a:prstGeom>
        </p:spPr>
      </p:pic>
      <p:pic>
        <p:nvPicPr>
          <p:cNvPr id="109" name="图形 4" descr="C:\Users\Admin\Desktop\2022.04.22 数据安全产品图标库更新\数据库安全logo\静态据脱敏 Logo.png静态据脱敏 Logo"/>
          <p:cNvPicPr>
            <a:picLocks noChangeAspect="1"/>
          </p:cNvPicPr>
          <p:nvPr>
            <p:custDataLst>
              <p:tags r:id="rId96"/>
            </p:custDataLst>
          </p:nvPr>
        </p:nvPicPr>
        <p:blipFill>
          <a:blip r:embed="rId97"/>
          <a:srcRect/>
          <a:stretch>
            <a:fillRect/>
          </a:stretch>
        </p:blipFill>
        <p:spPr>
          <a:xfrm>
            <a:off x="602891" y="2578001"/>
            <a:ext cx="669290" cy="669290"/>
          </a:xfrm>
          <a:prstGeom prst="rect">
            <a:avLst/>
          </a:prstGeom>
        </p:spPr>
      </p:pic>
      <p:pic>
        <p:nvPicPr>
          <p:cNvPr id="111" name="图片 110" descr="尖头"/>
          <p:cNvPicPr>
            <a:picLocks noChangeAspect="1"/>
          </p:cNvPicPr>
          <p:nvPr>
            <p:custDataLst>
              <p:tags r:id="rId98"/>
            </p:custDataLst>
          </p:nvPr>
        </p:nvPicPr>
        <p:blipFill>
          <a:blip r:embed="rId99"/>
          <a:stretch>
            <a:fillRect/>
          </a:stretch>
        </p:blipFill>
        <p:spPr>
          <a:xfrm rot="10800000">
            <a:off x="5898885" y="2507969"/>
            <a:ext cx="335280" cy="353695"/>
          </a:xfrm>
          <a:prstGeom prst="rect">
            <a:avLst/>
          </a:prstGeom>
        </p:spPr>
      </p:pic>
      <p:pic>
        <p:nvPicPr>
          <p:cNvPr id="112" name="图片 111" descr="尖头"/>
          <p:cNvPicPr>
            <a:picLocks noChangeAspect="1"/>
          </p:cNvPicPr>
          <p:nvPr>
            <p:custDataLst>
              <p:tags r:id="rId100"/>
            </p:custDataLst>
          </p:nvPr>
        </p:nvPicPr>
        <p:blipFill>
          <a:blip r:embed="rId99"/>
          <a:stretch>
            <a:fillRect/>
          </a:stretch>
        </p:blipFill>
        <p:spPr>
          <a:xfrm rot="5400000">
            <a:off x="4208300" y="3940402"/>
            <a:ext cx="335280" cy="353695"/>
          </a:xfrm>
          <a:prstGeom prst="rect">
            <a:avLst/>
          </a:prstGeom>
        </p:spPr>
      </p:pic>
      <p:pic>
        <p:nvPicPr>
          <p:cNvPr id="114" name="图片 113" descr="尖头"/>
          <p:cNvPicPr>
            <a:picLocks noChangeAspect="1"/>
          </p:cNvPicPr>
          <p:nvPr>
            <p:custDataLst>
              <p:tags r:id="rId101"/>
            </p:custDataLst>
          </p:nvPr>
        </p:nvPicPr>
        <p:blipFill>
          <a:blip r:embed="rId99"/>
          <a:stretch>
            <a:fillRect/>
          </a:stretch>
        </p:blipFill>
        <p:spPr>
          <a:xfrm rot="16200000">
            <a:off x="7557086" y="3880740"/>
            <a:ext cx="335280" cy="353695"/>
          </a:xfrm>
          <a:prstGeom prst="rect">
            <a:avLst/>
          </a:prstGeom>
        </p:spPr>
      </p:pic>
      <p:pic>
        <p:nvPicPr>
          <p:cNvPr id="115" name="图片 114" descr="漏洞扫描系统"/>
          <p:cNvPicPr>
            <a:picLocks noChangeAspect="1"/>
          </p:cNvPicPr>
          <p:nvPr>
            <p:custDataLst>
              <p:tags r:id="rId102"/>
            </p:custDataLst>
          </p:nvPr>
        </p:nvPicPr>
        <p:blipFill>
          <a:blip r:embed="rId103"/>
          <a:stretch>
            <a:fillRect/>
          </a:stretch>
        </p:blipFill>
        <p:spPr>
          <a:xfrm>
            <a:off x="10911080" y="2559469"/>
            <a:ext cx="712800" cy="712800"/>
          </a:xfrm>
          <a:prstGeom prst="rect">
            <a:avLst/>
          </a:prstGeom>
        </p:spPr>
      </p:pic>
      <p:pic>
        <p:nvPicPr>
          <p:cNvPr id="116" name="图片 115" descr="数据库安全审计系统"/>
          <p:cNvPicPr>
            <a:picLocks noChangeAspect="1"/>
          </p:cNvPicPr>
          <p:nvPr>
            <p:custDataLst>
              <p:tags r:id="rId104"/>
            </p:custDataLst>
          </p:nvPr>
        </p:nvPicPr>
        <p:blipFill>
          <a:blip r:embed="rId105"/>
          <a:stretch>
            <a:fillRect/>
          </a:stretch>
        </p:blipFill>
        <p:spPr>
          <a:xfrm>
            <a:off x="528426" y="1200178"/>
            <a:ext cx="712800" cy="741312"/>
          </a:xfrm>
          <a:prstGeom prst="rect">
            <a:avLst/>
          </a:prstGeom>
        </p:spPr>
      </p:pic>
      <p:pic>
        <p:nvPicPr>
          <p:cNvPr id="117" name="图片 116" descr="数据库防火墙"/>
          <p:cNvPicPr>
            <a:picLocks noChangeAspect="1"/>
          </p:cNvPicPr>
          <p:nvPr>
            <p:custDataLst>
              <p:tags r:id="rId106"/>
            </p:custDataLst>
          </p:nvPr>
        </p:nvPicPr>
        <p:blipFill>
          <a:blip r:embed="rId107"/>
          <a:stretch>
            <a:fillRect/>
          </a:stretch>
        </p:blipFill>
        <p:spPr>
          <a:xfrm>
            <a:off x="4330624" y="1199656"/>
            <a:ext cx="712800" cy="712800"/>
          </a:xfrm>
          <a:prstGeom prst="rect">
            <a:avLst/>
          </a:prstGeom>
        </p:spPr>
      </p:pic>
      <p:pic>
        <p:nvPicPr>
          <p:cNvPr id="118" name="图片 117" descr="数据泄露防护"/>
          <p:cNvPicPr>
            <a:picLocks noChangeAspect="1"/>
          </p:cNvPicPr>
          <p:nvPr>
            <p:custDataLst>
              <p:tags r:id="rId108"/>
            </p:custDataLst>
          </p:nvPr>
        </p:nvPicPr>
        <p:blipFill>
          <a:blip r:embed="rId109"/>
          <a:stretch>
            <a:fillRect/>
          </a:stretch>
        </p:blipFill>
        <p:spPr>
          <a:xfrm>
            <a:off x="10883819" y="1309259"/>
            <a:ext cx="712800" cy="712800"/>
          </a:xfrm>
          <a:prstGeom prst="rect">
            <a:avLst/>
          </a:prstGeom>
        </p:spPr>
      </p:pic>
      <p:grpSp>
        <p:nvGrpSpPr>
          <p:cNvPr id="120" name="组合 119"/>
          <p:cNvGrpSpPr/>
          <p:nvPr/>
        </p:nvGrpSpPr>
        <p:grpSpPr>
          <a:xfrm>
            <a:off x="7873506" y="4905959"/>
            <a:ext cx="2790190" cy="1190625"/>
            <a:chOff x="12062" y="1570"/>
            <a:chExt cx="4394" cy="1875"/>
          </a:xfrm>
          <a:noFill/>
        </p:grpSpPr>
        <p:sp>
          <p:nvSpPr>
            <p:cNvPr id="121" name="矩形 120"/>
            <p:cNvSpPr/>
            <p:nvPr>
              <p:custDataLst>
                <p:tags r:id="rId110"/>
              </p:custDataLst>
            </p:nvPr>
          </p:nvSpPr>
          <p:spPr>
            <a:xfrm>
              <a:off x="12062" y="1570"/>
              <a:ext cx="3915" cy="1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2" name="文本框 121"/>
            <p:cNvSpPr txBox="1"/>
            <p:nvPr>
              <p:custDataLst>
                <p:tags r:id="rId111"/>
              </p:custDataLst>
            </p:nvPr>
          </p:nvSpPr>
          <p:spPr>
            <a:xfrm>
              <a:off x="12569" y="1570"/>
              <a:ext cx="3462" cy="483"/>
            </a:xfrm>
            <a:prstGeom prst="rect">
              <a:avLst/>
            </a:prstGeom>
            <a:grpFill/>
            <a:ln>
              <a:noFill/>
            </a:ln>
          </p:spPr>
          <p:txBody>
            <a:bodyPr wrap="square" rtlCol="0">
              <a:spAutoFit/>
            </a:bodyPr>
            <a:lstStyle/>
            <a:p>
              <a:pPr algn="ctr"/>
              <a:r>
                <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数据库运维安全网关系统</a:t>
              </a:r>
              <a:endParaRPr lang="zh-CN" altLang="en-US" sz="14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3" name="圆角矩形 122"/>
            <p:cNvSpPr/>
            <p:nvPr>
              <p:custDataLst>
                <p:tags r:id="rId112"/>
              </p:custDataLst>
            </p:nvPr>
          </p:nvSpPr>
          <p:spPr>
            <a:xfrm>
              <a:off x="14736" y="2065"/>
              <a:ext cx="1720"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操作行审计</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圆角矩形 123"/>
            <p:cNvSpPr/>
            <p:nvPr>
              <p:custDataLst>
                <p:tags r:id="rId113"/>
              </p:custDataLst>
            </p:nvPr>
          </p:nvSpPr>
          <p:spPr>
            <a:xfrm>
              <a:off x="12683" y="2419"/>
              <a:ext cx="2002"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访问权限控制</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圆角矩形 124"/>
            <p:cNvSpPr/>
            <p:nvPr>
              <p:custDataLst>
                <p:tags r:id="rId114"/>
              </p:custDataLst>
            </p:nvPr>
          </p:nvSpPr>
          <p:spPr>
            <a:xfrm>
              <a:off x="14738" y="2773"/>
              <a:ext cx="1717"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告警拦截</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1" name="圆角矩形 130"/>
            <p:cNvSpPr/>
            <p:nvPr>
              <p:custDataLst>
                <p:tags r:id="rId115"/>
              </p:custDataLst>
            </p:nvPr>
          </p:nvSpPr>
          <p:spPr>
            <a:xfrm>
              <a:off x="12682" y="2774"/>
              <a:ext cx="2001"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敏感数据防护</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6" name="圆角矩形 135"/>
            <p:cNvSpPr/>
            <p:nvPr>
              <p:custDataLst>
                <p:tags r:id="rId116"/>
              </p:custDataLst>
            </p:nvPr>
          </p:nvSpPr>
          <p:spPr>
            <a:xfrm>
              <a:off x="14738" y="2419"/>
              <a:ext cx="1718"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运维审批</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8" name="圆角矩形 137"/>
            <p:cNvSpPr/>
            <p:nvPr>
              <p:custDataLst>
                <p:tags r:id="rId117"/>
              </p:custDataLst>
            </p:nvPr>
          </p:nvSpPr>
          <p:spPr>
            <a:xfrm>
              <a:off x="12687" y="2065"/>
              <a:ext cx="1995" cy="329"/>
            </a:xfrm>
            <a:prstGeom prst="roundRect">
              <a:avLst/>
            </a:prstGeom>
            <a:solidFill>
              <a:schemeClr val="accent4">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多重身份认证</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pic>
        <p:nvPicPr>
          <p:cNvPr id="139" name="图片 138" descr="C:\Users\Admin\Desktop\2022.04.22 数据安全产品图标库更新\数据库安全logo\数据库运维安全网关.png数据库运维安全网关"/>
          <p:cNvPicPr>
            <a:picLocks noChangeAspect="1"/>
          </p:cNvPicPr>
          <p:nvPr>
            <p:custDataLst>
              <p:tags r:id="rId118"/>
            </p:custDataLst>
          </p:nvPr>
        </p:nvPicPr>
        <p:blipFill>
          <a:blip r:embed="rId119"/>
          <a:srcRect/>
          <a:stretch>
            <a:fillRect/>
          </a:stretch>
        </p:blipFill>
        <p:spPr>
          <a:xfrm>
            <a:off x="10981930" y="5014216"/>
            <a:ext cx="711333" cy="711200"/>
          </a:xfrm>
          <a:prstGeom prst="rect">
            <a:avLst/>
          </a:prstGeom>
        </p:spPr>
      </p:pic>
      <p:sp>
        <p:nvSpPr>
          <p:cNvPr id="192" name="文本框 191"/>
          <p:cNvSpPr txBox="1"/>
          <p:nvPr>
            <p:custDataLst>
              <p:tags r:id="rId120"/>
            </p:custDataLst>
          </p:nvPr>
        </p:nvSpPr>
        <p:spPr>
          <a:xfrm>
            <a:off x="2060844" y="6098015"/>
            <a:ext cx="8227706" cy="369332"/>
          </a:xfrm>
          <a:prstGeom prst="rect">
            <a:avLst/>
          </a:prstGeom>
          <a:noFill/>
        </p:spPr>
        <p:txBody>
          <a:bodyPr wrap="square" rtlCol="0">
            <a:spAutoFit/>
          </a:bodyPr>
          <a:lstStyle/>
          <a:p>
            <a:r>
              <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山石网科网络空间安全防护产品体系</a:t>
            </a:r>
            <a:r>
              <a:rPr lang="en-US" altLang="zh-CN"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&amp;</a:t>
            </a:r>
            <a:r>
              <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零信任架构涉及的</a:t>
            </a:r>
            <a:r>
              <a:rPr lang="en-US" altLang="zh-CN"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IAM</a:t>
            </a:r>
            <a:r>
              <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en-US" altLang="zh-CN"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SDP</a:t>
            </a:r>
            <a:r>
              <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r>
              <a:rPr lang="en-US" altLang="zh-CN"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MSG</a:t>
            </a:r>
            <a:r>
              <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等</a:t>
            </a:r>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第五步：核心能力建设 </a:t>
            </a:r>
            <a:r>
              <a:rPr lang="en-US" altLang="zh-CN" sz="2400" b="0" dirty="0">
                <a:solidFill>
                  <a:srgbClr val="00ECE7"/>
                </a:solidFill>
                <a:latin typeface="Source Han Sans CN Bold" panose="020B0500000000000000" pitchFamily="34" charset="-128"/>
                <a:ea typeface="Source Han Sans CN Bold" panose="020B0500000000000000" pitchFamily="34" charset="-128"/>
                <a:sym typeface="+mn-ea"/>
              </a:rPr>
              <a:t>3.</a:t>
            </a:r>
            <a:r>
              <a:rPr lang="zh-CN" altLang="en-US" sz="2400" b="0" dirty="0">
                <a:solidFill>
                  <a:srgbClr val="00ECE7"/>
                </a:solidFill>
                <a:latin typeface="Source Han Sans CN Bold" panose="020B0500000000000000" pitchFamily="34" charset="-128"/>
                <a:ea typeface="Source Han Sans CN Bold" panose="020B0500000000000000" pitchFamily="34" charset="-128"/>
                <a:sym typeface="+mn-ea"/>
              </a:rPr>
              <a:t>运营体系建设</a:t>
            </a:r>
            <a:endParaRPr lang="zh-CN" altLang="en-US" sz="2400" b="0" dirty="0">
              <a:solidFill>
                <a:srgbClr val="00ECE7"/>
              </a:solidFill>
              <a:latin typeface="Source Han Sans CN Bold" panose="020B0500000000000000" pitchFamily="34" charset="-128"/>
              <a:ea typeface="Source Han Sans CN Bold" panose="020B0500000000000000" pitchFamily="34" charset="-128"/>
            </a:endParaRPr>
          </a:p>
        </p:txBody>
      </p:sp>
      <p:sp>
        <p:nvSpPr>
          <p:cNvPr id="50" name="矩形 49"/>
          <p:cNvSpPr/>
          <p:nvPr>
            <p:custDataLst>
              <p:tags r:id="rId1"/>
            </p:custDataLst>
          </p:nvPr>
        </p:nvSpPr>
        <p:spPr>
          <a:xfrm>
            <a:off x="1354657" y="2342107"/>
            <a:ext cx="6498734" cy="3206354"/>
          </a:xfrm>
          <a:prstGeom prst="rect">
            <a:avLst/>
          </a:prstGeom>
          <a:gradFill flip="none" rotWithShape="1">
            <a:gsLst>
              <a:gs pos="0">
                <a:srgbClr val="38A6A0"/>
              </a:gs>
              <a:gs pos="63000">
                <a:srgbClr val="1B627A"/>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a:solidFill>
                <a:schemeClr val="tx1"/>
              </a:solidFill>
              <a:cs typeface="思源黑体 CN Normal" panose="020B0400000000000000" pitchFamily="34" charset="-122"/>
            </a:endParaRPr>
          </a:p>
        </p:txBody>
      </p:sp>
      <p:sp>
        <p:nvSpPr>
          <p:cNvPr id="51" name="文本框 50"/>
          <p:cNvSpPr txBox="1"/>
          <p:nvPr>
            <p:custDataLst>
              <p:tags r:id="rId2"/>
            </p:custDataLst>
          </p:nvPr>
        </p:nvSpPr>
        <p:spPr>
          <a:xfrm>
            <a:off x="1358090" y="2342106"/>
            <a:ext cx="413640" cy="3206355"/>
          </a:xfrm>
          <a:prstGeom prst="rect">
            <a:avLst/>
          </a:prstGeom>
          <a:solidFill>
            <a:srgbClr val="0070C0">
              <a:alpha val="7100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zh-CN" altLang="en-US" sz="1400" b="1" dirty="0">
                <a:solidFill>
                  <a:schemeClr val="bg1"/>
                </a:solidFill>
                <a:latin typeface="+mn-ea"/>
                <a:cs typeface="思源黑体 CN Normal" panose="020B0400000000000000" pitchFamily="34" charset="-122"/>
              </a:rPr>
              <a:t>数据</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安全</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技术</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防护</a:t>
            </a:r>
            <a:endParaRPr lang="en-US" altLang="zh-CN" sz="1400" b="1" dirty="0">
              <a:solidFill>
                <a:schemeClr val="bg1"/>
              </a:solidFill>
              <a:latin typeface="+mn-ea"/>
              <a:cs typeface="思源黑体 CN Normal" panose="020B0400000000000000" pitchFamily="34" charset="-122"/>
            </a:endParaRPr>
          </a:p>
          <a:p>
            <a:pPr algn="ctr"/>
            <a:r>
              <a:rPr lang="zh-CN" altLang="en-US" sz="1400" b="1" dirty="0">
                <a:solidFill>
                  <a:schemeClr val="bg1"/>
                </a:solidFill>
                <a:latin typeface="+mn-ea"/>
                <a:cs typeface="思源黑体 CN Normal" panose="020B0400000000000000" pitchFamily="34" charset="-122"/>
              </a:rPr>
              <a:t>体系</a:t>
            </a:r>
            <a:endParaRPr lang="zh-CN" altLang="en-US" sz="1400" b="1" dirty="0">
              <a:solidFill>
                <a:schemeClr val="bg1"/>
              </a:solidFill>
              <a:latin typeface="+mn-ea"/>
              <a:cs typeface="思源黑体 CN Normal" panose="020B0400000000000000" pitchFamily="34" charset="-122"/>
            </a:endParaRPr>
          </a:p>
        </p:txBody>
      </p:sp>
      <p:grpSp>
        <p:nvGrpSpPr>
          <p:cNvPr id="52" name="组合 51"/>
          <p:cNvGrpSpPr/>
          <p:nvPr/>
        </p:nvGrpSpPr>
        <p:grpSpPr>
          <a:xfrm>
            <a:off x="2128285" y="2522775"/>
            <a:ext cx="5327919" cy="2888877"/>
            <a:chOff x="7167441" y="2907321"/>
            <a:chExt cx="3349277" cy="1828056"/>
          </a:xfrm>
        </p:grpSpPr>
        <p:grpSp>
          <p:nvGrpSpPr>
            <p:cNvPr id="53" name="组合 52"/>
            <p:cNvGrpSpPr/>
            <p:nvPr/>
          </p:nvGrpSpPr>
          <p:grpSpPr>
            <a:xfrm>
              <a:off x="7167441" y="2907321"/>
              <a:ext cx="3342502" cy="1510702"/>
              <a:chOff x="7165270" y="2862283"/>
              <a:chExt cx="3342502" cy="1510702"/>
            </a:xfrm>
          </p:grpSpPr>
          <p:sp>
            <p:nvSpPr>
              <p:cNvPr id="56" name="矩形 55"/>
              <p:cNvSpPr/>
              <p:nvPr>
                <p:custDataLst>
                  <p:tags r:id="rId3"/>
                </p:custDataLst>
              </p:nvPr>
            </p:nvSpPr>
            <p:spPr>
              <a:xfrm>
                <a:off x="8840738" y="2864550"/>
                <a:ext cx="1667033" cy="1508435"/>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7" name="矩形 56"/>
              <p:cNvSpPr/>
              <p:nvPr>
                <p:custDataLst>
                  <p:tags r:id="rId4"/>
                </p:custDataLst>
              </p:nvPr>
            </p:nvSpPr>
            <p:spPr>
              <a:xfrm>
                <a:off x="7165270" y="2864550"/>
                <a:ext cx="1583451" cy="1508435"/>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8" name="文本框 87"/>
              <p:cNvSpPr txBox="1"/>
              <p:nvPr>
                <p:custDataLst>
                  <p:tags r:id="rId5"/>
                </p:custDataLst>
              </p:nvPr>
            </p:nvSpPr>
            <p:spPr>
              <a:xfrm>
                <a:off x="7165270" y="2885238"/>
                <a:ext cx="1583451" cy="1989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安全管理团队能力</a:t>
                </a:r>
                <a:endParaRPr kumimoji="0" lang="zh-CN" altLang="en-US" sz="14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89" name="文本框 88"/>
              <p:cNvSpPr txBox="1"/>
              <p:nvPr>
                <p:custDataLst>
                  <p:tags r:id="rId6"/>
                </p:custDataLst>
              </p:nvPr>
            </p:nvSpPr>
            <p:spPr>
              <a:xfrm>
                <a:off x="8856006" y="2862283"/>
                <a:ext cx="1651766" cy="1989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安全运行管理机制</a:t>
                </a:r>
                <a:endParaRPr kumimoji="0" lang="zh-CN" altLang="en-US" sz="14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0" name="矩形: 圆角 89"/>
              <p:cNvSpPr/>
              <p:nvPr>
                <p:custDataLst>
                  <p:tags r:id="rId7"/>
                </p:custDataLst>
              </p:nvPr>
            </p:nvSpPr>
            <p:spPr>
              <a:xfrm>
                <a:off x="7218956" y="3136906"/>
                <a:ext cx="1450359" cy="257625"/>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数据安全管理能力</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1" name="矩形: 圆角 90"/>
              <p:cNvSpPr/>
              <p:nvPr>
                <p:custDataLst>
                  <p:tags r:id="rId8"/>
                </p:custDataLst>
              </p:nvPr>
            </p:nvSpPr>
            <p:spPr>
              <a:xfrm>
                <a:off x="7218956" y="3440406"/>
                <a:ext cx="1450359" cy="257625"/>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数据安全运营能力</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2" name="矩形: 圆角 91"/>
              <p:cNvSpPr/>
              <p:nvPr>
                <p:custDataLst>
                  <p:tags r:id="rId9"/>
                </p:custDataLst>
              </p:nvPr>
            </p:nvSpPr>
            <p:spPr>
              <a:xfrm>
                <a:off x="7218956" y="3743906"/>
                <a:ext cx="1450359" cy="257625"/>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数据安全技术能力</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3" name="矩形: 圆角 92"/>
              <p:cNvSpPr/>
              <p:nvPr>
                <p:custDataLst>
                  <p:tags r:id="rId10"/>
                </p:custDataLst>
              </p:nvPr>
            </p:nvSpPr>
            <p:spPr>
              <a:xfrm>
                <a:off x="7218956" y="4047406"/>
                <a:ext cx="1450359" cy="257625"/>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数据安全合规能力</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4" name="矩形: 圆角 93"/>
              <p:cNvSpPr/>
              <p:nvPr>
                <p:custDataLst>
                  <p:tags r:id="rId11"/>
                </p:custDataLst>
              </p:nvPr>
            </p:nvSpPr>
            <p:spPr>
              <a:xfrm>
                <a:off x="8928395" y="3131324"/>
                <a:ext cx="1450359" cy="178733"/>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数据分类分级管理</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5" name="矩形: 圆角 94"/>
              <p:cNvSpPr/>
              <p:nvPr>
                <p:custDataLst>
                  <p:tags r:id="rId12"/>
                </p:custDataLst>
              </p:nvPr>
            </p:nvSpPr>
            <p:spPr>
              <a:xfrm>
                <a:off x="8928395" y="3374168"/>
                <a:ext cx="1450359" cy="178733"/>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数据访问权限管理</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6" name="矩形: 圆角 95"/>
              <p:cNvSpPr/>
              <p:nvPr>
                <p:custDataLst>
                  <p:tags r:id="rId13"/>
                </p:custDataLst>
              </p:nvPr>
            </p:nvSpPr>
            <p:spPr>
              <a:xfrm>
                <a:off x="8928395" y="3617012"/>
                <a:ext cx="1450359" cy="178733"/>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数据共享和开放管理</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7" name="矩形: 圆角 96"/>
              <p:cNvSpPr/>
              <p:nvPr>
                <p:custDataLst>
                  <p:tags r:id="rId14"/>
                </p:custDataLst>
              </p:nvPr>
            </p:nvSpPr>
            <p:spPr>
              <a:xfrm>
                <a:off x="8928395" y="3859856"/>
                <a:ext cx="1450359" cy="178733"/>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日志审计和监督检查</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8" name="矩形: 圆角 97"/>
              <p:cNvSpPr/>
              <p:nvPr>
                <p:custDataLst>
                  <p:tags r:id="rId15"/>
                </p:custDataLst>
              </p:nvPr>
            </p:nvSpPr>
            <p:spPr>
              <a:xfrm>
                <a:off x="8928395" y="4102698"/>
                <a:ext cx="1450359" cy="178733"/>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公共数据安全培训</a:t>
                </a:r>
                <a:endParaRPr kumimoji="0" lang="zh-CN" altLang="en-US" sz="10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54" name="矩形 53"/>
            <p:cNvSpPr/>
            <p:nvPr>
              <p:custDataLst>
                <p:tags r:id="rId16"/>
              </p:custDataLst>
            </p:nvPr>
          </p:nvSpPr>
          <p:spPr>
            <a:xfrm>
              <a:off x="7168463" y="4437907"/>
              <a:ext cx="3348255" cy="297470"/>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       数据安全职能建设</a:t>
              </a:r>
              <a:endParaRPr kumimoji="0" lang="zh-CN" altLang="en-US" sz="14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55" name="矩形: 圆角 54"/>
            <p:cNvSpPr/>
            <p:nvPr>
              <p:custDataLst>
                <p:tags r:id="rId17"/>
              </p:custDataLst>
            </p:nvPr>
          </p:nvSpPr>
          <p:spPr>
            <a:xfrm>
              <a:off x="8630235" y="4472785"/>
              <a:ext cx="1830458" cy="232293"/>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相关数据安全涉及部门组织建设</a:t>
              </a:r>
              <a:endParaRPr kumimoji="0" lang="zh-CN" altLang="en-US" sz="11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99" name="组合 98"/>
          <p:cNvGrpSpPr/>
          <p:nvPr/>
        </p:nvGrpSpPr>
        <p:grpSpPr>
          <a:xfrm>
            <a:off x="8514016" y="3444350"/>
            <a:ext cx="2361297" cy="960858"/>
            <a:chOff x="1861186" y="5489036"/>
            <a:chExt cx="2361297" cy="960858"/>
          </a:xfrm>
        </p:grpSpPr>
        <p:sp>
          <p:nvSpPr>
            <p:cNvPr id="100" name="文本框 99"/>
            <p:cNvSpPr txBox="1"/>
            <p:nvPr>
              <p:custDataLst>
                <p:tags r:id="rId18"/>
              </p:custDataLst>
            </p:nvPr>
          </p:nvSpPr>
          <p:spPr>
            <a:xfrm>
              <a:off x="1879886" y="5489036"/>
              <a:ext cx="1864613" cy="338554"/>
            </a:xfrm>
            <a:prstGeom prst="rect">
              <a:avLst/>
            </a:prstGeom>
            <a:noFill/>
          </p:spPr>
          <p:txBody>
            <a:bodyPr wrap="none" rtlCol="0">
              <a:spAutoFit/>
            </a:bodyPr>
            <a:lstStyle/>
            <a:p>
              <a:r>
                <a:rPr lang="zh-CN" altLang="en-US" sz="1600" b="1" dirty="0">
                  <a:solidFill>
                    <a:srgbClr val="FFC000"/>
                  </a:solidFill>
                  <a:ea typeface="思源黑体 CN Normal" panose="020B0400000000000000" pitchFamily="34" charset="-122"/>
                  <a:cs typeface="思源黑体 CN Normal" panose="020B0400000000000000" pitchFamily="34" charset="-122"/>
                </a:rPr>
                <a:t>面向运营组织职能</a:t>
              </a:r>
              <a:endParaRPr lang="zh-CN" altLang="en-US" sz="1600" b="1" dirty="0">
                <a:solidFill>
                  <a:srgbClr val="FFC000"/>
                </a:solidFill>
                <a:ea typeface="思源黑体 CN Normal" panose="020B0400000000000000" pitchFamily="34" charset="-122"/>
                <a:cs typeface="思源黑体 CN Normal" panose="020B0400000000000000" pitchFamily="34" charset="-122"/>
              </a:endParaRPr>
            </a:p>
          </p:txBody>
        </p:sp>
        <p:sp>
          <p:nvSpPr>
            <p:cNvPr id="101" name="文本框 100"/>
            <p:cNvSpPr txBox="1"/>
            <p:nvPr>
              <p:custDataLst>
                <p:tags r:id="rId19"/>
              </p:custDataLst>
            </p:nvPr>
          </p:nvSpPr>
          <p:spPr>
            <a:xfrm>
              <a:off x="1861186" y="5872813"/>
              <a:ext cx="2361297" cy="577081"/>
            </a:xfrm>
            <a:prstGeom prst="rect">
              <a:avLst/>
            </a:prstGeom>
            <a:noFill/>
          </p:spPr>
          <p:txBody>
            <a:bodyPr wrap="square">
              <a:spAutoFit/>
            </a:bodyPr>
            <a:lstStyle/>
            <a:p>
              <a:pPr marL="114300" lvl="1" indent="-114300" algn="l" defTabSz="533400">
                <a:lnSpc>
                  <a:spcPct val="90000"/>
                </a:lnSpc>
                <a:spcBef>
                  <a:spcPct val="0"/>
                </a:spcBef>
                <a:spcAft>
                  <a:spcPct val="15000"/>
                </a:spcAft>
                <a:buChar char="•"/>
              </a:pPr>
              <a:r>
                <a:rPr lang="zh-CN" altLang="en-US"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厘清运营相关组织</a:t>
              </a:r>
              <a:endParaRPr lang="en-US" altLang="zh-CN"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114300" lvl="1" indent="-114300" algn="l" defTabSz="533400">
                <a:lnSpc>
                  <a:spcPct val="90000"/>
                </a:lnSpc>
                <a:spcBef>
                  <a:spcPct val="0"/>
                </a:spcBef>
                <a:spcAft>
                  <a:spcPct val="15000"/>
                </a:spcAft>
                <a:buChar char="•"/>
              </a:pPr>
              <a:r>
                <a:rPr lang="zh-CN" altLang="en-US"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清晰组织间关系</a:t>
              </a:r>
              <a:endParaRPr lang="en-US" altLang="zh-CN"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114300" lvl="1" indent="-114300" algn="l" defTabSz="533400">
                <a:lnSpc>
                  <a:spcPct val="90000"/>
                </a:lnSpc>
                <a:spcBef>
                  <a:spcPct val="0"/>
                </a:spcBef>
                <a:spcAft>
                  <a:spcPct val="15000"/>
                </a:spcAft>
                <a:buChar char="•"/>
              </a:pPr>
              <a:r>
                <a:rPr lang="zh-CN" altLang="en-US"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补齐人员缺口，定岗定责</a:t>
              </a:r>
              <a:endParaRPr lang="en-US" altLang="zh-CN"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02" name="组合 101"/>
          <p:cNvGrpSpPr/>
          <p:nvPr/>
        </p:nvGrpSpPr>
        <p:grpSpPr>
          <a:xfrm>
            <a:off x="8514016" y="4641182"/>
            <a:ext cx="2231310" cy="969015"/>
            <a:chOff x="1581111" y="5492852"/>
            <a:chExt cx="2231310" cy="969015"/>
          </a:xfrm>
        </p:grpSpPr>
        <p:sp>
          <p:nvSpPr>
            <p:cNvPr id="103" name="文本框 102"/>
            <p:cNvSpPr txBox="1"/>
            <p:nvPr>
              <p:custDataLst>
                <p:tags r:id="rId20"/>
              </p:custDataLst>
            </p:nvPr>
          </p:nvSpPr>
          <p:spPr>
            <a:xfrm>
              <a:off x="1581111" y="5492852"/>
              <a:ext cx="2074607" cy="338554"/>
            </a:xfrm>
            <a:prstGeom prst="rect">
              <a:avLst/>
            </a:prstGeom>
            <a:noFill/>
          </p:spPr>
          <p:txBody>
            <a:bodyPr wrap="none" rtlCol="0">
              <a:spAutoFit/>
            </a:bodyPr>
            <a:lstStyle/>
            <a:p>
              <a:r>
                <a:rPr lang="zh-CN" altLang="en-US" sz="1600" b="1" dirty="0">
                  <a:solidFill>
                    <a:srgbClr val="FFC000"/>
                  </a:solidFill>
                  <a:ea typeface="思源黑体 CN Normal" panose="020B0400000000000000" pitchFamily="34" charset="-122"/>
                  <a:cs typeface="思源黑体 CN Normal" panose="020B0400000000000000" pitchFamily="34" charset="-122"/>
                </a:rPr>
                <a:t>面向运营的能力提升</a:t>
              </a:r>
              <a:endParaRPr lang="zh-CN" altLang="en-US" sz="1600" b="1" dirty="0">
                <a:solidFill>
                  <a:srgbClr val="FFC000"/>
                </a:solidFill>
                <a:ea typeface="思源黑体 CN Normal" panose="020B0400000000000000" pitchFamily="34" charset="-122"/>
                <a:cs typeface="思源黑体 CN Normal" panose="020B0400000000000000" pitchFamily="34" charset="-122"/>
              </a:endParaRPr>
            </a:p>
          </p:txBody>
        </p:sp>
        <p:sp>
          <p:nvSpPr>
            <p:cNvPr id="104" name="文本框 103"/>
            <p:cNvSpPr txBox="1"/>
            <p:nvPr>
              <p:custDataLst>
                <p:tags r:id="rId21"/>
              </p:custDataLst>
            </p:nvPr>
          </p:nvSpPr>
          <p:spPr>
            <a:xfrm>
              <a:off x="1581111" y="5884786"/>
              <a:ext cx="2231310" cy="577081"/>
            </a:xfrm>
            <a:prstGeom prst="rect">
              <a:avLst/>
            </a:prstGeom>
            <a:noFill/>
          </p:spPr>
          <p:txBody>
            <a:bodyPr wrap="square">
              <a:spAutoFit/>
            </a:bodyPr>
            <a:lstStyle/>
            <a:p>
              <a:pPr marL="114300" lvl="1" indent="-114300" algn="l" defTabSz="533400">
                <a:lnSpc>
                  <a:spcPct val="90000"/>
                </a:lnSpc>
                <a:spcBef>
                  <a:spcPct val="0"/>
                </a:spcBef>
                <a:spcAft>
                  <a:spcPct val="15000"/>
                </a:spcAft>
                <a:buChar char="•"/>
              </a:pPr>
              <a:r>
                <a:rPr lang="zh-CN" altLang="en-US"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面向不同运维场景（日常、重保）</a:t>
              </a:r>
              <a:endParaRPr lang="en-US" altLang="zh-CN"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114300" lvl="1" indent="-114300" algn="l" defTabSz="533400">
                <a:lnSpc>
                  <a:spcPct val="90000"/>
                </a:lnSpc>
                <a:spcBef>
                  <a:spcPct val="0"/>
                </a:spcBef>
                <a:spcAft>
                  <a:spcPct val="15000"/>
                </a:spcAft>
                <a:buChar char="•"/>
              </a:pPr>
              <a:r>
                <a:rPr lang="zh-CN" altLang="en-US"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技能培训、认证考核</a:t>
              </a:r>
              <a:endParaRPr lang="en-US" altLang="zh-CN"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114300" lvl="1" indent="-114300" algn="l" defTabSz="533400">
                <a:lnSpc>
                  <a:spcPct val="90000"/>
                </a:lnSpc>
                <a:spcBef>
                  <a:spcPct val="0"/>
                </a:spcBef>
                <a:spcAft>
                  <a:spcPct val="15000"/>
                </a:spcAft>
                <a:buChar char="•"/>
              </a:pPr>
              <a:r>
                <a:rPr lang="zh-CN" altLang="en-US"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结合实战演练</a:t>
              </a:r>
              <a:endParaRPr lang="zh-CN" altLang="en-US"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05" name="组合 104"/>
          <p:cNvGrpSpPr/>
          <p:nvPr/>
        </p:nvGrpSpPr>
        <p:grpSpPr>
          <a:xfrm>
            <a:off x="8500525" y="2282905"/>
            <a:ext cx="2562033" cy="824740"/>
            <a:chOff x="1772437" y="5428351"/>
            <a:chExt cx="2243122" cy="824740"/>
          </a:xfrm>
        </p:grpSpPr>
        <p:sp>
          <p:nvSpPr>
            <p:cNvPr id="106" name="文本框 105"/>
            <p:cNvSpPr txBox="1"/>
            <p:nvPr>
              <p:custDataLst>
                <p:tags r:id="rId22"/>
              </p:custDataLst>
            </p:nvPr>
          </p:nvSpPr>
          <p:spPr>
            <a:xfrm>
              <a:off x="1772437" y="5428351"/>
              <a:ext cx="1816369" cy="338554"/>
            </a:xfrm>
            <a:prstGeom prst="rect">
              <a:avLst/>
            </a:prstGeom>
            <a:noFill/>
          </p:spPr>
          <p:txBody>
            <a:bodyPr wrap="none" rtlCol="0">
              <a:spAutoFit/>
            </a:bodyPr>
            <a:lstStyle/>
            <a:p>
              <a:r>
                <a:rPr lang="zh-CN" altLang="en-US" sz="1600" b="1" dirty="0">
                  <a:solidFill>
                    <a:srgbClr val="FFC000"/>
                  </a:solidFill>
                  <a:ea typeface="思源黑体 CN Normal" panose="020B0400000000000000" pitchFamily="34" charset="-122"/>
                  <a:cs typeface="思源黑体 CN Normal" panose="020B0400000000000000" pitchFamily="34" charset="-122"/>
                </a:rPr>
                <a:t>面向运营的流程梳理</a:t>
              </a:r>
              <a:endParaRPr lang="zh-CN" altLang="en-US" sz="1600" b="1" dirty="0">
                <a:solidFill>
                  <a:srgbClr val="FFC000"/>
                </a:solidFill>
                <a:ea typeface="思源黑体 CN Normal" panose="020B0400000000000000" pitchFamily="34" charset="-122"/>
                <a:cs typeface="思源黑体 CN Normal" panose="020B0400000000000000" pitchFamily="34" charset="-122"/>
              </a:endParaRPr>
            </a:p>
          </p:txBody>
        </p:sp>
        <p:sp>
          <p:nvSpPr>
            <p:cNvPr id="107" name="文本框 106"/>
            <p:cNvSpPr txBox="1"/>
            <p:nvPr>
              <p:custDataLst>
                <p:tags r:id="rId23"/>
              </p:custDataLst>
            </p:nvPr>
          </p:nvSpPr>
          <p:spPr>
            <a:xfrm>
              <a:off x="1784249" y="5830668"/>
              <a:ext cx="2231310" cy="422423"/>
            </a:xfrm>
            <a:prstGeom prst="rect">
              <a:avLst/>
            </a:prstGeom>
            <a:noFill/>
          </p:spPr>
          <p:txBody>
            <a:bodyPr wrap="square">
              <a:spAutoFit/>
            </a:bodyPr>
            <a:lstStyle/>
            <a:p>
              <a:pPr marL="114300" lvl="1" indent="-114300" algn="l" defTabSz="533400">
                <a:lnSpc>
                  <a:spcPct val="90000"/>
                </a:lnSpc>
                <a:spcBef>
                  <a:spcPct val="0"/>
                </a:spcBef>
                <a:spcAft>
                  <a:spcPct val="15000"/>
                </a:spcAft>
                <a:buChar char="•"/>
              </a:pPr>
              <a:r>
                <a:rPr lang="zh-CN" altLang="en-US"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运营相关事件分类分级</a:t>
              </a:r>
              <a:endParaRPr lang="en-US" altLang="zh-CN"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p>
              <a:pPr marL="114300" lvl="1" indent="-114300" algn="l" defTabSz="533400">
                <a:lnSpc>
                  <a:spcPct val="90000"/>
                </a:lnSpc>
                <a:spcBef>
                  <a:spcPct val="0"/>
                </a:spcBef>
                <a:spcAft>
                  <a:spcPct val="15000"/>
                </a:spcAft>
                <a:buChar char="•"/>
              </a:pPr>
              <a:r>
                <a:rPr lang="zh-CN" altLang="en-US" sz="105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标准化事件处理</a:t>
              </a:r>
              <a:r>
                <a:rPr lang="zh-CN" altLang="en-US"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流程</a:t>
              </a:r>
              <a:endParaRPr lang="en-US" altLang="zh-CN" sz="1050" b="1" kern="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08" name="文本框 107"/>
          <p:cNvSpPr txBox="1"/>
          <p:nvPr>
            <p:custDataLst>
              <p:tags r:id="rId24"/>
            </p:custDataLst>
          </p:nvPr>
        </p:nvSpPr>
        <p:spPr>
          <a:xfrm>
            <a:off x="0" y="1495637"/>
            <a:ext cx="12191999" cy="461665"/>
          </a:xfrm>
          <a:prstGeom prst="rect">
            <a:avLst/>
          </a:prstGeom>
          <a:noFill/>
        </p:spPr>
        <p:txBody>
          <a:bodyPr wrap="square" rtlCol="0">
            <a:spAutoFit/>
          </a:bodyPr>
          <a:lstStyle>
            <a:defPPr>
              <a:defRPr lang="zh-CN"/>
            </a:defPPr>
            <a:lvl1pPr>
              <a:defRPr sz="2000">
                <a:solidFill>
                  <a:schemeClr val="bg1"/>
                </a:solidFill>
                <a:latin typeface="思源黑体 CN Heavy" panose="020B0A00000000000000" pitchFamily="34" charset="-122"/>
                <a:ea typeface="思源黑体 CN Heavy" panose="020B0A00000000000000" pitchFamily="34" charset="-122"/>
              </a:defRPr>
            </a:lvl1pPr>
          </a:lstStyle>
          <a:p>
            <a:pPr algn="ctr"/>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聚焦</a:t>
            </a:r>
            <a:r>
              <a:rPr lang="zh-CN" altLang="en-US" sz="24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“运营安全”</a:t>
            </a:r>
            <a:r>
              <a:rPr lang="zh-CN" altLang="en-US" sz="2400" b="1" dirty="0">
                <a:solidFill>
                  <a:srgbClr val="FFC000"/>
                </a:solidFill>
                <a:latin typeface="+mn-lt"/>
                <a:ea typeface="思源黑体 CN Normal" panose="020B0400000000000000" pitchFamily="34" charset="-122"/>
                <a:cs typeface="思源黑体 CN Normal" panose="020B0400000000000000" pitchFamily="34" charset="-122"/>
              </a:rPr>
              <a:t> </a:t>
            </a:r>
            <a:r>
              <a:rPr lang="zh-CN" altLang="en-US" dirty="0">
                <a:latin typeface="思源黑体 CN Normal" panose="020B0400000000000000" pitchFamily="34" charset="-122"/>
                <a:ea typeface="思源黑体 CN Normal" panose="020B0400000000000000" pitchFamily="34" charset="-122"/>
                <a:cs typeface="思源黑体 CN Normal" panose="020B0400000000000000" pitchFamily="34" charset="-122"/>
              </a:rPr>
              <a:t>的</a:t>
            </a:r>
            <a:r>
              <a:rPr lang="zh-CN" altLang="en-US" sz="2400" b="1" dirty="0">
                <a:solidFill>
                  <a:srgbClr val="FFC000"/>
                </a:solidFill>
                <a:latin typeface="Source Han Sans CN Bold" panose="020B0500000000000000" pitchFamily="34" charset="-128"/>
                <a:ea typeface="Source Han Sans CN Bold" panose="020B0500000000000000" pitchFamily="34" charset="-128"/>
              </a:rPr>
              <a:t>“组织建设”</a:t>
            </a:r>
            <a:r>
              <a:rPr lang="zh-CN" altLang="en-US" dirty="0">
                <a:latin typeface="思源黑体 CN Normal" panose="020B0400000000000000" pitchFamily="34" charset="-122"/>
                <a:ea typeface="思源黑体 CN Normal" panose="020B0400000000000000" pitchFamily="34" charset="-122"/>
              </a:rPr>
              <a:t>、</a:t>
            </a:r>
            <a:r>
              <a:rPr lang="zh-CN" altLang="en-US" sz="2400" b="1" dirty="0">
                <a:solidFill>
                  <a:srgbClr val="FFC000"/>
                </a:solidFill>
                <a:latin typeface="Source Han Sans CN Bold" panose="020B0500000000000000" pitchFamily="34" charset="-128"/>
                <a:ea typeface="Source Han Sans CN Bold" panose="020B0500000000000000" pitchFamily="34" charset="-128"/>
              </a:rPr>
              <a:t>“能力提升”</a:t>
            </a:r>
            <a:r>
              <a:rPr lang="zh-CN" altLang="en-US" dirty="0">
                <a:latin typeface="思源黑体 CN Normal" panose="020B0400000000000000" pitchFamily="34" charset="-122"/>
                <a:ea typeface="思源黑体 CN Normal" panose="020B0400000000000000" pitchFamily="34" charset="-122"/>
              </a:rPr>
              <a:t>、</a:t>
            </a:r>
            <a:r>
              <a:rPr lang="zh-CN" altLang="en-US" sz="2400" b="1" dirty="0">
                <a:solidFill>
                  <a:srgbClr val="FFC000"/>
                </a:solidFill>
                <a:latin typeface="Source Han Sans CN Bold" panose="020B0500000000000000" pitchFamily="34" charset="-128"/>
                <a:ea typeface="Source Han Sans CN Bold" panose="020B0500000000000000" pitchFamily="34" charset="-128"/>
              </a:rPr>
              <a:t>“流程标准化”</a:t>
            </a:r>
            <a:endParaRPr lang="zh-CN" altLang="en-US" sz="2400" b="1" dirty="0">
              <a:solidFill>
                <a:srgbClr val="FFC000"/>
              </a:solidFill>
              <a:latin typeface="Source Han Sans CN Bold" panose="020B0500000000000000" pitchFamily="34" charset="-128"/>
              <a:ea typeface="Source Han Sans CN Bold" panose="020B0500000000000000" pitchFamily="34" charset="-128"/>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第五步：核心能力建设 </a:t>
            </a:r>
            <a:r>
              <a:rPr lang="en-US" altLang="zh-CN" sz="2400" b="0" dirty="0">
                <a:solidFill>
                  <a:srgbClr val="00ECE7"/>
                </a:solidFill>
                <a:latin typeface="Source Han Sans CN Bold" panose="020B0500000000000000" pitchFamily="34" charset="-128"/>
                <a:ea typeface="Source Han Sans CN Bold" panose="020B0500000000000000" pitchFamily="34" charset="-128"/>
                <a:sym typeface="+mn-ea"/>
              </a:rPr>
              <a:t>3.</a:t>
            </a:r>
            <a:r>
              <a:rPr lang="zh-CN" altLang="en-US" sz="2400" b="0" dirty="0">
                <a:solidFill>
                  <a:srgbClr val="00ECE7"/>
                </a:solidFill>
                <a:latin typeface="Source Han Sans CN Bold" panose="020B0500000000000000" pitchFamily="34" charset="-128"/>
                <a:ea typeface="Source Han Sans CN Bold" panose="020B0500000000000000" pitchFamily="34" charset="-128"/>
                <a:sym typeface="+mn-ea"/>
              </a:rPr>
              <a:t>运营体系建设</a:t>
            </a:r>
            <a:endParaRPr lang="zh-CN" altLang="en-US" sz="2400" b="0" dirty="0">
              <a:solidFill>
                <a:srgbClr val="00ECE7"/>
              </a:solidFill>
              <a:latin typeface="Source Han Sans CN Bold" panose="020B0500000000000000" pitchFamily="34" charset="-128"/>
              <a:ea typeface="Source Han Sans CN Bold" panose="020B0500000000000000" pitchFamily="34" charset="-128"/>
            </a:endParaRPr>
          </a:p>
        </p:txBody>
      </p:sp>
      <p:graphicFrame>
        <p:nvGraphicFramePr>
          <p:cNvPr id="32" name="表格 31"/>
          <p:cNvGraphicFramePr>
            <a:graphicFrameLocks noGrp="1"/>
          </p:cNvGraphicFramePr>
          <p:nvPr>
            <p:custDataLst>
              <p:tags r:id="rId1"/>
            </p:custDataLst>
          </p:nvPr>
        </p:nvGraphicFramePr>
        <p:xfrm>
          <a:off x="2719065" y="1079152"/>
          <a:ext cx="9105505" cy="4955979"/>
        </p:xfrm>
        <a:graphic>
          <a:graphicData uri="http://schemas.openxmlformats.org/drawingml/2006/table">
            <a:tbl>
              <a:tblPr>
                <a:tableStyleId>{17292A2E-F333-43FB-9621-5CBBE7FDCDCB}</a:tableStyleId>
              </a:tblPr>
              <a:tblGrid>
                <a:gridCol w="385231"/>
                <a:gridCol w="1225102"/>
                <a:gridCol w="2952624"/>
                <a:gridCol w="1595680"/>
                <a:gridCol w="1299445"/>
                <a:gridCol w="1647423"/>
              </a:tblGrid>
              <a:tr h="200854">
                <a:tc>
                  <a:txBody>
                    <a:bodyPr/>
                    <a:lstStyle/>
                    <a:p>
                      <a:pPr algn="ctr" fontAlgn="b"/>
                      <a:r>
                        <a:rPr lang="zh-CN" altLang="en-US" sz="1000" b="1" u="none" strike="noStrike" dirty="0">
                          <a:solidFill>
                            <a:schemeClr val="bg1"/>
                          </a:solidFill>
                          <a:effectLst/>
                          <a:cs typeface="思源黑体 CN Normal" panose="020B0400000000000000" pitchFamily="34" charset="-122"/>
                        </a:rPr>
                        <a:t>编号</a:t>
                      </a:r>
                      <a:endParaRPr lang="zh-CN" altLang="en-US" sz="1000" b="1"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1000" b="1" u="none" strike="noStrike" dirty="0">
                          <a:solidFill>
                            <a:schemeClr val="bg1"/>
                          </a:solidFill>
                          <a:effectLst/>
                          <a:cs typeface="思源黑体 CN Normal" panose="020B0400000000000000" pitchFamily="34" charset="-122"/>
                        </a:rPr>
                        <a:t>安全控制域</a:t>
                      </a:r>
                      <a:endParaRPr lang="zh-CN" altLang="en-US" sz="1000" b="1"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1000" b="1" u="none" strike="noStrike" dirty="0">
                          <a:solidFill>
                            <a:schemeClr val="bg1"/>
                          </a:solidFill>
                          <a:effectLst/>
                          <a:cs typeface="思源黑体 CN Normal" panose="020B0400000000000000" pitchFamily="34" charset="-122"/>
                        </a:rPr>
                        <a:t>管理流程（规范）</a:t>
                      </a:r>
                      <a:endParaRPr lang="zh-CN" altLang="en-US" sz="1000" b="1"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1000" b="1" u="none" strike="noStrike" dirty="0">
                          <a:solidFill>
                            <a:schemeClr val="bg1"/>
                          </a:solidFill>
                          <a:effectLst/>
                          <a:cs typeface="思源黑体 CN Normal" panose="020B0400000000000000" pitchFamily="34" charset="-122"/>
                        </a:rPr>
                        <a:t>技术内容</a:t>
                      </a:r>
                      <a:endParaRPr lang="zh-CN" altLang="en-US" sz="1000" b="1"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1000" b="1" u="none" strike="noStrike" dirty="0">
                          <a:solidFill>
                            <a:schemeClr val="bg1"/>
                          </a:solidFill>
                          <a:effectLst/>
                          <a:cs typeface="思源黑体 CN Normal" panose="020B0400000000000000" pitchFamily="34" charset="-122"/>
                        </a:rPr>
                        <a:t>平台建设内容</a:t>
                      </a:r>
                      <a:endParaRPr lang="zh-CN" altLang="en-US" sz="1000" b="1"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zh-CN" altLang="en-US" sz="1000" b="1" u="none" strike="noStrike" dirty="0">
                          <a:solidFill>
                            <a:schemeClr val="bg1"/>
                          </a:solidFill>
                          <a:effectLst/>
                          <a:cs typeface="思源黑体 CN Normal" panose="020B0400000000000000" pitchFamily="34" charset="-122"/>
                        </a:rPr>
                        <a:t>运营服务内容</a:t>
                      </a:r>
                      <a:endParaRPr lang="zh-CN" altLang="en-US" sz="1000" b="1"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01</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数据分级分类</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数据分类分级实施指南</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（分类分级变更表）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DLP</a:t>
                      </a:r>
                      <a:r>
                        <a:rPr lang="zh-CN" altLang="en-US" sz="800" u="none" strike="noStrike" dirty="0">
                          <a:solidFill>
                            <a:schemeClr val="bg1"/>
                          </a:solidFill>
                          <a:effectLst/>
                          <a:cs typeface="思源黑体 CN Normal" panose="020B0400000000000000" pitchFamily="34" charset="-122"/>
                        </a:rPr>
                        <a:t>，数据资产管理平台</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策略管理</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资产管理</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审批流程</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数据分类分级服务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02</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数据采集安全管理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数据采集安全管理规范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DLP</a:t>
                      </a:r>
                      <a:r>
                        <a:rPr lang="zh-CN" altLang="en-US" sz="800" u="none" strike="noStrike" dirty="0">
                          <a:solidFill>
                            <a:schemeClr val="bg1"/>
                          </a:solidFill>
                          <a:effectLst/>
                          <a:cs typeface="思源黑体 CN Normal" panose="020B0400000000000000" pitchFamily="34" charset="-122"/>
                        </a:rPr>
                        <a:t>、数据加解密产品</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数据源梳理服务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5601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03</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数据源鉴别及记录</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数据采集安全管理规范</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数据存储安全管理规范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身份认证</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数据源梳理服务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04</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数据质量管理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数据质量管理规范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数据治理平台</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1920">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05</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数据传输加密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数据传输加密系统</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06</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网络可用性管理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800" b="0" u="none" strike="noStrike" dirty="0">
                          <a:solidFill>
                            <a:schemeClr val="bg1"/>
                          </a:solidFill>
                          <a:effectLst/>
                          <a:ea typeface="思源黑体 CN Normal" panose="020B0400000000000000" pitchFamily="34" charset="-122"/>
                          <a:cs typeface="思源黑体 CN Normal" panose="020B0400000000000000" pitchFamily="34" charset="-122"/>
                        </a:rPr>
                        <a:t>NPM</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07</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存储介质安全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数据存储安全管理规范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移动介质安全管理</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a:solidFill>
                            <a:schemeClr val="bg1"/>
                          </a:solidFill>
                          <a:effectLst/>
                          <a:cs typeface="思源黑体 CN Normal" panose="020B0400000000000000" pitchFamily="34" charset="-122"/>
                        </a:rPr>
                        <a:t>合规管理</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08</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逻辑存储安全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存储系统的安全配置</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基线核查系统检查配置信息</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09</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数据备份和恢复</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数据备份和恢复管理规范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备份</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a:solidFill>
                            <a:schemeClr val="bg1"/>
                          </a:solidFill>
                          <a:effectLst/>
                          <a:cs typeface="思源黑体 CN Normal" panose="020B0400000000000000" pitchFamily="34" charset="-122"/>
                        </a:rPr>
                        <a:t>合规管理</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10</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数据脱敏</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数据脱敏规范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数据脱敏系统</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11</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数据分析安全</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数据分析场景梳理（使用分析算法、使用数据源、可视化内容等）</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数据脱敏系统</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数据挖掘场景梳理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40429">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12</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数据正当使用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数据权限管理制度</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堡垒机，数据库防火墙，数据库安全运维平台</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数据访问权限梳理服务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13</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数据处理环境安全</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b="0" u="none" strike="noStrike" dirty="0">
                          <a:solidFill>
                            <a:schemeClr val="bg1"/>
                          </a:solidFill>
                          <a:effectLst/>
                          <a:cs typeface="思源黑体 CN Normal" panose="020B0400000000000000" pitchFamily="34" charset="-122"/>
                        </a:rPr>
                        <a:t>《</a:t>
                      </a:r>
                      <a:r>
                        <a:rPr lang="zh-CN" altLang="en-US" sz="800" b="0" u="none" strike="noStrike" dirty="0">
                          <a:solidFill>
                            <a:schemeClr val="bg1"/>
                          </a:solidFill>
                          <a:effectLst/>
                          <a:cs typeface="思源黑体 CN Normal" panose="020B0400000000000000" pitchFamily="34" charset="-122"/>
                        </a:rPr>
                        <a:t>主机基线检查规范</a:t>
                      </a:r>
                      <a:r>
                        <a:rPr lang="en-US" altLang="zh-CN" sz="800" b="0" u="none" strike="noStrike" dirty="0">
                          <a:solidFill>
                            <a:schemeClr val="bg1"/>
                          </a:solidFill>
                          <a:effectLst/>
                          <a:cs typeface="思源黑体 CN Normal" panose="020B0400000000000000" pitchFamily="34" charset="-122"/>
                        </a:rPr>
                        <a:t>》</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堡垒机、</a:t>
                      </a:r>
                      <a:r>
                        <a:rPr lang="en-US" altLang="zh-CN" sz="800" u="none" strike="noStrike" dirty="0" err="1">
                          <a:solidFill>
                            <a:schemeClr val="bg1"/>
                          </a:solidFill>
                          <a:effectLst/>
                          <a:cs typeface="思源黑体 CN Normal" panose="020B0400000000000000" pitchFamily="34" charset="-122"/>
                        </a:rPr>
                        <a:t>v</a:t>
                      </a:r>
                      <a:r>
                        <a:rPr lang="en-US" sz="800" u="none" strike="noStrike" dirty="0" err="1">
                          <a:solidFill>
                            <a:schemeClr val="bg1"/>
                          </a:solidFill>
                          <a:effectLst/>
                          <a:ea typeface="思源黑体 CN Normal" panose="020B0400000000000000" pitchFamily="34" charset="-122"/>
                          <a:cs typeface="思源黑体 CN Normal" panose="020B0400000000000000" pitchFamily="34" charset="-122"/>
                        </a:rPr>
                        <a:t>lan</a:t>
                      </a:r>
                      <a:r>
                        <a:rPr lang="zh-CN" altLang="en-US" sz="800" u="none" strike="noStrike" dirty="0">
                          <a:solidFill>
                            <a:schemeClr val="bg1"/>
                          </a:solidFill>
                          <a:effectLst/>
                          <a:cs typeface="思源黑体 CN Normal" panose="020B0400000000000000" pitchFamily="34" charset="-122"/>
                        </a:rPr>
                        <a:t>划分，主机安全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40429">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14</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数据导入导出安全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数据导入导出安全管理规范</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（数据修改、提取、导入、脱敏申请表）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堡垒机，数据安全运维平台，对于权限审批和监管审计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审批流程</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数据使用场景梳理服务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15</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数据共享安全</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数据共享管理规范</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暂定 数据共享场景梳理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数据脱敏、</a:t>
                      </a:r>
                      <a:r>
                        <a:rPr lang="en-US" altLang="zh-CN" sz="800" b="0" u="none" strike="noStrike" dirty="0">
                          <a:solidFill>
                            <a:schemeClr val="bg1"/>
                          </a:solidFill>
                          <a:effectLst/>
                          <a:cs typeface="思源黑体 CN Normal" panose="020B0400000000000000" pitchFamily="34" charset="-122"/>
                        </a:rPr>
                        <a:t>API</a:t>
                      </a:r>
                      <a:r>
                        <a:rPr lang="zh-CN" altLang="en-US" sz="800" b="0" u="none" strike="noStrike" dirty="0">
                          <a:solidFill>
                            <a:schemeClr val="bg1"/>
                          </a:solidFill>
                          <a:effectLst/>
                          <a:cs typeface="思源黑体 CN Normal" panose="020B0400000000000000" pitchFamily="34" charset="-122"/>
                        </a:rPr>
                        <a:t>网关，文档水印</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审批流程</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数据使用场景式护理服务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16</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数据发布安全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数据安全管理方针和策略</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数据发布安全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差分隐私</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发布审批流程梳理服务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17</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数据接口安全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数据接口开发规范</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800" b="0" u="none" strike="noStrike" dirty="0">
                          <a:solidFill>
                            <a:schemeClr val="bg1"/>
                          </a:solidFill>
                          <a:effectLst/>
                          <a:ea typeface="思源黑体 CN Normal" panose="020B0400000000000000" pitchFamily="34" charset="-122"/>
                          <a:cs typeface="思源黑体 CN Normal" panose="020B0400000000000000" pitchFamily="34" charset="-122"/>
                        </a:rPr>
                        <a:t>API</a:t>
                      </a:r>
                      <a:r>
                        <a:rPr lang="zh-CN" altLang="en-US" sz="800" b="0" u="none" strike="noStrike" dirty="0">
                          <a:solidFill>
                            <a:schemeClr val="bg1"/>
                          </a:solidFill>
                          <a:effectLst/>
                          <a:cs typeface="思源黑体 CN Normal" panose="020B0400000000000000" pitchFamily="34" charset="-122"/>
                        </a:rPr>
                        <a:t>网关</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数据安全使用接口梳理服务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18</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数据销毁处置</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rowSpan="2">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数据销毁安全管理办法</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脱磁</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540">
                <a:tc>
                  <a:txBody>
                    <a:bodyPr/>
                    <a:lstStyle/>
                    <a:p>
                      <a:pPr algn="ctr" fontAlgn="ctr"/>
                      <a:r>
                        <a:rPr lang="en-US" sz="800" u="none" strike="noStrike">
                          <a:solidFill>
                            <a:schemeClr val="bg1"/>
                          </a:solidFill>
                          <a:effectLst/>
                          <a:ea typeface="思源黑体 CN Normal" panose="020B0400000000000000" pitchFamily="34" charset="-122"/>
                          <a:cs typeface="思源黑体 CN Normal" panose="020B0400000000000000" pitchFamily="34" charset="-122"/>
                        </a:rPr>
                        <a:t>19</a:t>
                      </a:r>
                      <a:endParaRPr 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介质销毁处置</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vMerge="1">
                  <a:tcPr/>
                </a:tc>
                <a:tc>
                  <a:txBody>
                    <a:bodyPr/>
                    <a:lstStyle/>
                    <a:p>
                      <a:pPr algn="l" fontAlgn="b"/>
                      <a:r>
                        <a:rPr lang="zh-CN" altLang="en-US" sz="800" b="0" u="none" strike="noStrike" dirty="0">
                          <a:solidFill>
                            <a:schemeClr val="bg1"/>
                          </a:solidFill>
                          <a:effectLst/>
                          <a:cs typeface="思源黑体 CN Normal" panose="020B0400000000000000" pitchFamily="34" charset="-122"/>
                        </a:rPr>
                        <a:t>脱磁</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20</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数据安全策略规划</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数据安全管理方针和策略</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21</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人力资源安全</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人力资源管理办法</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22</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51945">
                <a:tc>
                  <a:txBody>
                    <a:bodyPr/>
                    <a:lstStyle/>
                    <a:p>
                      <a:pPr algn="ctr" fontAlgn="ctr"/>
                      <a:r>
                        <a:rPr lang="en-US" sz="800" u="none" strike="noStrike">
                          <a:solidFill>
                            <a:schemeClr val="bg1"/>
                          </a:solidFill>
                          <a:effectLst/>
                          <a:ea typeface="思源黑体 CN Normal" panose="020B0400000000000000" pitchFamily="34" charset="-122"/>
                          <a:cs typeface="思源黑体 CN Normal" panose="020B0400000000000000" pitchFamily="34" charset="-122"/>
                        </a:rPr>
                        <a:t>23</a:t>
                      </a:r>
                      <a:endParaRPr 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数据资产管理</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数据资产清单</a:t>
                      </a:r>
                      <a:br>
                        <a:rPr lang="zh-CN" altLang="en-US" sz="800" u="none" strike="noStrike" dirty="0">
                          <a:solidFill>
                            <a:schemeClr val="bg1"/>
                          </a:solidFill>
                          <a:effectLst/>
                          <a:cs typeface="思源黑体 CN Normal" panose="020B0400000000000000" pitchFamily="34" charset="-122"/>
                        </a:rPr>
                      </a:br>
                      <a:r>
                        <a:rPr lang="zh-CN" altLang="en-US" sz="800" u="none" strike="noStrike" dirty="0">
                          <a:solidFill>
                            <a:schemeClr val="bg1"/>
                          </a:solidFill>
                          <a:effectLst/>
                          <a:cs typeface="思源黑体 CN Normal" panose="020B0400000000000000" pitchFamily="34" charset="-122"/>
                        </a:rPr>
                        <a:t>  资产变更审批单</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数据安全资产管理平台</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资产管理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数据资产摸底服务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2555">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24</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数据供应链安全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数据供应链全过程审计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a:solidFill>
                            <a:schemeClr val="bg1"/>
                          </a:solidFill>
                          <a:effectLst/>
                          <a:ea typeface="思源黑体 CN Normal" panose="020B0400000000000000" pitchFamily="34" charset="-122"/>
                          <a:cs typeface="思源黑体 CN Normal" panose="020B0400000000000000" pitchFamily="34" charset="-122"/>
                        </a:rPr>
                        <a:t>25</a:t>
                      </a:r>
                      <a:endParaRPr 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元数据管理</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元数据管理</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元数据管理平台</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48767">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26</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数据终端安全</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终端安全管理办法</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信息安全事件处置管理办法</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终端</a:t>
                      </a:r>
                      <a:r>
                        <a:rPr lang="en-US" altLang="zh-CN" sz="800" u="none" strike="noStrike" dirty="0">
                          <a:solidFill>
                            <a:schemeClr val="bg1"/>
                          </a:solidFill>
                          <a:effectLst/>
                          <a:cs typeface="思源黑体 CN Normal" panose="020B0400000000000000" pitchFamily="34" charset="-122"/>
                        </a:rPr>
                        <a:t>DLP</a:t>
                      </a:r>
                      <a:r>
                        <a:rPr lang="zh-CN" altLang="en-US" sz="800" u="none" strike="noStrike" dirty="0">
                          <a:solidFill>
                            <a:schemeClr val="bg1"/>
                          </a:solidFill>
                          <a:effectLst/>
                          <a:cs typeface="思源黑体 CN Normal" panose="020B0400000000000000" pitchFamily="34" charset="-122"/>
                        </a:rPr>
                        <a:t>，终端管理平台</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数据安全分析服务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40429">
                <a:tc>
                  <a:txBody>
                    <a:bodyPr/>
                    <a:lstStyle/>
                    <a:p>
                      <a:pPr algn="ctr" fontAlgn="ctr"/>
                      <a:r>
                        <a:rPr lang="en-US" sz="800" u="none" strike="noStrike">
                          <a:solidFill>
                            <a:schemeClr val="bg1"/>
                          </a:solidFill>
                          <a:effectLst/>
                          <a:ea typeface="思源黑体 CN Normal" panose="020B0400000000000000" pitchFamily="34" charset="-122"/>
                          <a:cs typeface="思源黑体 CN Normal" panose="020B0400000000000000" pitchFamily="34" charset="-122"/>
                        </a:rPr>
                        <a:t>27</a:t>
                      </a:r>
                      <a:endParaRPr 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监控与审计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数据安全日常监控和审计管理办法</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DLP,</a:t>
                      </a:r>
                      <a:r>
                        <a:rPr lang="zh-CN" altLang="en-US" sz="800" u="none" strike="noStrike" dirty="0">
                          <a:solidFill>
                            <a:schemeClr val="bg1"/>
                          </a:solidFill>
                          <a:effectLst/>
                          <a:cs typeface="思源黑体 CN Normal" panose="020B0400000000000000" pitchFamily="34" charset="-122"/>
                        </a:rPr>
                        <a:t>堡垒机，数据库审计，</a:t>
                      </a:r>
                      <a:r>
                        <a:rPr lang="en-US" altLang="zh-CN" sz="800" u="none" strike="noStrike" dirty="0">
                          <a:solidFill>
                            <a:schemeClr val="bg1"/>
                          </a:solidFill>
                          <a:effectLst/>
                          <a:cs typeface="思源黑体 CN Normal" panose="020B0400000000000000" pitchFamily="34" charset="-122"/>
                        </a:rPr>
                        <a:t>API</a:t>
                      </a:r>
                      <a:r>
                        <a:rPr lang="zh-CN" altLang="en-US" sz="800" u="none" strike="noStrike" dirty="0">
                          <a:solidFill>
                            <a:schemeClr val="bg1"/>
                          </a:solidFill>
                          <a:effectLst/>
                          <a:cs typeface="思源黑体 CN Normal" panose="020B0400000000000000" pitchFamily="34" charset="-122"/>
                        </a:rPr>
                        <a:t>审计，日志审计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事件安全管理、预警管理、合规管理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数据安全分析服务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48285">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28</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鉴别与访问控制</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数据权限管理制度</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数据权限场景梳理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b="0" u="none" strike="noStrike" dirty="0">
                          <a:solidFill>
                            <a:schemeClr val="bg1"/>
                          </a:solidFill>
                          <a:effectLst/>
                          <a:cs typeface="思源黑体 CN Normal" panose="020B0400000000000000" pitchFamily="34" charset="-122"/>
                        </a:rPr>
                        <a:t>API</a:t>
                      </a:r>
                      <a:r>
                        <a:rPr lang="zh-CN" altLang="en-US" sz="800" b="0" u="none" strike="noStrike" dirty="0">
                          <a:solidFill>
                            <a:schemeClr val="bg1"/>
                          </a:solidFill>
                          <a:effectLst/>
                          <a:cs typeface="思源黑体 CN Normal" panose="020B0400000000000000" pitchFamily="34" charset="-122"/>
                        </a:rPr>
                        <a:t>网关，数据库防火墙，数据库安全运维平台</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策略管理</a:t>
                      </a:r>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权限审批流程</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数据访问权限梳理服务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129131">
                <a:tc>
                  <a:txBody>
                    <a:bodyPr/>
                    <a:lstStyle/>
                    <a:p>
                      <a:pPr algn="ctr" fontAlgn="ctr"/>
                      <a:r>
                        <a:rPr lang="en-US" sz="800" u="none" strike="noStrike">
                          <a:solidFill>
                            <a:schemeClr val="bg1"/>
                          </a:solidFill>
                          <a:effectLst/>
                          <a:ea typeface="思源黑体 CN Normal" panose="020B0400000000000000" pitchFamily="34" charset="-122"/>
                          <a:cs typeface="思源黑体 CN Normal" panose="020B0400000000000000" pitchFamily="34" charset="-122"/>
                        </a:rPr>
                        <a:t>29</a:t>
                      </a:r>
                      <a:endParaRPr 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a:solidFill>
                            <a:schemeClr val="bg1"/>
                          </a:solidFill>
                          <a:effectLst/>
                          <a:cs typeface="思源黑体 CN Normal" panose="020B0400000000000000" pitchFamily="34" charset="-122"/>
                        </a:rPr>
                        <a:t>需求分析</a:t>
                      </a:r>
                      <a:endParaRPr lang="zh-CN" alt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需求管理办法</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线下流程（诸如需求评审之类的）</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sz="800" u="none" strike="noStrike">
                          <a:solidFill>
                            <a:schemeClr val="bg1"/>
                          </a:solidFill>
                          <a:effectLst/>
                          <a:ea typeface="思源黑体 CN Normal" panose="020B0400000000000000" pitchFamily="34" charset="-122"/>
                          <a:cs typeface="思源黑体 CN Normal" panose="020B0400000000000000" pitchFamily="34" charset="-122"/>
                        </a:rPr>
                        <a:t>N/A</a:t>
                      </a:r>
                      <a:endParaRPr lang="en-US" sz="800" b="0" i="0" u="none" strike="noStrike">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　</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40429">
                <a:tc>
                  <a:txBody>
                    <a:bodyPr/>
                    <a:lstStyle/>
                    <a:p>
                      <a:pPr algn="ctr" fontAlgn="ctr"/>
                      <a:r>
                        <a:rPr lang="en-US" sz="800" u="none" strike="noStrike" dirty="0">
                          <a:solidFill>
                            <a:schemeClr val="bg1"/>
                          </a:solidFill>
                          <a:effectLst/>
                          <a:ea typeface="思源黑体 CN Normal" panose="020B0400000000000000" pitchFamily="34" charset="-122"/>
                          <a:cs typeface="思源黑体 CN Normal" panose="020B0400000000000000" pitchFamily="34" charset="-122"/>
                        </a:rPr>
                        <a:t>30</a:t>
                      </a:r>
                      <a:endParaRPr 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ctr"/>
                      <a:r>
                        <a:rPr lang="zh-CN" altLang="en-US" sz="800" u="none" strike="noStrike" dirty="0">
                          <a:solidFill>
                            <a:schemeClr val="bg1"/>
                          </a:solidFill>
                          <a:effectLst/>
                          <a:cs typeface="思源黑体 CN Normal" panose="020B0400000000000000" pitchFamily="34" charset="-122"/>
                        </a:rPr>
                        <a:t>安全事件应急</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en-US" altLang="zh-CN" sz="800" u="none" strike="noStrike" dirty="0">
                          <a:solidFill>
                            <a:schemeClr val="bg1"/>
                          </a:solidFill>
                          <a:effectLst/>
                          <a:cs typeface="思源黑体 CN Normal" panose="020B0400000000000000" pitchFamily="34" charset="-122"/>
                        </a:rPr>
                        <a:t>《</a:t>
                      </a:r>
                      <a:r>
                        <a:rPr lang="zh-CN" altLang="en-US" sz="800" u="none" strike="noStrike" dirty="0">
                          <a:solidFill>
                            <a:schemeClr val="bg1"/>
                          </a:solidFill>
                          <a:effectLst/>
                          <a:cs typeface="思源黑体 CN Normal" panose="020B0400000000000000" pitchFamily="34" charset="-122"/>
                        </a:rPr>
                        <a:t>信息安全事件处置管理办法</a:t>
                      </a:r>
                      <a:r>
                        <a:rPr lang="en-US" altLang="zh-CN" sz="800" u="none" strike="noStrike" dirty="0">
                          <a:solidFill>
                            <a:schemeClr val="bg1"/>
                          </a:solidFill>
                          <a:effectLst/>
                          <a:cs typeface="思源黑体 CN Normal" panose="020B0400000000000000" pitchFamily="34" charset="-122"/>
                        </a:rPr>
                        <a:t>》</a:t>
                      </a:r>
                      <a:endParaRPr lang="en-US" altLang="zh-CN"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b="0" u="none" strike="noStrike" dirty="0">
                          <a:solidFill>
                            <a:schemeClr val="bg1"/>
                          </a:solidFill>
                          <a:effectLst/>
                          <a:cs typeface="思源黑体 CN Normal" panose="020B0400000000000000" pitchFamily="34" charset="-122"/>
                        </a:rPr>
                        <a:t>数据安全运营平台</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风险评估中心、事件安全管理、预警管理</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fontAlgn="b"/>
                      <a:r>
                        <a:rPr lang="zh-CN" altLang="en-US" sz="800" u="none" strike="noStrike" dirty="0">
                          <a:solidFill>
                            <a:schemeClr val="bg1"/>
                          </a:solidFill>
                          <a:effectLst/>
                          <a:cs typeface="思源黑体 CN Normal" panose="020B0400000000000000" pitchFamily="34" charset="-122"/>
                        </a:rPr>
                        <a:t>数据安全分析服务</a:t>
                      </a:r>
                      <a:endParaRPr lang="zh-CN" altLang="en-US" sz="800" b="0" i="0" u="none" strike="noStrike" dirty="0">
                        <a:solidFill>
                          <a:schemeClr val="bg1"/>
                        </a:solidFill>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a:txBody>
                  <a:tcPr marL="4703" marR="4703" marT="4703"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bl>
          </a:graphicData>
        </a:graphic>
      </p:graphicFrame>
      <p:sp>
        <p:nvSpPr>
          <p:cNvPr id="36" name="文本占位符 3"/>
          <p:cNvSpPr txBox="1"/>
          <p:nvPr>
            <p:custDataLst>
              <p:tags r:id="rId2"/>
            </p:custDataLst>
          </p:nvPr>
        </p:nvSpPr>
        <p:spPr>
          <a:xfrm>
            <a:off x="4105622" y="5994582"/>
            <a:ext cx="7163432" cy="5467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algn="ctr">
              <a:lnSpc>
                <a:spcPct val="160000"/>
              </a:lnSpc>
            </a:pPr>
            <a:r>
              <a:rPr lang="zh-CN" altLang="en-US" sz="2400" b="1" dirty="0">
                <a:solidFill>
                  <a:srgbClr val="FFC000"/>
                </a:solidFill>
                <a:latin typeface="+mj-ea"/>
                <a:ea typeface="+mj-ea"/>
                <a:cs typeface="思源黑体 CN Normal" panose="020B0400000000000000" pitchFamily="34" charset="-122"/>
              </a:rPr>
              <a:t>运营流程模板结合数据安全专家咨询服务</a:t>
            </a:r>
            <a:r>
              <a:rPr lang="en-US" altLang="zh-CN" sz="1000" b="1" dirty="0">
                <a:solidFill>
                  <a:srgbClr val="FFC000"/>
                </a:solidFill>
                <a:latin typeface="+mj-ea"/>
                <a:ea typeface="+mj-ea"/>
                <a:cs typeface="思源黑体 CN Normal" panose="020B0400000000000000" pitchFamily="34" charset="-122"/>
              </a:rPr>
              <a:t>	</a:t>
            </a:r>
            <a:endParaRPr lang="en-US" altLang="zh-CN" sz="1000" b="1" dirty="0">
              <a:solidFill>
                <a:srgbClr val="FFC000"/>
              </a:solidFill>
              <a:latin typeface="+mj-ea"/>
              <a:ea typeface="+mj-ea"/>
              <a:cs typeface="思源黑体 CN Normal" panose="020B0400000000000000" pitchFamily="34" charset="-122"/>
            </a:endParaRPr>
          </a:p>
        </p:txBody>
      </p:sp>
      <p:pic>
        <p:nvPicPr>
          <p:cNvPr id="5" name="图片 4"/>
          <p:cNvPicPr>
            <a:picLocks noChangeAspect="1"/>
          </p:cNvPicPr>
          <p:nvPr/>
        </p:nvPicPr>
        <p:blipFill>
          <a:blip r:embed="rId3"/>
          <a:stretch>
            <a:fillRect/>
          </a:stretch>
        </p:blipFill>
        <p:spPr>
          <a:xfrm>
            <a:off x="152433" y="1749795"/>
            <a:ext cx="1964465" cy="3396892"/>
          </a:xfrm>
          <a:prstGeom prst="rect">
            <a:avLst/>
          </a:prstGeom>
          <a:ln w="3175" cap="sq">
            <a:solidFill>
              <a:srgbClr val="000000"/>
            </a:solidFill>
            <a:miter lim="800000"/>
            <a:headEnd/>
            <a:tailEnd/>
          </a:ln>
          <a:effectLst>
            <a:outerShdw blurRad="57150" dist="50800" dir="2700000" algn="tl" rotWithShape="0">
              <a:srgbClr val="000000">
                <a:alpha val="40000"/>
              </a:srgbClr>
            </a:outerShdw>
          </a:effectLst>
        </p:spPr>
      </p:pic>
      <p:sp>
        <p:nvSpPr>
          <p:cNvPr id="6" name="燕尾形 5"/>
          <p:cNvSpPr/>
          <p:nvPr/>
        </p:nvSpPr>
        <p:spPr>
          <a:xfrm>
            <a:off x="2275002" y="3240928"/>
            <a:ext cx="325181" cy="414626"/>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第六步：支撑体系建设</a:t>
            </a:r>
            <a:endParaRPr lang="zh-CN" altLang="en-US" dirty="0"/>
          </a:p>
        </p:txBody>
      </p:sp>
      <p:sp>
        <p:nvSpPr>
          <p:cNvPr id="39" name="矩形 38"/>
          <p:cNvSpPr/>
          <p:nvPr>
            <p:custDataLst>
              <p:tags r:id="rId1"/>
            </p:custDataLst>
          </p:nvPr>
        </p:nvSpPr>
        <p:spPr>
          <a:xfrm>
            <a:off x="4488545" y="1308566"/>
            <a:ext cx="6297324" cy="233202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solidFill>
                <a:schemeClr val="tx1"/>
              </a:solidFill>
              <a:cs typeface="思源黑体 CN Normal" panose="020B0400000000000000" pitchFamily="34" charset="-122"/>
            </a:endParaRPr>
          </a:p>
        </p:txBody>
      </p:sp>
      <p:sp>
        <p:nvSpPr>
          <p:cNvPr id="40" name="矩形: 圆角 39"/>
          <p:cNvSpPr/>
          <p:nvPr>
            <p:custDataLst>
              <p:tags r:id="rId2"/>
            </p:custDataLst>
          </p:nvPr>
        </p:nvSpPr>
        <p:spPr>
          <a:xfrm>
            <a:off x="4569908" y="1816472"/>
            <a:ext cx="5198954" cy="1154073"/>
          </a:xfrm>
          <a:prstGeom prst="roundRect">
            <a:avLst>
              <a:gd name="adj" fmla="val 5694"/>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30000"/>
              </a:lnSpc>
              <a:spcAft>
                <a:spcPts val="600"/>
              </a:spcAft>
              <a:buFont typeface="思源黑体 CN Normal" panose="020B0400000000000000" pitchFamily="34" charset="-122"/>
              <a:buChar char="Ø"/>
            </a:pP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提高平台的安全态感能力，提升隐患事件的预警水平</a:t>
            </a:r>
            <a:endPar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endParaRPr>
          </a:p>
          <a:p>
            <a:pPr marL="285750" indent="-285750">
              <a:lnSpc>
                <a:spcPct val="130000"/>
              </a:lnSpc>
              <a:spcAft>
                <a:spcPts val="600"/>
              </a:spcAft>
              <a:buFont typeface="思源黑体 CN Normal" panose="020B0400000000000000" pitchFamily="34" charset="-122"/>
              <a:buChar char="Ø"/>
            </a:pP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实现、健全“预警</a:t>
            </a:r>
            <a:r>
              <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a:t>
            </a: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通告</a:t>
            </a:r>
            <a:r>
              <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a:t>
            </a: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处置</a:t>
            </a:r>
            <a:r>
              <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a:t>
            </a: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整改</a:t>
            </a:r>
            <a:r>
              <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a:t>
            </a: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反馈”闭环工作机制</a:t>
            </a:r>
            <a:endPar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endParaRPr>
          </a:p>
          <a:p>
            <a:pPr marL="285750" indent="-285750">
              <a:lnSpc>
                <a:spcPct val="130000"/>
              </a:lnSpc>
              <a:spcAft>
                <a:spcPts val="600"/>
              </a:spcAft>
              <a:buFont typeface="思源黑体 CN Normal" panose="020B0400000000000000" pitchFamily="34" charset="-122"/>
              <a:buChar char="Ø"/>
            </a:pP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定期或按需开展“数据安全综合风险评估”和“数据安全专项检查”</a:t>
            </a:r>
            <a:endPar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endParaRPr>
          </a:p>
        </p:txBody>
      </p:sp>
      <p:sp>
        <p:nvSpPr>
          <p:cNvPr id="41" name="矩形 40"/>
          <p:cNvSpPr/>
          <p:nvPr>
            <p:custDataLst>
              <p:tags r:id="rId3"/>
            </p:custDataLst>
          </p:nvPr>
        </p:nvSpPr>
        <p:spPr>
          <a:xfrm>
            <a:off x="1405501" y="1304128"/>
            <a:ext cx="3083674" cy="2332026"/>
          </a:xfrm>
          <a:prstGeom prst="rect">
            <a:avLst/>
          </a:prstGeom>
          <a:gradFill flip="none" rotWithShape="1">
            <a:gsLst>
              <a:gs pos="0">
                <a:srgbClr val="38A6A0"/>
              </a:gs>
              <a:gs pos="63000">
                <a:srgbClr val="1B627A"/>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a:solidFill>
                <a:schemeClr val="tx1"/>
              </a:solidFill>
              <a:cs typeface="思源黑体 CN Normal" panose="020B0400000000000000" pitchFamily="34" charset="-122"/>
            </a:endParaRPr>
          </a:p>
        </p:txBody>
      </p:sp>
      <p:sp>
        <p:nvSpPr>
          <p:cNvPr id="42" name="文本框 41"/>
          <p:cNvSpPr txBox="1"/>
          <p:nvPr>
            <p:custDataLst>
              <p:tags r:id="rId4"/>
            </p:custDataLst>
          </p:nvPr>
        </p:nvSpPr>
        <p:spPr>
          <a:xfrm>
            <a:off x="1406131" y="1301750"/>
            <a:ext cx="693980" cy="2334403"/>
          </a:xfrm>
          <a:prstGeom prst="rect">
            <a:avLst/>
          </a:prstGeom>
          <a:solidFill>
            <a:srgbClr val="EF6E4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zh-CN"/>
            </a:defPPr>
            <a:lvl1pPr algn="ctr">
              <a:defRPr sz="2000" b="1">
                <a:solidFill>
                  <a:schemeClr val="bg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dirty="0">
                <a:cs typeface="思源黑体 CN Normal" panose="020B0400000000000000" pitchFamily="34" charset="-122"/>
              </a:rPr>
              <a:t>数据</a:t>
            </a:r>
            <a:endParaRPr lang="en-US" altLang="zh-CN" sz="1400" dirty="0">
              <a:cs typeface="思源黑体 CN Normal" panose="020B0400000000000000" pitchFamily="34" charset="-122"/>
            </a:endParaRPr>
          </a:p>
          <a:p>
            <a:r>
              <a:rPr lang="zh-CN" altLang="en-US" sz="1400" dirty="0">
                <a:cs typeface="思源黑体 CN Normal" panose="020B0400000000000000" pitchFamily="34" charset="-122"/>
              </a:rPr>
              <a:t>安全</a:t>
            </a:r>
            <a:endParaRPr lang="en-US" altLang="zh-CN" sz="1400" dirty="0">
              <a:cs typeface="思源黑体 CN Normal" panose="020B0400000000000000" pitchFamily="34" charset="-122"/>
            </a:endParaRPr>
          </a:p>
          <a:p>
            <a:r>
              <a:rPr lang="zh-CN" altLang="en-US" sz="1400" dirty="0">
                <a:cs typeface="思源黑体 CN Normal" panose="020B0400000000000000" pitchFamily="34" charset="-122"/>
              </a:rPr>
              <a:t>评估审计</a:t>
            </a:r>
            <a:endParaRPr lang="en-US" altLang="zh-CN" sz="1400" dirty="0">
              <a:cs typeface="思源黑体 CN Normal" panose="020B0400000000000000" pitchFamily="34" charset="-122"/>
            </a:endParaRPr>
          </a:p>
        </p:txBody>
      </p:sp>
      <p:sp>
        <p:nvSpPr>
          <p:cNvPr id="43" name="矩形 42"/>
          <p:cNvSpPr/>
          <p:nvPr>
            <p:custDataLst>
              <p:tags r:id="rId5"/>
            </p:custDataLst>
          </p:nvPr>
        </p:nvSpPr>
        <p:spPr>
          <a:xfrm>
            <a:off x="2429441" y="1462048"/>
            <a:ext cx="1642960" cy="2018349"/>
          </a:xfrm>
          <a:prstGeom prst="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900" b="1">
              <a:solidFill>
                <a:schemeClr val="tx1">
                  <a:lumMod val="75000"/>
                  <a:lumOff val="25000"/>
                </a:schemeClr>
              </a:solidFill>
              <a:cs typeface="思源黑体 CN Normal" panose="020B0400000000000000" pitchFamily="34" charset="-122"/>
            </a:endParaRPr>
          </a:p>
        </p:txBody>
      </p:sp>
      <p:sp>
        <p:nvSpPr>
          <p:cNvPr id="44" name="矩形: 圆角 43"/>
          <p:cNvSpPr/>
          <p:nvPr>
            <p:custDataLst>
              <p:tags r:id="rId6"/>
            </p:custDataLst>
          </p:nvPr>
        </p:nvSpPr>
        <p:spPr>
          <a:xfrm>
            <a:off x="2589876" y="1612460"/>
            <a:ext cx="1281617" cy="408025"/>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zh-CN" altLang="en-US" sz="1050" b="1" dirty="0">
                <a:solidFill>
                  <a:schemeClr val="tx1">
                    <a:lumMod val="75000"/>
                    <a:lumOff val="25000"/>
                  </a:schemeClr>
                </a:solidFill>
                <a:cs typeface="思源黑体 CN Normal" panose="020B0400000000000000" pitchFamily="34" charset="-122"/>
              </a:rPr>
              <a:t>预警通报</a:t>
            </a:r>
            <a:endParaRPr lang="zh-CN" altLang="en-US" sz="1050" b="1" dirty="0">
              <a:solidFill>
                <a:schemeClr val="tx1">
                  <a:lumMod val="75000"/>
                  <a:lumOff val="25000"/>
                </a:schemeClr>
              </a:solidFill>
              <a:cs typeface="思源黑体 CN Normal" panose="020B0400000000000000" pitchFamily="34" charset="-122"/>
            </a:endParaRPr>
          </a:p>
        </p:txBody>
      </p:sp>
      <p:sp>
        <p:nvSpPr>
          <p:cNvPr id="45" name="矩形: 圆角 44"/>
          <p:cNvSpPr/>
          <p:nvPr>
            <p:custDataLst>
              <p:tags r:id="rId7"/>
            </p:custDataLst>
          </p:nvPr>
        </p:nvSpPr>
        <p:spPr>
          <a:xfrm>
            <a:off x="2589876" y="2303341"/>
            <a:ext cx="1281616" cy="408025"/>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zh-CN" altLang="en-US" sz="1050" b="1" dirty="0">
                <a:solidFill>
                  <a:schemeClr val="tx1">
                    <a:lumMod val="75000"/>
                    <a:lumOff val="25000"/>
                  </a:schemeClr>
                </a:solidFill>
                <a:cs typeface="思源黑体 CN Normal" panose="020B0400000000000000" pitchFamily="34" charset="-122"/>
              </a:rPr>
              <a:t>安全检查</a:t>
            </a:r>
            <a:endParaRPr lang="zh-CN" altLang="en-US" sz="1050" b="1" dirty="0">
              <a:solidFill>
                <a:schemeClr val="tx1">
                  <a:lumMod val="75000"/>
                  <a:lumOff val="25000"/>
                </a:schemeClr>
              </a:solidFill>
              <a:cs typeface="思源黑体 CN Normal" panose="020B0400000000000000" pitchFamily="34" charset="-122"/>
            </a:endParaRPr>
          </a:p>
        </p:txBody>
      </p:sp>
      <p:sp>
        <p:nvSpPr>
          <p:cNvPr id="46" name="矩形: 圆角 45"/>
          <p:cNvSpPr/>
          <p:nvPr>
            <p:custDataLst>
              <p:tags r:id="rId8"/>
            </p:custDataLst>
          </p:nvPr>
        </p:nvSpPr>
        <p:spPr>
          <a:xfrm>
            <a:off x="2592594" y="2942957"/>
            <a:ext cx="1278899" cy="408025"/>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zh-CN" altLang="en-US" sz="1050" b="1" dirty="0">
                <a:solidFill>
                  <a:schemeClr val="tx1">
                    <a:lumMod val="75000"/>
                    <a:lumOff val="25000"/>
                  </a:schemeClr>
                </a:solidFill>
                <a:cs typeface="思源黑体 CN Normal" panose="020B0400000000000000" pitchFamily="34" charset="-122"/>
              </a:rPr>
              <a:t>综合评估</a:t>
            </a:r>
            <a:endParaRPr lang="zh-CN" altLang="en-US" sz="1050" b="1" dirty="0">
              <a:solidFill>
                <a:schemeClr val="tx1">
                  <a:lumMod val="75000"/>
                  <a:lumOff val="25000"/>
                </a:schemeClr>
              </a:solidFill>
              <a:cs typeface="思源黑体 CN Normal" panose="020B0400000000000000" pitchFamily="34" charset="-122"/>
            </a:endParaRPr>
          </a:p>
        </p:txBody>
      </p:sp>
      <p:grpSp>
        <p:nvGrpSpPr>
          <p:cNvPr id="29" name="组合 28"/>
          <p:cNvGrpSpPr/>
          <p:nvPr/>
        </p:nvGrpSpPr>
        <p:grpSpPr>
          <a:xfrm>
            <a:off x="1405500" y="3787412"/>
            <a:ext cx="9369171" cy="2418180"/>
            <a:chOff x="938102" y="1348343"/>
            <a:chExt cx="9859231" cy="2151405"/>
          </a:xfrm>
        </p:grpSpPr>
        <p:sp>
          <p:nvSpPr>
            <p:cNvPr id="31" name="矩形 30"/>
            <p:cNvSpPr/>
            <p:nvPr>
              <p:custDataLst>
                <p:tags r:id="rId9"/>
              </p:custDataLst>
            </p:nvPr>
          </p:nvSpPr>
          <p:spPr>
            <a:xfrm>
              <a:off x="4195518" y="1348343"/>
              <a:ext cx="6601815" cy="214692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solidFill>
                  <a:schemeClr val="tx1"/>
                </a:solidFill>
                <a:cs typeface="思源黑体 CN Normal" panose="020B0400000000000000" pitchFamily="34" charset="-122"/>
              </a:endParaRPr>
            </a:p>
          </p:txBody>
        </p:sp>
        <p:sp>
          <p:nvSpPr>
            <p:cNvPr id="32" name="矩形 31"/>
            <p:cNvSpPr/>
            <p:nvPr>
              <p:custDataLst>
                <p:tags r:id="rId10"/>
              </p:custDataLst>
            </p:nvPr>
          </p:nvSpPr>
          <p:spPr>
            <a:xfrm>
              <a:off x="950550" y="1352821"/>
              <a:ext cx="3232520" cy="2146927"/>
            </a:xfrm>
            <a:prstGeom prst="rect">
              <a:avLst/>
            </a:prstGeom>
            <a:gradFill flip="none" rotWithShape="1">
              <a:gsLst>
                <a:gs pos="0">
                  <a:srgbClr val="38A6A0"/>
                </a:gs>
                <a:gs pos="63000">
                  <a:srgbClr val="1B627A"/>
                </a:gs>
              </a:gsLst>
              <a:lin ang="54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a:solidFill>
                  <a:schemeClr val="tx1"/>
                </a:solidFill>
                <a:cs typeface="思源黑体 CN Normal" panose="020B0400000000000000" pitchFamily="34" charset="-122"/>
              </a:endParaRPr>
            </a:p>
          </p:txBody>
        </p:sp>
        <p:sp>
          <p:nvSpPr>
            <p:cNvPr id="33" name="矩形 32"/>
            <p:cNvSpPr/>
            <p:nvPr>
              <p:custDataLst>
                <p:tags r:id="rId11"/>
              </p:custDataLst>
            </p:nvPr>
          </p:nvSpPr>
          <p:spPr>
            <a:xfrm>
              <a:off x="2015600" y="1527090"/>
              <a:ext cx="1728896" cy="1795683"/>
            </a:xfrm>
            <a:prstGeom prst="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900" b="1">
                <a:solidFill>
                  <a:schemeClr val="tx1">
                    <a:lumMod val="75000"/>
                    <a:lumOff val="25000"/>
                  </a:schemeClr>
                </a:solidFill>
                <a:cs typeface="思源黑体 CN Normal" panose="020B0400000000000000" pitchFamily="34" charset="-122"/>
              </a:endParaRPr>
            </a:p>
          </p:txBody>
        </p:sp>
        <p:sp>
          <p:nvSpPr>
            <p:cNvPr id="34" name="文本框 33"/>
            <p:cNvSpPr txBox="1"/>
            <p:nvPr>
              <p:custDataLst>
                <p:tags r:id="rId12"/>
              </p:custDataLst>
            </p:nvPr>
          </p:nvSpPr>
          <p:spPr>
            <a:xfrm>
              <a:off x="938102" y="1352821"/>
              <a:ext cx="745485" cy="2146927"/>
            </a:xfrm>
            <a:prstGeom prst="rect">
              <a:avLst/>
            </a:prstGeom>
            <a:solidFill>
              <a:srgbClr val="EF6E45"/>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defPPr>
                <a:defRPr lang="zh-CN"/>
              </a:defPPr>
              <a:lvl1pPr algn="ctr">
                <a:defRPr sz="2000" b="1">
                  <a:solidFill>
                    <a:schemeClr val="bg1"/>
                  </a:solidFill>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dirty="0">
                  <a:cs typeface="思源黑体 CN Normal" panose="020B0400000000000000" pitchFamily="34" charset="-122"/>
                </a:rPr>
                <a:t>数据</a:t>
              </a:r>
              <a:endParaRPr lang="en-US" altLang="zh-CN" sz="1400" dirty="0">
                <a:cs typeface="思源黑体 CN Normal" panose="020B0400000000000000" pitchFamily="34" charset="-122"/>
              </a:endParaRPr>
            </a:p>
            <a:p>
              <a:r>
                <a:rPr lang="zh-CN" altLang="en-US" sz="1400" dirty="0">
                  <a:cs typeface="思源黑体 CN Normal" panose="020B0400000000000000" pitchFamily="34" charset="-122"/>
                </a:rPr>
                <a:t>安全</a:t>
              </a:r>
              <a:endParaRPr lang="en-US" altLang="zh-CN" sz="1400" dirty="0">
                <a:cs typeface="思源黑体 CN Normal" panose="020B0400000000000000" pitchFamily="34" charset="-122"/>
              </a:endParaRPr>
            </a:p>
            <a:p>
              <a:r>
                <a:rPr lang="zh-CN" altLang="en-US" sz="1400" dirty="0">
                  <a:cs typeface="思源黑体 CN Normal" panose="020B0400000000000000" pitchFamily="34" charset="-122"/>
                </a:rPr>
                <a:t>应急</a:t>
              </a:r>
              <a:endParaRPr lang="en-US" altLang="zh-CN" sz="1400" dirty="0">
                <a:cs typeface="思源黑体 CN Normal" panose="020B0400000000000000" pitchFamily="34" charset="-122"/>
              </a:endParaRPr>
            </a:p>
            <a:p>
              <a:r>
                <a:rPr lang="zh-CN" altLang="en-US" sz="1400" dirty="0">
                  <a:cs typeface="思源黑体 CN Normal" panose="020B0400000000000000" pitchFamily="34" charset="-122"/>
                </a:rPr>
                <a:t>响应</a:t>
              </a:r>
              <a:endParaRPr lang="zh-CN" altLang="en-US" sz="1400" dirty="0">
                <a:cs typeface="思源黑体 CN Normal" panose="020B0400000000000000" pitchFamily="34" charset="-122"/>
              </a:endParaRPr>
            </a:p>
          </p:txBody>
        </p:sp>
        <p:sp>
          <p:nvSpPr>
            <p:cNvPr id="35" name="矩形: 圆角 34"/>
            <p:cNvSpPr/>
            <p:nvPr>
              <p:custDataLst>
                <p:tags r:id="rId13"/>
              </p:custDataLst>
            </p:nvPr>
          </p:nvSpPr>
          <p:spPr>
            <a:xfrm>
              <a:off x="2185429" y="1619188"/>
              <a:ext cx="1347649" cy="363011"/>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zh-CN" altLang="en-US" sz="1050" b="1" dirty="0">
                  <a:solidFill>
                    <a:schemeClr val="tx1">
                      <a:lumMod val="75000"/>
                      <a:lumOff val="25000"/>
                    </a:schemeClr>
                  </a:solidFill>
                  <a:cs typeface="思源黑体 CN Normal" panose="020B0400000000000000" pitchFamily="34" charset="-122"/>
                </a:rPr>
                <a:t>应急预警平台</a:t>
              </a:r>
              <a:endParaRPr lang="zh-CN" altLang="en-US" sz="1050" b="1" dirty="0">
                <a:solidFill>
                  <a:schemeClr val="tx1">
                    <a:lumMod val="75000"/>
                    <a:lumOff val="25000"/>
                  </a:schemeClr>
                </a:solidFill>
                <a:cs typeface="思源黑体 CN Normal" panose="020B0400000000000000" pitchFamily="34" charset="-122"/>
              </a:endParaRPr>
            </a:p>
          </p:txBody>
        </p:sp>
        <p:sp>
          <p:nvSpPr>
            <p:cNvPr id="36" name="矩形: 圆角 35"/>
            <p:cNvSpPr/>
            <p:nvPr>
              <p:custDataLst>
                <p:tags r:id="rId14"/>
              </p:custDataLst>
            </p:nvPr>
          </p:nvSpPr>
          <p:spPr>
            <a:xfrm>
              <a:off x="2185429" y="2198857"/>
              <a:ext cx="1347649" cy="363011"/>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zh-CN" altLang="en-US" sz="1050" b="1" dirty="0">
                  <a:solidFill>
                    <a:schemeClr val="tx1">
                      <a:lumMod val="75000"/>
                      <a:lumOff val="25000"/>
                    </a:schemeClr>
                  </a:solidFill>
                  <a:cs typeface="思源黑体 CN Normal" panose="020B0400000000000000" pitchFamily="34" charset="-122"/>
                </a:rPr>
                <a:t>应急响应预案</a:t>
              </a:r>
              <a:endParaRPr lang="zh-CN" altLang="en-US" sz="1050" b="1" dirty="0">
                <a:solidFill>
                  <a:schemeClr val="tx1">
                    <a:lumMod val="75000"/>
                    <a:lumOff val="25000"/>
                  </a:schemeClr>
                </a:solidFill>
                <a:cs typeface="思源黑体 CN Normal" panose="020B0400000000000000" pitchFamily="34" charset="-122"/>
              </a:endParaRPr>
            </a:p>
          </p:txBody>
        </p:sp>
        <p:sp>
          <p:nvSpPr>
            <p:cNvPr id="37" name="矩形: 圆角 36"/>
            <p:cNvSpPr/>
            <p:nvPr>
              <p:custDataLst>
                <p:tags r:id="rId15"/>
              </p:custDataLst>
            </p:nvPr>
          </p:nvSpPr>
          <p:spPr>
            <a:xfrm>
              <a:off x="2185429" y="2778526"/>
              <a:ext cx="1347649" cy="363011"/>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zh-CN" altLang="en-US" sz="1050" b="1" dirty="0">
                  <a:solidFill>
                    <a:schemeClr val="tx1">
                      <a:lumMod val="75000"/>
                      <a:lumOff val="25000"/>
                    </a:schemeClr>
                  </a:solidFill>
                  <a:cs typeface="思源黑体 CN Normal" panose="020B0400000000000000" pitchFamily="34" charset="-122"/>
                </a:rPr>
                <a:t>应急处置能力</a:t>
              </a:r>
              <a:endParaRPr lang="zh-CN" altLang="en-US" sz="1050" b="1" dirty="0">
                <a:solidFill>
                  <a:schemeClr val="tx1">
                    <a:lumMod val="75000"/>
                    <a:lumOff val="25000"/>
                  </a:schemeClr>
                </a:solidFill>
                <a:cs typeface="思源黑体 CN Normal" panose="020B0400000000000000" pitchFamily="34" charset="-122"/>
              </a:endParaRPr>
            </a:p>
          </p:txBody>
        </p:sp>
        <p:sp>
          <p:nvSpPr>
            <p:cNvPr id="38" name="矩形: 圆角 37"/>
            <p:cNvSpPr/>
            <p:nvPr>
              <p:custDataLst>
                <p:tags r:id="rId16"/>
              </p:custDataLst>
            </p:nvPr>
          </p:nvSpPr>
          <p:spPr>
            <a:xfrm>
              <a:off x="4252056" y="1609383"/>
              <a:ext cx="5910953" cy="1686747"/>
            </a:xfrm>
            <a:prstGeom prst="roundRect">
              <a:avLst>
                <a:gd name="adj" fmla="val 6556"/>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lnSpc>
                  <a:spcPct val="130000"/>
                </a:lnSpc>
                <a:spcAft>
                  <a:spcPts val="600"/>
                </a:spcAft>
                <a:buFont typeface="思源黑体 CN Normal" panose="020B0400000000000000" pitchFamily="34" charset="-122"/>
                <a:buChar char="Ø"/>
              </a:pP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建设数据安全态势感知和监测预警平台，与上级网络安全协调指挥平台对接。</a:t>
              </a:r>
              <a:endPar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endParaRPr>
            </a:p>
            <a:p>
              <a:pPr marL="285750" indent="-285750">
                <a:lnSpc>
                  <a:spcPct val="130000"/>
                </a:lnSpc>
                <a:spcAft>
                  <a:spcPts val="600"/>
                </a:spcAft>
                <a:buFont typeface="思源黑体 CN Normal" panose="020B0400000000000000" pitchFamily="34" charset="-122"/>
                <a:buChar char="Ø"/>
              </a:pP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建立健全安全应急预案、应急处置工作指南和处置流程图。</a:t>
              </a:r>
              <a:endParaRPr lang="en-US" altLang="zh-CN" sz="1200" dirty="0">
                <a:solidFill>
                  <a:schemeClr val="tx1">
                    <a:lumMod val="65000"/>
                    <a:lumOff val="35000"/>
                  </a:schemeClr>
                </a:solidFill>
                <a:ea typeface="思源黑体 CN Normal" panose="020B0400000000000000" pitchFamily="34" charset="-122"/>
                <a:cs typeface="思源黑体 CN Normal" panose="020B0400000000000000" pitchFamily="34" charset="-122"/>
              </a:endParaRPr>
            </a:p>
            <a:p>
              <a:pPr marL="285750" indent="-285750">
                <a:lnSpc>
                  <a:spcPct val="130000"/>
                </a:lnSpc>
                <a:spcAft>
                  <a:spcPts val="600"/>
                </a:spcAft>
                <a:buFont typeface="思源黑体 CN Normal" panose="020B0400000000000000" pitchFamily="34" charset="-122"/>
                <a:buChar char="Ø"/>
              </a:pPr>
              <a:r>
                <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rPr>
                <a:t>常态化开展数据安全攻防演练、应急演练，组建专家队伍和支撑力量，提升全天侯、全场景、常态化、实战化的网络安全应急处置水平。</a:t>
              </a:r>
              <a:endParaRPr lang="zh-CN" altLang="en-US" sz="1200" dirty="0">
                <a:solidFill>
                  <a:schemeClr val="tx1">
                    <a:lumMod val="65000"/>
                    <a:lumOff val="35000"/>
                  </a:schemeClr>
                </a:solidFill>
                <a:ea typeface="思源黑体 CN Normal" panose="020B0400000000000000" pitchFamily="34" charset="-122"/>
                <a:cs typeface="思源黑体 CN Normal" panose="020B0400000000000000" pitchFamily="34" charset="-122"/>
              </a:endParaRPr>
            </a:p>
          </p:txBody>
        </p:sp>
      </p:grpSp>
      <p:sp>
        <p:nvSpPr>
          <p:cNvPr id="30" name="加号 29"/>
          <p:cNvSpPr/>
          <p:nvPr>
            <p:custDataLst>
              <p:tags r:id="rId17"/>
            </p:custDataLst>
          </p:nvPr>
        </p:nvSpPr>
        <p:spPr>
          <a:xfrm>
            <a:off x="1456167" y="3360553"/>
            <a:ext cx="593907" cy="68717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cs typeface="思源黑体 CN Normal" panose="020B0400000000000000" pitchFamily="34"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ea"/>
              </a:rPr>
              <a:t>第七步：全员培训</a:t>
            </a:r>
            <a:endParaRPr lang="zh-CN" altLang="en-US" dirty="0"/>
          </a:p>
        </p:txBody>
      </p:sp>
      <p:grpSp>
        <p:nvGrpSpPr>
          <p:cNvPr id="23" name="组合 22"/>
          <p:cNvGrpSpPr/>
          <p:nvPr/>
        </p:nvGrpSpPr>
        <p:grpSpPr>
          <a:xfrm>
            <a:off x="790575" y="1436631"/>
            <a:ext cx="10631748" cy="1992369"/>
            <a:chOff x="798579" y="1693599"/>
            <a:chExt cx="10631748" cy="1992369"/>
          </a:xfrm>
        </p:grpSpPr>
        <p:grpSp>
          <p:nvGrpSpPr>
            <p:cNvPr id="24" name="组合 23"/>
            <p:cNvGrpSpPr/>
            <p:nvPr/>
          </p:nvGrpSpPr>
          <p:grpSpPr>
            <a:xfrm>
              <a:off x="798579" y="1693599"/>
              <a:ext cx="2069306" cy="1986608"/>
              <a:chOff x="722047" y="816680"/>
              <a:chExt cx="2465914" cy="2200410"/>
            </a:xfrm>
          </p:grpSpPr>
          <p:grpSp>
            <p:nvGrpSpPr>
              <p:cNvPr id="65" name="组合 64"/>
              <p:cNvGrpSpPr/>
              <p:nvPr/>
            </p:nvGrpSpPr>
            <p:grpSpPr>
              <a:xfrm>
                <a:off x="722047" y="816680"/>
                <a:ext cx="2456389" cy="2200410"/>
                <a:chOff x="1936750" y="457200"/>
                <a:chExt cx="2456389" cy="2200410"/>
              </a:xfrm>
              <a:effectLst>
                <a:outerShdw blurRad="50800" dist="38100" dir="2700000" algn="tl" rotWithShape="0">
                  <a:prstClr val="black">
                    <a:alpha val="40000"/>
                  </a:prstClr>
                </a:outerShdw>
              </a:effectLst>
            </p:grpSpPr>
            <p:sp>
              <p:nvSpPr>
                <p:cNvPr id="69" name="矩形 68"/>
                <p:cNvSpPr/>
                <p:nvPr>
                  <p:custDataLst>
                    <p:tags r:id="rId1"/>
                  </p:custDataLst>
                </p:nvPr>
              </p:nvSpPr>
              <p:spPr>
                <a:xfrm>
                  <a:off x="1936750" y="457200"/>
                  <a:ext cx="2303989" cy="2054430"/>
                </a:xfrm>
                <a:prstGeom prst="rect">
                  <a:avLst/>
                </a:prstGeom>
                <a:solidFill>
                  <a:schemeClr val="tx1">
                    <a:lumMod val="65000"/>
                    <a:lumOff val="3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70" name="矩形 69"/>
                <p:cNvSpPr/>
                <p:nvPr>
                  <p:custDataLst>
                    <p:tags r:id="rId2"/>
                  </p:custDataLst>
                </p:nvPr>
              </p:nvSpPr>
              <p:spPr>
                <a:xfrm>
                  <a:off x="2089150" y="603180"/>
                  <a:ext cx="2303989" cy="2054430"/>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思源黑体 CN Normal" panose="020B0400000000000000" pitchFamily="34" charset="-122"/>
                  </a:endParaRPr>
                </a:p>
              </p:txBody>
            </p:sp>
          </p:grpSp>
          <p:sp>
            <p:nvSpPr>
              <p:cNvPr id="66" name="矩形 65"/>
              <p:cNvSpPr/>
              <p:nvPr>
                <p:custDataLst>
                  <p:tags r:id="rId3"/>
                </p:custDataLst>
              </p:nvPr>
            </p:nvSpPr>
            <p:spPr>
              <a:xfrm>
                <a:off x="877622" y="2140385"/>
                <a:ext cx="2310339" cy="876705"/>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67" name="文本框 66"/>
              <p:cNvSpPr txBox="1"/>
              <p:nvPr>
                <p:custDataLst>
                  <p:tags r:id="rId4"/>
                </p:custDataLst>
              </p:nvPr>
            </p:nvSpPr>
            <p:spPr>
              <a:xfrm>
                <a:off x="1541049" y="1229783"/>
                <a:ext cx="970784" cy="647709"/>
              </a:xfrm>
              <a:prstGeom prst="rect">
                <a:avLst/>
              </a:prstGeom>
              <a:noFill/>
            </p:spPr>
            <p:txBody>
              <a:bodyPr wrap="none" rtlCol="0">
                <a:spAutoFit/>
              </a:bodyPr>
              <a:lstStyle/>
              <a:p>
                <a:pPr algn="ctr"/>
                <a:r>
                  <a:rPr lang="zh-CN" altLang="en-US" sz="1600" b="1" dirty="0">
                    <a:solidFill>
                      <a:srgbClr val="F0632F"/>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决策层</a:t>
                </a:r>
                <a:endParaRPr lang="en-US" altLang="zh-CN" sz="1600" b="1" dirty="0">
                  <a:solidFill>
                    <a:srgbClr val="F0632F"/>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pPr algn="ctr"/>
                <a:r>
                  <a:rPr lang="zh-CN" altLang="en-US" sz="1600" b="1" dirty="0">
                    <a:solidFill>
                      <a:srgbClr val="F0632F"/>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培训</a:t>
                </a:r>
                <a:endParaRPr lang="zh-CN" altLang="en-US" sz="1600" b="1" dirty="0">
                  <a:solidFill>
                    <a:srgbClr val="F0632F"/>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8" name="文本框 67"/>
              <p:cNvSpPr txBox="1"/>
              <p:nvPr>
                <p:custDataLst>
                  <p:tags r:id="rId5"/>
                </p:custDataLst>
              </p:nvPr>
            </p:nvSpPr>
            <p:spPr>
              <a:xfrm>
                <a:off x="1106426" y="2228210"/>
                <a:ext cx="1979200" cy="715890"/>
              </a:xfrm>
              <a:prstGeom prst="rect">
                <a:avLst/>
              </a:prstGeom>
              <a:noFill/>
            </p:spPr>
            <p:txBody>
              <a:bodyPr wrap="square">
                <a:spAutoFit/>
              </a:bodyPr>
              <a:lstStyle/>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数据安全概述</a:t>
                </a:r>
                <a:endParaRPr lang="zh-CN" altLang="en-US"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数据安全治理的方法论</a:t>
                </a:r>
                <a:endParaRPr lang="zh-CN" altLang="en-US"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数据安全治理的关键点</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en-US" altLang="zh-CN" sz="900" dirty="0">
                    <a:solidFill>
                      <a:schemeClr val="bg1"/>
                    </a:solidFill>
                    <a:cs typeface="思源黑体 CN Normal" panose="020B0400000000000000" pitchFamily="34" charset="-122"/>
                  </a:rPr>
                  <a:t>……</a:t>
                </a:r>
                <a:endParaRPr lang="zh-CN" altLang="en-US" sz="900" dirty="0">
                  <a:solidFill>
                    <a:schemeClr val="bg1"/>
                  </a:solidFill>
                  <a:cs typeface="思源黑体 CN Normal" panose="020B0400000000000000" pitchFamily="34" charset="-122"/>
                </a:endParaRPr>
              </a:p>
            </p:txBody>
          </p:sp>
        </p:grpSp>
        <p:grpSp>
          <p:nvGrpSpPr>
            <p:cNvPr id="25" name="组合 24"/>
            <p:cNvGrpSpPr/>
            <p:nvPr/>
          </p:nvGrpSpPr>
          <p:grpSpPr>
            <a:xfrm>
              <a:off x="3570218" y="1699360"/>
              <a:ext cx="2069307" cy="1986608"/>
              <a:chOff x="722047" y="816680"/>
              <a:chExt cx="2465914" cy="2200410"/>
            </a:xfrm>
          </p:grpSpPr>
          <p:grpSp>
            <p:nvGrpSpPr>
              <p:cNvPr id="59" name="组合 58"/>
              <p:cNvGrpSpPr/>
              <p:nvPr/>
            </p:nvGrpSpPr>
            <p:grpSpPr>
              <a:xfrm>
                <a:off x="722047" y="816680"/>
                <a:ext cx="2456389" cy="2200410"/>
                <a:chOff x="1936750" y="457200"/>
                <a:chExt cx="2456389" cy="2200410"/>
              </a:xfrm>
              <a:effectLst>
                <a:outerShdw blurRad="50800" dist="38100" dir="2700000" algn="tl" rotWithShape="0">
                  <a:prstClr val="black">
                    <a:alpha val="40000"/>
                  </a:prstClr>
                </a:outerShdw>
              </a:effectLst>
            </p:grpSpPr>
            <p:sp>
              <p:nvSpPr>
                <p:cNvPr id="63" name="矩形 62"/>
                <p:cNvSpPr/>
                <p:nvPr>
                  <p:custDataLst>
                    <p:tags r:id="rId6"/>
                  </p:custDataLst>
                </p:nvPr>
              </p:nvSpPr>
              <p:spPr>
                <a:xfrm>
                  <a:off x="1936750" y="457200"/>
                  <a:ext cx="2303989" cy="2054430"/>
                </a:xfrm>
                <a:prstGeom prst="rect">
                  <a:avLst/>
                </a:prstGeom>
                <a:solidFill>
                  <a:schemeClr val="tx1">
                    <a:lumMod val="65000"/>
                    <a:lumOff val="3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64" name="矩形 63"/>
                <p:cNvSpPr/>
                <p:nvPr>
                  <p:custDataLst>
                    <p:tags r:id="rId7"/>
                  </p:custDataLst>
                </p:nvPr>
              </p:nvSpPr>
              <p:spPr>
                <a:xfrm>
                  <a:off x="2089150" y="603180"/>
                  <a:ext cx="2303989" cy="2054430"/>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思源黑体 CN Normal" panose="020B0400000000000000" pitchFamily="34" charset="-122"/>
                  </a:endParaRPr>
                </a:p>
              </p:txBody>
            </p:sp>
          </p:grpSp>
          <p:sp>
            <p:nvSpPr>
              <p:cNvPr id="60" name="矩形 59"/>
              <p:cNvSpPr/>
              <p:nvPr>
                <p:custDataLst>
                  <p:tags r:id="rId8"/>
                </p:custDataLst>
              </p:nvPr>
            </p:nvSpPr>
            <p:spPr>
              <a:xfrm>
                <a:off x="877622" y="2140385"/>
                <a:ext cx="2310339" cy="876705"/>
              </a:xfrm>
              <a:prstGeom prst="rect">
                <a:avLst/>
              </a:prstGeom>
              <a:solidFill>
                <a:srgbClr val="02C6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61" name="文本框 60"/>
              <p:cNvSpPr txBox="1"/>
              <p:nvPr>
                <p:custDataLst>
                  <p:tags r:id="rId9"/>
                </p:custDataLst>
              </p:nvPr>
            </p:nvSpPr>
            <p:spPr>
              <a:xfrm>
                <a:off x="1425170" y="1253277"/>
                <a:ext cx="1221023" cy="647709"/>
              </a:xfrm>
              <a:prstGeom prst="rect">
                <a:avLst/>
              </a:prstGeom>
              <a:noFill/>
            </p:spPr>
            <p:txBody>
              <a:bodyPr wrap="none" rtlCol="0">
                <a:spAutoFit/>
              </a:bodyPr>
              <a:lstStyle>
                <a:defPPr>
                  <a:defRPr lang="zh-CN"/>
                </a:defPPr>
                <a:lvl1pPr>
                  <a:defRPr sz="1600" b="1">
                    <a:solidFill>
                      <a:srgbClr val="FF9933"/>
                    </a:solidFill>
                    <a:effectLst>
                      <a:outerShdw blurRad="38100" dist="38100" dir="2700000" algn="tl">
                        <a:srgbClr val="000000">
                          <a:alpha val="43137"/>
                        </a:srgbClr>
                      </a:outerShdw>
                    </a:effectLst>
                  </a:defRPr>
                </a:lvl1pPr>
              </a:lstStyle>
              <a:p>
                <a:r>
                  <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安全管理</a:t>
                </a:r>
                <a:endParaRPr lang="en-US" altLang="zh-CN"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r>
                  <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团队培训</a:t>
                </a:r>
                <a:endPar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62" name="文本框 61"/>
              <p:cNvSpPr txBox="1"/>
              <p:nvPr>
                <p:custDataLst>
                  <p:tags r:id="rId10"/>
                </p:custDataLst>
              </p:nvPr>
            </p:nvSpPr>
            <p:spPr>
              <a:xfrm>
                <a:off x="1106426" y="2228210"/>
                <a:ext cx="1979200" cy="715890"/>
              </a:xfrm>
              <a:prstGeom prst="rect">
                <a:avLst/>
              </a:prstGeom>
              <a:noFill/>
            </p:spPr>
            <p:txBody>
              <a:bodyPr wrap="square">
                <a:spAutoFit/>
              </a:bodyPr>
              <a:lstStyle/>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数据安全管理方法</a:t>
                </a:r>
                <a:endParaRPr lang="zh-CN" altLang="en-US"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数据分类分级数据</a:t>
                </a:r>
                <a:endParaRPr lang="zh-CN" altLang="en-US"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安全风险评估</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en-US" altLang="zh-CN" sz="900" dirty="0">
                    <a:solidFill>
                      <a:schemeClr val="bg1"/>
                    </a:solidFill>
                    <a:cs typeface="思源黑体 CN Normal" panose="020B0400000000000000" pitchFamily="34" charset="-122"/>
                  </a:rPr>
                  <a:t>……</a:t>
                </a:r>
                <a:endParaRPr lang="zh-CN" altLang="en-US" sz="900" dirty="0">
                  <a:solidFill>
                    <a:schemeClr val="bg1"/>
                  </a:solidFill>
                  <a:cs typeface="思源黑体 CN Normal" panose="020B0400000000000000" pitchFamily="34" charset="-122"/>
                </a:endParaRPr>
              </a:p>
            </p:txBody>
          </p:sp>
        </p:grpSp>
        <p:grpSp>
          <p:nvGrpSpPr>
            <p:cNvPr id="26" name="组合 25"/>
            <p:cNvGrpSpPr/>
            <p:nvPr/>
          </p:nvGrpSpPr>
          <p:grpSpPr>
            <a:xfrm>
              <a:off x="6475014" y="1699360"/>
              <a:ext cx="2069307" cy="1986608"/>
              <a:chOff x="722047" y="816680"/>
              <a:chExt cx="2465914" cy="2200410"/>
            </a:xfrm>
          </p:grpSpPr>
          <p:grpSp>
            <p:nvGrpSpPr>
              <p:cNvPr id="53" name="组合 52"/>
              <p:cNvGrpSpPr/>
              <p:nvPr/>
            </p:nvGrpSpPr>
            <p:grpSpPr>
              <a:xfrm>
                <a:off x="722047" y="816680"/>
                <a:ext cx="2456389" cy="2200410"/>
                <a:chOff x="1936750" y="457200"/>
                <a:chExt cx="2456389" cy="2200410"/>
              </a:xfrm>
              <a:effectLst>
                <a:outerShdw blurRad="50800" dist="38100" dir="2700000" algn="tl" rotWithShape="0">
                  <a:prstClr val="black">
                    <a:alpha val="40000"/>
                  </a:prstClr>
                </a:outerShdw>
              </a:effectLst>
            </p:grpSpPr>
            <p:sp>
              <p:nvSpPr>
                <p:cNvPr id="57" name="矩形 56"/>
                <p:cNvSpPr/>
                <p:nvPr>
                  <p:custDataLst>
                    <p:tags r:id="rId11"/>
                  </p:custDataLst>
                </p:nvPr>
              </p:nvSpPr>
              <p:spPr>
                <a:xfrm>
                  <a:off x="1936750" y="457200"/>
                  <a:ext cx="2303989" cy="2054430"/>
                </a:xfrm>
                <a:prstGeom prst="rect">
                  <a:avLst/>
                </a:prstGeom>
                <a:solidFill>
                  <a:schemeClr val="tx1">
                    <a:lumMod val="65000"/>
                    <a:lumOff val="3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58" name="矩形 57"/>
                <p:cNvSpPr/>
                <p:nvPr>
                  <p:custDataLst>
                    <p:tags r:id="rId12"/>
                  </p:custDataLst>
                </p:nvPr>
              </p:nvSpPr>
              <p:spPr>
                <a:xfrm>
                  <a:off x="2089150" y="603180"/>
                  <a:ext cx="2303989" cy="2054430"/>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思源黑体 CN Normal" panose="020B0400000000000000" pitchFamily="34" charset="-122"/>
                  </a:endParaRPr>
                </a:p>
              </p:txBody>
            </p:sp>
          </p:grpSp>
          <p:sp>
            <p:nvSpPr>
              <p:cNvPr id="54" name="矩形 53"/>
              <p:cNvSpPr/>
              <p:nvPr>
                <p:custDataLst>
                  <p:tags r:id="rId13"/>
                </p:custDataLst>
              </p:nvPr>
            </p:nvSpPr>
            <p:spPr>
              <a:xfrm>
                <a:off x="877622" y="2140385"/>
                <a:ext cx="2310339" cy="876705"/>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55" name="文本框 54"/>
              <p:cNvSpPr txBox="1"/>
              <p:nvPr>
                <p:custDataLst>
                  <p:tags r:id="rId14"/>
                </p:custDataLst>
              </p:nvPr>
            </p:nvSpPr>
            <p:spPr>
              <a:xfrm>
                <a:off x="1285431" y="1255060"/>
                <a:ext cx="1471265" cy="647709"/>
              </a:xfrm>
              <a:prstGeom prst="rect">
                <a:avLst/>
              </a:prstGeom>
              <a:noFill/>
            </p:spPr>
            <p:txBody>
              <a:bodyPr wrap="none" rtlCol="0">
                <a:spAutoFit/>
              </a:bodyPr>
              <a:lstStyle>
                <a:defPPr>
                  <a:defRPr lang="zh-CN"/>
                </a:defPPr>
                <a:lvl1pPr>
                  <a:defRPr sz="1600" b="1">
                    <a:solidFill>
                      <a:srgbClr val="FF9933"/>
                    </a:solidFill>
                    <a:effectLst>
                      <a:outerShdw blurRad="38100" dist="38100" dir="2700000" algn="tl">
                        <a:srgbClr val="000000">
                          <a:alpha val="43137"/>
                        </a:srgbClr>
                      </a:outerShdw>
                    </a:effectLst>
                  </a:defRPr>
                </a:lvl1pPr>
              </a:lstStyle>
              <a:p>
                <a:pPr algn="ctr"/>
                <a:r>
                  <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业务及运维</a:t>
                </a:r>
                <a:endParaRPr lang="en-US" altLang="zh-CN"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pPr algn="ctr"/>
                <a:r>
                  <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团队培训</a:t>
                </a:r>
                <a:endPar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56" name="文本框 55"/>
              <p:cNvSpPr txBox="1"/>
              <p:nvPr>
                <p:custDataLst>
                  <p:tags r:id="rId15"/>
                </p:custDataLst>
              </p:nvPr>
            </p:nvSpPr>
            <p:spPr>
              <a:xfrm>
                <a:off x="1027036" y="2182322"/>
                <a:ext cx="1979200" cy="715890"/>
              </a:xfrm>
              <a:prstGeom prst="rect">
                <a:avLst/>
              </a:prstGeom>
              <a:noFill/>
            </p:spPr>
            <p:txBody>
              <a:bodyPr wrap="square">
                <a:spAutoFit/>
              </a:bodyPr>
              <a:lstStyle/>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数据安全流程培训</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数据安全运维技能培训</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数据安全运维流程培训</a:t>
                </a:r>
                <a:endParaRPr lang="zh-CN" altLang="en-US"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en-US" altLang="zh-CN" sz="900" dirty="0">
                    <a:solidFill>
                      <a:schemeClr val="bg1"/>
                    </a:solidFill>
                    <a:cs typeface="思源黑体 CN Normal" panose="020B0400000000000000" pitchFamily="34" charset="-122"/>
                  </a:rPr>
                  <a:t>……</a:t>
                </a:r>
                <a:endParaRPr lang="zh-CN" altLang="en-US" sz="900" dirty="0">
                  <a:solidFill>
                    <a:schemeClr val="bg1"/>
                  </a:solidFill>
                  <a:cs typeface="思源黑体 CN Normal" panose="020B0400000000000000" pitchFamily="34" charset="-122"/>
                </a:endParaRPr>
              </a:p>
            </p:txBody>
          </p:sp>
        </p:grpSp>
        <p:grpSp>
          <p:nvGrpSpPr>
            <p:cNvPr id="28" name="组合 27"/>
            <p:cNvGrpSpPr/>
            <p:nvPr/>
          </p:nvGrpSpPr>
          <p:grpSpPr>
            <a:xfrm>
              <a:off x="9361021" y="1696696"/>
              <a:ext cx="2069306" cy="1986608"/>
              <a:chOff x="722047" y="816680"/>
              <a:chExt cx="2465914" cy="2200410"/>
            </a:xfrm>
          </p:grpSpPr>
          <p:grpSp>
            <p:nvGrpSpPr>
              <p:cNvPr id="47" name="组合 46"/>
              <p:cNvGrpSpPr/>
              <p:nvPr/>
            </p:nvGrpSpPr>
            <p:grpSpPr>
              <a:xfrm>
                <a:off x="722047" y="816680"/>
                <a:ext cx="2456389" cy="2200410"/>
                <a:chOff x="1936750" y="457200"/>
                <a:chExt cx="2456389" cy="2200410"/>
              </a:xfrm>
              <a:effectLst>
                <a:outerShdw blurRad="50800" dist="38100" dir="2700000" algn="tl" rotWithShape="0">
                  <a:prstClr val="black">
                    <a:alpha val="40000"/>
                  </a:prstClr>
                </a:outerShdw>
              </a:effectLst>
            </p:grpSpPr>
            <p:sp>
              <p:nvSpPr>
                <p:cNvPr id="51" name="矩形 50"/>
                <p:cNvSpPr/>
                <p:nvPr>
                  <p:custDataLst>
                    <p:tags r:id="rId16"/>
                  </p:custDataLst>
                </p:nvPr>
              </p:nvSpPr>
              <p:spPr>
                <a:xfrm>
                  <a:off x="1936750" y="457200"/>
                  <a:ext cx="2303989" cy="2054430"/>
                </a:xfrm>
                <a:prstGeom prst="rect">
                  <a:avLst/>
                </a:prstGeom>
                <a:solidFill>
                  <a:schemeClr val="tx1">
                    <a:lumMod val="65000"/>
                    <a:lumOff val="35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52" name="矩形 51"/>
                <p:cNvSpPr/>
                <p:nvPr>
                  <p:custDataLst>
                    <p:tags r:id="rId17"/>
                  </p:custDataLst>
                </p:nvPr>
              </p:nvSpPr>
              <p:spPr>
                <a:xfrm>
                  <a:off x="2089150" y="603180"/>
                  <a:ext cx="2303989" cy="2054430"/>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cs typeface="思源黑体 CN Normal" panose="020B0400000000000000" pitchFamily="34" charset="-122"/>
                  </a:endParaRPr>
                </a:p>
              </p:txBody>
            </p:sp>
          </p:grpSp>
          <p:sp>
            <p:nvSpPr>
              <p:cNvPr id="48" name="矩形 47"/>
              <p:cNvSpPr/>
              <p:nvPr>
                <p:custDataLst>
                  <p:tags r:id="rId18"/>
                </p:custDataLst>
              </p:nvPr>
            </p:nvSpPr>
            <p:spPr>
              <a:xfrm>
                <a:off x="877622" y="2140385"/>
                <a:ext cx="2310339" cy="876705"/>
              </a:xfrm>
              <a:prstGeom prst="rect">
                <a:avLst/>
              </a:prstGeom>
              <a:solidFill>
                <a:srgbClr val="02C6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cs typeface="思源黑体 CN Normal" panose="020B0400000000000000" pitchFamily="34" charset="-122"/>
                </a:endParaRPr>
              </a:p>
            </p:txBody>
          </p:sp>
          <p:sp>
            <p:nvSpPr>
              <p:cNvPr id="49" name="文本框 48"/>
              <p:cNvSpPr txBox="1"/>
              <p:nvPr>
                <p:custDataLst>
                  <p:tags r:id="rId19"/>
                </p:custDataLst>
              </p:nvPr>
            </p:nvSpPr>
            <p:spPr>
              <a:xfrm>
                <a:off x="1415929" y="1254607"/>
                <a:ext cx="1221025" cy="647709"/>
              </a:xfrm>
              <a:prstGeom prst="rect">
                <a:avLst/>
              </a:prstGeom>
              <a:noFill/>
            </p:spPr>
            <p:txBody>
              <a:bodyPr wrap="none" rtlCol="0">
                <a:spAutoFit/>
              </a:bodyPr>
              <a:lstStyle>
                <a:defPPr>
                  <a:defRPr lang="zh-CN"/>
                </a:defPPr>
                <a:lvl1pPr>
                  <a:defRPr sz="1600" b="1">
                    <a:solidFill>
                      <a:srgbClr val="FF9933"/>
                    </a:solidFill>
                    <a:effectLst>
                      <a:outerShdw blurRad="38100" dist="38100" dir="2700000" algn="tl">
                        <a:srgbClr val="000000">
                          <a:alpha val="43137"/>
                        </a:srgbClr>
                      </a:outerShdw>
                    </a:effectLst>
                  </a:defRPr>
                </a:lvl1pPr>
              </a:lstStyle>
              <a:p>
                <a:pPr algn="ctr"/>
                <a:r>
                  <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全体员工</a:t>
                </a:r>
                <a:endParaRPr lang="en-US" altLang="zh-CN"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pPr algn="ctr"/>
                <a:r>
                  <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rPr>
                  <a:t>培训</a:t>
                </a:r>
                <a:endParaRPr lang="zh-CN" altLang="en-US" dirty="0">
                  <a:solidFill>
                    <a:srgbClr val="F0632F"/>
                  </a:solidFill>
                  <a:effectLst/>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50" name="文本框 49"/>
              <p:cNvSpPr txBox="1"/>
              <p:nvPr>
                <p:custDataLst>
                  <p:tags r:id="rId20"/>
                </p:custDataLst>
              </p:nvPr>
            </p:nvSpPr>
            <p:spPr>
              <a:xfrm>
                <a:off x="1106426" y="2228210"/>
                <a:ext cx="1979200" cy="715890"/>
              </a:xfrm>
              <a:prstGeom prst="rect">
                <a:avLst/>
              </a:prstGeom>
              <a:noFill/>
            </p:spPr>
            <p:txBody>
              <a:bodyPr wrap="square">
                <a:spAutoFit/>
              </a:bodyPr>
              <a:lstStyle/>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数据安全概述</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企业的数据安全管理制度</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zh-CN" altLang="en-US" sz="900" dirty="0">
                    <a:solidFill>
                      <a:schemeClr val="bg1"/>
                    </a:solidFill>
                    <a:cs typeface="思源黑体 CN Normal" panose="020B0400000000000000" pitchFamily="34" charset="-122"/>
                  </a:rPr>
                  <a:t>数据安全风险场景</a:t>
                </a:r>
                <a:endParaRPr lang="en-US" altLang="zh-CN" sz="900" dirty="0">
                  <a:solidFill>
                    <a:schemeClr val="bg1"/>
                  </a:solidFill>
                  <a:cs typeface="思源黑体 CN Normal" panose="020B0400000000000000" pitchFamily="34" charset="-122"/>
                </a:endParaRPr>
              </a:p>
              <a:p>
                <a:pPr marL="171450" indent="-171450">
                  <a:buFont typeface="思源黑体 CN Normal" panose="020B0400000000000000" pitchFamily="34" charset="-122"/>
                  <a:buChar char="•"/>
                </a:pPr>
                <a:r>
                  <a:rPr lang="en-US" altLang="zh-CN" sz="900" dirty="0">
                    <a:solidFill>
                      <a:schemeClr val="bg1"/>
                    </a:solidFill>
                    <a:cs typeface="思源黑体 CN Normal" panose="020B0400000000000000" pitchFamily="34" charset="-122"/>
                  </a:rPr>
                  <a:t>……</a:t>
                </a:r>
                <a:endParaRPr lang="zh-CN" altLang="en-US" sz="900" dirty="0">
                  <a:solidFill>
                    <a:schemeClr val="bg1"/>
                  </a:solidFill>
                  <a:cs typeface="思源黑体 CN Normal" panose="020B0400000000000000" pitchFamily="34" charset="-122"/>
                </a:endParaRPr>
              </a:p>
            </p:txBody>
          </p:sp>
        </p:grpSp>
      </p:grpSp>
      <p:sp>
        <p:nvSpPr>
          <p:cNvPr id="71" name="businessman_126213"/>
          <p:cNvSpPr/>
          <p:nvPr>
            <p:custDataLst>
              <p:tags r:id="rId21"/>
            </p:custDataLst>
          </p:nvPr>
        </p:nvSpPr>
        <p:spPr>
          <a:xfrm>
            <a:off x="1579253" y="3778373"/>
            <a:ext cx="535646" cy="609685"/>
          </a:xfrm>
          <a:custGeom>
            <a:avLst/>
            <a:gdLst>
              <a:gd name="connsiteX0" fmla="*/ 483753 w 531460"/>
              <a:gd name="connsiteY0" fmla="*/ 362999 h 604920"/>
              <a:gd name="connsiteX1" fmla="*/ 520866 w 531460"/>
              <a:gd name="connsiteY1" fmla="*/ 372547 h 604920"/>
              <a:gd name="connsiteX2" fmla="*/ 525449 w 531460"/>
              <a:gd name="connsiteY2" fmla="*/ 374695 h 604920"/>
              <a:gd name="connsiteX3" fmla="*/ 530220 w 531460"/>
              <a:gd name="connsiteY3" fmla="*/ 388701 h 604920"/>
              <a:gd name="connsiteX4" fmla="*/ 521708 w 531460"/>
              <a:gd name="connsiteY4" fmla="*/ 408310 h 604920"/>
              <a:gd name="connsiteX5" fmla="*/ 509641 w 531460"/>
              <a:gd name="connsiteY5" fmla="*/ 414287 h 604920"/>
              <a:gd name="connsiteX6" fmla="*/ 485040 w 531460"/>
              <a:gd name="connsiteY6" fmla="*/ 408124 h 604920"/>
              <a:gd name="connsiteX7" fmla="*/ 433592 w 531460"/>
              <a:gd name="connsiteY7" fmla="*/ 411112 h 604920"/>
              <a:gd name="connsiteX8" fmla="*/ 404127 w 531460"/>
              <a:gd name="connsiteY8" fmla="*/ 441646 h 604920"/>
              <a:gd name="connsiteX9" fmla="*/ 404033 w 531460"/>
              <a:gd name="connsiteY9" fmla="*/ 442113 h 604920"/>
              <a:gd name="connsiteX10" fmla="*/ 454358 w 531460"/>
              <a:gd name="connsiteY10" fmla="*/ 442113 h 604920"/>
              <a:gd name="connsiteX11" fmla="*/ 461842 w 531460"/>
              <a:gd name="connsiteY11" fmla="*/ 449583 h 604920"/>
              <a:gd name="connsiteX12" fmla="*/ 461842 w 531460"/>
              <a:gd name="connsiteY12" fmla="*/ 466205 h 604920"/>
              <a:gd name="connsiteX13" fmla="*/ 454358 w 531460"/>
              <a:gd name="connsiteY13" fmla="*/ 473675 h 604920"/>
              <a:gd name="connsiteX14" fmla="*/ 396644 w 531460"/>
              <a:gd name="connsiteY14" fmla="*/ 473675 h 604920"/>
              <a:gd name="connsiteX15" fmla="*/ 396644 w 531460"/>
              <a:gd name="connsiteY15" fmla="*/ 487121 h 604920"/>
              <a:gd name="connsiteX16" fmla="*/ 454545 w 531460"/>
              <a:gd name="connsiteY16" fmla="*/ 487121 h 604920"/>
              <a:gd name="connsiteX17" fmla="*/ 462029 w 531460"/>
              <a:gd name="connsiteY17" fmla="*/ 494591 h 604920"/>
              <a:gd name="connsiteX18" fmla="*/ 462029 w 531460"/>
              <a:gd name="connsiteY18" fmla="*/ 511119 h 604920"/>
              <a:gd name="connsiteX19" fmla="*/ 454545 w 531460"/>
              <a:gd name="connsiteY19" fmla="*/ 518589 h 604920"/>
              <a:gd name="connsiteX20" fmla="*/ 401788 w 531460"/>
              <a:gd name="connsiteY20" fmla="*/ 518589 h 604920"/>
              <a:gd name="connsiteX21" fmla="*/ 437895 w 531460"/>
              <a:gd name="connsiteY21" fmla="*/ 556968 h 604920"/>
              <a:gd name="connsiteX22" fmla="*/ 484946 w 531460"/>
              <a:gd name="connsiteY22" fmla="*/ 558275 h 604920"/>
              <a:gd name="connsiteX23" fmla="*/ 509267 w 531460"/>
              <a:gd name="connsiteY23" fmla="*/ 552299 h 604920"/>
              <a:gd name="connsiteX24" fmla="*/ 521708 w 531460"/>
              <a:gd name="connsiteY24" fmla="*/ 558462 h 604920"/>
              <a:gd name="connsiteX25" fmla="*/ 530220 w 531460"/>
              <a:gd name="connsiteY25" fmla="*/ 578351 h 604920"/>
              <a:gd name="connsiteX26" fmla="*/ 524888 w 531460"/>
              <a:gd name="connsiteY26" fmla="*/ 592264 h 604920"/>
              <a:gd name="connsiteX27" fmla="*/ 504777 w 531460"/>
              <a:gd name="connsiteY27" fmla="*/ 599548 h 604920"/>
              <a:gd name="connsiteX28" fmla="*/ 426296 w 531460"/>
              <a:gd name="connsiteY28" fmla="*/ 598521 h 604920"/>
              <a:gd name="connsiteX29" fmla="*/ 361472 w 531460"/>
              <a:gd name="connsiteY29" fmla="*/ 536891 h 604920"/>
              <a:gd name="connsiteX30" fmla="*/ 355579 w 531460"/>
              <a:gd name="connsiteY30" fmla="*/ 518870 h 604920"/>
              <a:gd name="connsiteX31" fmla="*/ 330884 w 531460"/>
              <a:gd name="connsiteY31" fmla="*/ 518870 h 604920"/>
              <a:gd name="connsiteX32" fmla="*/ 323401 w 531460"/>
              <a:gd name="connsiteY32" fmla="*/ 511399 h 604920"/>
              <a:gd name="connsiteX33" fmla="*/ 323401 w 531460"/>
              <a:gd name="connsiteY33" fmla="*/ 494778 h 604920"/>
              <a:gd name="connsiteX34" fmla="*/ 330884 w 531460"/>
              <a:gd name="connsiteY34" fmla="*/ 487308 h 604920"/>
              <a:gd name="connsiteX35" fmla="*/ 351370 w 531460"/>
              <a:gd name="connsiteY35" fmla="*/ 487308 h 604920"/>
              <a:gd name="connsiteX36" fmla="*/ 351370 w 531460"/>
              <a:gd name="connsiteY36" fmla="*/ 473862 h 604920"/>
              <a:gd name="connsiteX37" fmla="*/ 330884 w 531460"/>
              <a:gd name="connsiteY37" fmla="*/ 473862 h 604920"/>
              <a:gd name="connsiteX38" fmla="*/ 323401 w 531460"/>
              <a:gd name="connsiteY38" fmla="*/ 466391 h 604920"/>
              <a:gd name="connsiteX39" fmla="*/ 323401 w 531460"/>
              <a:gd name="connsiteY39" fmla="*/ 449864 h 604920"/>
              <a:gd name="connsiteX40" fmla="*/ 330884 w 531460"/>
              <a:gd name="connsiteY40" fmla="*/ 442393 h 604920"/>
              <a:gd name="connsiteX41" fmla="*/ 356982 w 531460"/>
              <a:gd name="connsiteY41" fmla="*/ 442393 h 604920"/>
              <a:gd name="connsiteX42" fmla="*/ 357824 w 531460"/>
              <a:gd name="connsiteY42" fmla="*/ 439779 h 604920"/>
              <a:gd name="connsiteX43" fmla="*/ 395428 w 531460"/>
              <a:gd name="connsiteY43" fmla="*/ 384219 h 604920"/>
              <a:gd name="connsiteX44" fmla="*/ 445378 w 531460"/>
              <a:gd name="connsiteY44" fmla="*/ 363676 h 604920"/>
              <a:gd name="connsiteX45" fmla="*/ 483753 w 531460"/>
              <a:gd name="connsiteY45" fmla="*/ 362999 h 604920"/>
              <a:gd name="connsiteX46" fmla="*/ 280413 w 531460"/>
              <a:gd name="connsiteY46" fmla="*/ 280371 h 604920"/>
              <a:gd name="connsiteX47" fmla="*/ 374228 w 531460"/>
              <a:gd name="connsiteY47" fmla="*/ 332196 h 604920"/>
              <a:gd name="connsiteX48" fmla="*/ 393402 w 531460"/>
              <a:gd name="connsiteY48" fmla="*/ 347230 h 604920"/>
              <a:gd name="connsiteX49" fmla="*/ 375724 w 531460"/>
              <a:gd name="connsiteY49" fmla="*/ 358716 h 604920"/>
              <a:gd name="connsiteX50" fmla="*/ 334944 w 531460"/>
              <a:gd name="connsiteY50" fmla="*/ 410167 h 604920"/>
              <a:gd name="connsiteX51" fmla="*/ 330922 w 531460"/>
              <a:gd name="connsiteY51" fmla="*/ 410167 h 604920"/>
              <a:gd name="connsiteX52" fmla="*/ 291450 w 531460"/>
              <a:gd name="connsiteY52" fmla="*/ 449760 h 604920"/>
              <a:gd name="connsiteX53" fmla="*/ 291450 w 531460"/>
              <a:gd name="connsiteY53" fmla="*/ 466288 h 604920"/>
              <a:gd name="connsiteX54" fmla="*/ 294069 w 531460"/>
              <a:gd name="connsiteY54" fmla="*/ 480481 h 604920"/>
              <a:gd name="connsiteX55" fmla="*/ 291450 w 531460"/>
              <a:gd name="connsiteY55" fmla="*/ 494675 h 604920"/>
              <a:gd name="connsiteX56" fmla="*/ 291450 w 531460"/>
              <a:gd name="connsiteY56" fmla="*/ 511203 h 604920"/>
              <a:gd name="connsiteX57" fmla="*/ 292199 w 531460"/>
              <a:gd name="connsiteY57" fmla="*/ 518580 h 604920"/>
              <a:gd name="connsiteX58" fmla="*/ 207083 w 531460"/>
              <a:gd name="connsiteY58" fmla="*/ 518580 h 604920"/>
              <a:gd name="connsiteX59" fmla="*/ 187 w 531460"/>
              <a:gd name="connsiteY59" fmla="*/ 518953 h 604920"/>
              <a:gd name="connsiteX60" fmla="*/ 0 w 531460"/>
              <a:gd name="connsiteY60" fmla="*/ 408393 h 604920"/>
              <a:gd name="connsiteX61" fmla="*/ 40406 w 531460"/>
              <a:gd name="connsiteY61" fmla="*/ 332289 h 604920"/>
              <a:gd name="connsiteX62" fmla="*/ 134127 w 531460"/>
              <a:gd name="connsiteY62" fmla="*/ 280558 h 604920"/>
              <a:gd name="connsiteX63" fmla="*/ 173598 w 531460"/>
              <a:gd name="connsiteY63" fmla="*/ 404751 h 604920"/>
              <a:gd name="connsiteX64" fmla="*/ 196514 w 531460"/>
              <a:gd name="connsiteY64" fmla="*/ 339666 h 604920"/>
              <a:gd name="connsiteX65" fmla="*/ 207083 w 531460"/>
              <a:gd name="connsiteY65" fmla="*/ 280558 h 604920"/>
              <a:gd name="connsiteX66" fmla="*/ 207364 w 531460"/>
              <a:gd name="connsiteY66" fmla="*/ 280558 h 604920"/>
              <a:gd name="connsiteX67" fmla="*/ 207644 w 531460"/>
              <a:gd name="connsiteY67" fmla="*/ 280558 h 604920"/>
              <a:gd name="connsiteX68" fmla="*/ 218214 w 531460"/>
              <a:gd name="connsiteY68" fmla="*/ 339666 h 604920"/>
              <a:gd name="connsiteX69" fmla="*/ 241036 w 531460"/>
              <a:gd name="connsiteY69" fmla="*/ 404658 h 604920"/>
              <a:gd name="connsiteX70" fmla="*/ 207639 w 531460"/>
              <a:gd name="connsiteY70" fmla="*/ 51 h 604920"/>
              <a:gd name="connsiteX71" fmla="*/ 305252 w 531460"/>
              <a:gd name="connsiteY71" fmla="*/ 99871 h 604920"/>
              <a:gd name="connsiteX72" fmla="*/ 208200 w 531460"/>
              <a:gd name="connsiteY72" fmla="*/ 252356 h 604920"/>
              <a:gd name="connsiteX73" fmla="*/ 207639 w 531460"/>
              <a:gd name="connsiteY73" fmla="*/ 252356 h 604920"/>
              <a:gd name="connsiteX74" fmla="*/ 206984 w 531460"/>
              <a:gd name="connsiteY74" fmla="*/ 252356 h 604920"/>
              <a:gd name="connsiteX75" fmla="*/ 110026 w 531460"/>
              <a:gd name="connsiteY75" fmla="*/ 99871 h 604920"/>
              <a:gd name="connsiteX76" fmla="*/ 207639 w 531460"/>
              <a:gd name="connsiteY76" fmla="*/ 51 h 60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31460" h="604920">
                <a:moveTo>
                  <a:pt x="483753" y="362999"/>
                </a:moveTo>
                <a:cubicBezTo>
                  <a:pt x="496335" y="364563"/>
                  <a:pt x="508705" y="367831"/>
                  <a:pt x="520866" y="372547"/>
                </a:cubicBezTo>
                <a:cubicBezTo>
                  <a:pt x="522456" y="373014"/>
                  <a:pt x="523953" y="373761"/>
                  <a:pt x="525449" y="374695"/>
                </a:cubicBezTo>
                <a:cubicBezTo>
                  <a:pt x="531342" y="378150"/>
                  <a:pt x="532839" y="382538"/>
                  <a:pt x="530220" y="388701"/>
                </a:cubicBezTo>
                <a:cubicBezTo>
                  <a:pt x="527507" y="395238"/>
                  <a:pt x="524701" y="401774"/>
                  <a:pt x="521708" y="408310"/>
                </a:cubicBezTo>
                <a:cubicBezTo>
                  <a:pt x="519089" y="413913"/>
                  <a:pt x="515628" y="415594"/>
                  <a:pt x="509641" y="414287"/>
                </a:cubicBezTo>
                <a:cubicBezTo>
                  <a:pt x="501409" y="412419"/>
                  <a:pt x="493271" y="409805"/>
                  <a:pt x="485040" y="408124"/>
                </a:cubicBezTo>
                <a:cubicBezTo>
                  <a:pt x="467735" y="404669"/>
                  <a:pt x="450430" y="404389"/>
                  <a:pt x="433592" y="411112"/>
                </a:cubicBezTo>
                <a:cubicBezTo>
                  <a:pt x="419093" y="416901"/>
                  <a:pt x="410113" y="427826"/>
                  <a:pt x="404127" y="441646"/>
                </a:cubicBezTo>
                <a:cubicBezTo>
                  <a:pt x="404033" y="441740"/>
                  <a:pt x="404033" y="441926"/>
                  <a:pt x="404033" y="442113"/>
                </a:cubicBezTo>
                <a:lnTo>
                  <a:pt x="454358" y="442113"/>
                </a:lnTo>
                <a:cubicBezTo>
                  <a:pt x="458474" y="442113"/>
                  <a:pt x="461842" y="445475"/>
                  <a:pt x="461842" y="449583"/>
                </a:cubicBezTo>
                <a:lnTo>
                  <a:pt x="461842" y="466205"/>
                </a:lnTo>
                <a:cubicBezTo>
                  <a:pt x="461842" y="470313"/>
                  <a:pt x="458474" y="473675"/>
                  <a:pt x="454358" y="473675"/>
                </a:cubicBezTo>
                <a:lnTo>
                  <a:pt x="396644" y="473675"/>
                </a:lnTo>
                <a:lnTo>
                  <a:pt x="396644" y="487121"/>
                </a:lnTo>
                <a:lnTo>
                  <a:pt x="454545" y="487121"/>
                </a:lnTo>
                <a:cubicBezTo>
                  <a:pt x="458661" y="487121"/>
                  <a:pt x="462029" y="490483"/>
                  <a:pt x="462029" y="494591"/>
                </a:cubicBezTo>
                <a:lnTo>
                  <a:pt x="462029" y="511119"/>
                </a:lnTo>
                <a:cubicBezTo>
                  <a:pt x="462029" y="515228"/>
                  <a:pt x="458661" y="518589"/>
                  <a:pt x="454545" y="518589"/>
                </a:cubicBezTo>
                <a:lnTo>
                  <a:pt x="401788" y="518589"/>
                </a:lnTo>
                <a:cubicBezTo>
                  <a:pt x="408149" y="536798"/>
                  <a:pt x="418439" y="550805"/>
                  <a:pt x="437895" y="556968"/>
                </a:cubicBezTo>
                <a:cubicBezTo>
                  <a:pt x="453516" y="561917"/>
                  <a:pt x="469231" y="561543"/>
                  <a:pt x="484946" y="558275"/>
                </a:cubicBezTo>
                <a:cubicBezTo>
                  <a:pt x="493178" y="556688"/>
                  <a:pt x="501129" y="554166"/>
                  <a:pt x="509267" y="552299"/>
                </a:cubicBezTo>
                <a:cubicBezTo>
                  <a:pt x="515628" y="550805"/>
                  <a:pt x="519089" y="552579"/>
                  <a:pt x="521708" y="558462"/>
                </a:cubicBezTo>
                <a:cubicBezTo>
                  <a:pt x="524701" y="564998"/>
                  <a:pt x="527507" y="571628"/>
                  <a:pt x="530220" y="578351"/>
                </a:cubicBezTo>
                <a:cubicBezTo>
                  <a:pt x="532746" y="584327"/>
                  <a:pt x="531062" y="589183"/>
                  <a:pt x="524888" y="592264"/>
                </a:cubicBezTo>
                <a:cubicBezTo>
                  <a:pt x="518340" y="595159"/>
                  <a:pt x="511605" y="597680"/>
                  <a:pt x="504777" y="599548"/>
                </a:cubicBezTo>
                <a:cubicBezTo>
                  <a:pt x="478585" y="606738"/>
                  <a:pt x="452394" y="607018"/>
                  <a:pt x="426296" y="598521"/>
                </a:cubicBezTo>
                <a:cubicBezTo>
                  <a:pt x="394866" y="588343"/>
                  <a:pt x="373913" y="566866"/>
                  <a:pt x="361472" y="536891"/>
                </a:cubicBezTo>
                <a:cubicBezTo>
                  <a:pt x="358947" y="531009"/>
                  <a:pt x="357450" y="524939"/>
                  <a:pt x="355579" y="518870"/>
                </a:cubicBezTo>
                <a:lnTo>
                  <a:pt x="330884" y="518870"/>
                </a:lnTo>
                <a:cubicBezTo>
                  <a:pt x="326769" y="518870"/>
                  <a:pt x="323401" y="515508"/>
                  <a:pt x="323401" y="511399"/>
                </a:cubicBezTo>
                <a:lnTo>
                  <a:pt x="323401" y="494778"/>
                </a:lnTo>
                <a:cubicBezTo>
                  <a:pt x="323401" y="490670"/>
                  <a:pt x="326769" y="487308"/>
                  <a:pt x="330884" y="487308"/>
                </a:cubicBezTo>
                <a:lnTo>
                  <a:pt x="351370" y="487308"/>
                </a:lnTo>
                <a:lnTo>
                  <a:pt x="351370" y="473862"/>
                </a:lnTo>
                <a:lnTo>
                  <a:pt x="330884" y="473862"/>
                </a:lnTo>
                <a:cubicBezTo>
                  <a:pt x="326769" y="473862"/>
                  <a:pt x="323401" y="470500"/>
                  <a:pt x="323401" y="466391"/>
                </a:cubicBezTo>
                <a:lnTo>
                  <a:pt x="323401" y="449864"/>
                </a:lnTo>
                <a:cubicBezTo>
                  <a:pt x="323401" y="445755"/>
                  <a:pt x="326769" y="442393"/>
                  <a:pt x="330884" y="442393"/>
                </a:cubicBezTo>
                <a:lnTo>
                  <a:pt x="356982" y="442393"/>
                </a:lnTo>
                <a:lnTo>
                  <a:pt x="357824" y="439779"/>
                </a:lnTo>
                <a:cubicBezTo>
                  <a:pt x="364840" y="417462"/>
                  <a:pt x="376813" y="398599"/>
                  <a:pt x="395428" y="384219"/>
                </a:cubicBezTo>
                <a:cubicBezTo>
                  <a:pt x="410113" y="372920"/>
                  <a:pt x="427231" y="366571"/>
                  <a:pt x="445378" y="363676"/>
                </a:cubicBezTo>
                <a:cubicBezTo>
                  <a:pt x="458381" y="361575"/>
                  <a:pt x="471172" y="361435"/>
                  <a:pt x="483753" y="362999"/>
                </a:cubicBezTo>
                <a:close/>
                <a:moveTo>
                  <a:pt x="280413" y="280371"/>
                </a:moveTo>
                <a:cubicBezTo>
                  <a:pt x="280413" y="280371"/>
                  <a:pt x="329986" y="304463"/>
                  <a:pt x="374228" y="332196"/>
                </a:cubicBezTo>
                <a:cubicBezTo>
                  <a:pt x="382085" y="337145"/>
                  <a:pt x="388351" y="342188"/>
                  <a:pt x="393402" y="347230"/>
                </a:cubicBezTo>
                <a:cubicBezTo>
                  <a:pt x="387229" y="350592"/>
                  <a:pt x="381243" y="354513"/>
                  <a:pt x="375724" y="358716"/>
                </a:cubicBezTo>
                <a:cubicBezTo>
                  <a:pt x="358233" y="372442"/>
                  <a:pt x="344578" y="389624"/>
                  <a:pt x="334944" y="410167"/>
                </a:cubicBezTo>
                <a:lnTo>
                  <a:pt x="330922" y="410167"/>
                </a:lnTo>
                <a:cubicBezTo>
                  <a:pt x="309222" y="410167"/>
                  <a:pt x="291544" y="427816"/>
                  <a:pt x="291450" y="449760"/>
                </a:cubicBezTo>
                <a:lnTo>
                  <a:pt x="291450" y="466288"/>
                </a:lnTo>
                <a:cubicBezTo>
                  <a:pt x="291450" y="471237"/>
                  <a:pt x="292292" y="476092"/>
                  <a:pt x="294069" y="480481"/>
                </a:cubicBezTo>
                <a:cubicBezTo>
                  <a:pt x="292386" y="484870"/>
                  <a:pt x="291450" y="489726"/>
                  <a:pt x="291450" y="494675"/>
                </a:cubicBezTo>
                <a:lnTo>
                  <a:pt x="291450" y="511203"/>
                </a:lnTo>
                <a:cubicBezTo>
                  <a:pt x="291450" y="513724"/>
                  <a:pt x="291637" y="516245"/>
                  <a:pt x="292199" y="518580"/>
                </a:cubicBezTo>
                <a:lnTo>
                  <a:pt x="207083" y="518580"/>
                </a:lnTo>
                <a:lnTo>
                  <a:pt x="187" y="518953"/>
                </a:lnTo>
                <a:lnTo>
                  <a:pt x="0" y="408393"/>
                </a:lnTo>
                <a:cubicBezTo>
                  <a:pt x="935" y="375804"/>
                  <a:pt x="7108" y="353206"/>
                  <a:pt x="40406" y="332289"/>
                </a:cubicBezTo>
                <a:cubicBezTo>
                  <a:pt x="84648" y="304556"/>
                  <a:pt x="134127" y="280558"/>
                  <a:pt x="134127" y="280558"/>
                </a:cubicBezTo>
                <a:lnTo>
                  <a:pt x="173598" y="404751"/>
                </a:lnTo>
                <a:lnTo>
                  <a:pt x="196514" y="339666"/>
                </a:lnTo>
                <a:cubicBezTo>
                  <a:pt x="156201" y="283359"/>
                  <a:pt x="199413" y="280651"/>
                  <a:pt x="207083" y="280558"/>
                </a:cubicBezTo>
                <a:lnTo>
                  <a:pt x="207364" y="280558"/>
                </a:lnTo>
                <a:lnTo>
                  <a:pt x="207644" y="280558"/>
                </a:lnTo>
                <a:cubicBezTo>
                  <a:pt x="215314" y="280558"/>
                  <a:pt x="258620" y="283359"/>
                  <a:pt x="218214" y="339666"/>
                </a:cubicBezTo>
                <a:lnTo>
                  <a:pt x="241036" y="404658"/>
                </a:lnTo>
                <a:close/>
                <a:moveTo>
                  <a:pt x="207639" y="51"/>
                </a:moveTo>
                <a:cubicBezTo>
                  <a:pt x="215960" y="-322"/>
                  <a:pt x="300577" y="-1256"/>
                  <a:pt x="305252" y="99871"/>
                </a:cubicBezTo>
                <a:cubicBezTo>
                  <a:pt x="305252" y="99871"/>
                  <a:pt x="321708" y="251142"/>
                  <a:pt x="208200" y="252356"/>
                </a:cubicBezTo>
                <a:lnTo>
                  <a:pt x="207639" y="252356"/>
                </a:lnTo>
                <a:lnTo>
                  <a:pt x="206984" y="252356"/>
                </a:lnTo>
                <a:cubicBezTo>
                  <a:pt x="93570" y="251142"/>
                  <a:pt x="110026" y="99871"/>
                  <a:pt x="110026" y="99871"/>
                </a:cubicBezTo>
                <a:cubicBezTo>
                  <a:pt x="114607" y="-1069"/>
                  <a:pt x="199224" y="-322"/>
                  <a:pt x="207639" y="5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CN Normal" panose="020B0400000000000000" pitchFamily="34" charset="-122"/>
              <a:cs typeface="思源黑体 CN Normal" panose="020B0400000000000000" pitchFamily="34" charset="-122"/>
            </a:endParaRPr>
          </a:p>
        </p:txBody>
      </p:sp>
      <p:sp>
        <p:nvSpPr>
          <p:cNvPr id="101" name="iconfont-11157-5276537"/>
          <p:cNvSpPr/>
          <p:nvPr>
            <p:custDataLst>
              <p:tags r:id="rId22"/>
            </p:custDataLst>
          </p:nvPr>
        </p:nvSpPr>
        <p:spPr>
          <a:xfrm>
            <a:off x="4369743" y="3788461"/>
            <a:ext cx="609685" cy="589507"/>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rgbClr val="02C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CN Normal" panose="020B0400000000000000" pitchFamily="34" charset="-122"/>
              <a:cs typeface="思源黑体 CN Normal" panose="020B0400000000000000" pitchFamily="34" charset="-122"/>
            </a:endParaRPr>
          </a:p>
        </p:txBody>
      </p:sp>
      <p:sp>
        <p:nvSpPr>
          <p:cNvPr id="102" name="person-using-a-3d-printer-by-computer-monitor_44224"/>
          <p:cNvSpPr/>
          <p:nvPr>
            <p:custDataLst>
              <p:tags r:id="rId23"/>
            </p:custDataLst>
          </p:nvPr>
        </p:nvSpPr>
        <p:spPr>
          <a:xfrm>
            <a:off x="7275466" y="3788461"/>
            <a:ext cx="736643" cy="518124"/>
          </a:xfrm>
          <a:custGeom>
            <a:avLst/>
            <a:gdLst>
              <a:gd name="connsiteX0" fmla="*/ 356990 w 580322"/>
              <a:gd name="connsiteY0" fmla="*/ 286689 h 385257"/>
              <a:gd name="connsiteX1" fmla="*/ 580322 w 580322"/>
              <a:gd name="connsiteY1" fmla="*/ 286689 h 385257"/>
              <a:gd name="connsiteX2" fmla="*/ 580322 w 580322"/>
              <a:gd name="connsiteY2" fmla="*/ 292757 h 385257"/>
              <a:gd name="connsiteX3" fmla="*/ 394972 w 580322"/>
              <a:gd name="connsiteY3" fmla="*/ 310204 h 385257"/>
              <a:gd name="connsiteX4" fmla="*/ 356990 w 580322"/>
              <a:gd name="connsiteY4" fmla="*/ 286689 h 385257"/>
              <a:gd name="connsiteX5" fmla="*/ 193422 w 580322"/>
              <a:gd name="connsiteY5" fmla="*/ 237182 h 385257"/>
              <a:gd name="connsiteX6" fmla="*/ 243843 w 580322"/>
              <a:gd name="connsiteY6" fmla="*/ 237371 h 385257"/>
              <a:gd name="connsiteX7" fmla="*/ 246122 w 580322"/>
              <a:gd name="connsiteY7" fmla="*/ 242680 h 385257"/>
              <a:gd name="connsiteX8" fmla="*/ 301575 w 580322"/>
              <a:gd name="connsiteY8" fmla="*/ 278324 h 385257"/>
              <a:gd name="connsiteX9" fmla="*/ 385135 w 580322"/>
              <a:gd name="connsiteY9" fmla="*/ 328378 h 385257"/>
              <a:gd name="connsiteX10" fmla="*/ 385135 w 580322"/>
              <a:gd name="connsiteY10" fmla="*/ 385257 h 385257"/>
              <a:gd name="connsiteX11" fmla="*/ 0 w 580322"/>
              <a:gd name="connsiteY11" fmla="*/ 385257 h 385257"/>
              <a:gd name="connsiteX12" fmla="*/ 0 w 580322"/>
              <a:gd name="connsiteY12" fmla="*/ 328378 h 385257"/>
              <a:gd name="connsiteX13" fmla="*/ 83560 w 580322"/>
              <a:gd name="connsiteY13" fmla="*/ 278324 h 385257"/>
              <a:gd name="connsiteX14" fmla="*/ 140533 w 580322"/>
              <a:gd name="connsiteY14" fmla="*/ 244955 h 385257"/>
              <a:gd name="connsiteX15" fmla="*/ 143571 w 580322"/>
              <a:gd name="connsiteY15" fmla="*/ 240405 h 385257"/>
              <a:gd name="connsiteX16" fmla="*/ 193422 w 580322"/>
              <a:gd name="connsiteY16" fmla="*/ 237182 h 385257"/>
              <a:gd name="connsiteX17" fmla="*/ 483825 w 580322"/>
              <a:gd name="connsiteY17" fmla="*/ 223698 h 385257"/>
              <a:gd name="connsiteX18" fmla="*/ 499786 w 580322"/>
              <a:gd name="connsiteY18" fmla="*/ 223698 h 385257"/>
              <a:gd name="connsiteX19" fmla="*/ 499786 w 580322"/>
              <a:gd name="connsiteY19" fmla="*/ 229059 h 385257"/>
              <a:gd name="connsiteX20" fmla="*/ 483825 w 580322"/>
              <a:gd name="connsiteY20" fmla="*/ 229059 h 385257"/>
              <a:gd name="connsiteX21" fmla="*/ 483825 w 580322"/>
              <a:gd name="connsiteY21" fmla="*/ 216144 h 385257"/>
              <a:gd name="connsiteX22" fmla="*/ 499786 w 580322"/>
              <a:gd name="connsiteY22" fmla="*/ 216144 h 385257"/>
              <a:gd name="connsiteX23" fmla="*/ 499786 w 580322"/>
              <a:gd name="connsiteY23" fmla="*/ 221505 h 385257"/>
              <a:gd name="connsiteX24" fmla="*/ 483825 w 580322"/>
              <a:gd name="connsiteY24" fmla="*/ 221505 h 385257"/>
              <a:gd name="connsiteX25" fmla="*/ 483825 w 580322"/>
              <a:gd name="connsiteY25" fmla="*/ 207858 h 385257"/>
              <a:gd name="connsiteX26" fmla="*/ 499786 w 580322"/>
              <a:gd name="connsiteY26" fmla="*/ 207858 h 385257"/>
              <a:gd name="connsiteX27" fmla="*/ 499786 w 580322"/>
              <a:gd name="connsiteY27" fmla="*/ 213097 h 385257"/>
              <a:gd name="connsiteX28" fmla="*/ 483825 w 580322"/>
              <a:gd name="connsiteY28" fmla="*/ 213097 h 385257"/>
              <a:gd name="connsiteX29" fmla="*/ 492232 w 580322"/>
              <a:gd name="connsiteY29" fmla="*/ 191166 h 385257"/>
              <a:gd name="connsiteX30" fmla="*/ 507340 w 580322"/>
              <a:gd name="connsiteY30" fmla="*/ 191166 h 385257"/>
              <a:gd name="connsiteX31" fmla="*/ 507340 w 580322"/>
              <a:gd name="connsiteY31" fmla="*/ 194212 h 385257"/>
              <a:gd name="connsiteX32" fmla="*/ 492232 w 580322"/>
              <a:gd name="connsiteY32" fmla="*/ 194212 h 385257"/>
              <a:gd name="connsiteX33" fmla="*/ 448857 w 580322"/>
              <a:gd name="connsiteY33" fmla="*/ 191166 h 385257"/>
              <a:gd name="connsiteX34" fmla="*/ 456533 w 580322"/>
              <a:gd name="connsiteY34" fmla="*/ 191166 h 385257"/>
              <a:gd name="connsiteX35" fmla="*/ 456533 w 580322"/>
              <a:gd name="connsiteY35" fmla="*/ 205543 h 385257"/>
              <a:gd name="connsiteX36" fmla="*/ 448857 w 580322"/>
              <a:gd name="connsiteY36" fmla="*/ 205543 h 385257"/>
              <a:gd name="connsiteX37" fmla="*/ 444364 w 580322"/>
              <a:gd name="connsiteY37" fmla="*/ 185805 h 385257"/>
              <a:gd name="connsiteX38" fmla="*/ 444364 w 580322"/>
              <a:gd name="connsiteY38" fmla="*/ 240389 h 385257"/>
              <a:gd name="connsiteX39" fmla="*/ 511224 w 580322"/>
              <a:gd name="connsiteY39" fmla="*/ 240389 h 385257"/>
              <a:gd name="connsiteX40" fmla="*/ 511224 w 580322"/>
              <a:gd name="connsiteY40" fmla="*/ 185805 h 385257"/>
              <a:gd name="connsiteX41" fmla="*/ 437526 w 580322"/>
              <a:gd name="connsiteY41" fmla="*/ 178982 h 385257"/>
              <a:gd name="connsiteX42" fmla="*/ 518062 w 580322"/>
              <a:gd name="connsiteY42" fmla="*/ 178982 h 385257"/>
              <a:gd name="connsiteX43" fmla="*/ 518062 w 580322"/>
              <a:gd name="connsiteY43" fmla="*/ 247212 h 385257"/>
              <a:gd name="connsiteX44" fmla="*/ 437526 w 580322"/>
              <a:gd name="connsiteY44" fmla="*/ 247212 h 385257"/>
              <a:gd name="connsiteX45" fmla="*/ 478891 w 580322"/>
              <a:gd name="connsiteY45" fmla="*/ 88699 h 385257"/>
              <a:gd name="connsiteX46" fmla="*/ 486141 w 580322"/>
              <a:gd name="connsiteY46" fmla="*/ 96314 h 385257"/>
              <a:gd name="connsiteX47" fmla="*/ 478891 w 580322"/>
              <a:gd name="connsiteY47" fmla="*/ 103929 h 385257"/>
              <a:gd name="connsiteX48" fmla="*/ 471641 w 580322"/>
              <a:gd name="connsiteY48" fmla="*/ 96314 h 385257"/>
              <a:gd name="connsiteX49" fmla="*/ 478891 w 580322"/>
              <a:gd name="connsiteY49" fmla="*/ 88699 h 385257"/>
              <a:gd name="connsiteX50" fmla="*/ 313684 w 580322"/>
              <a:gd name="connsiteY50" fmla="*/ 69814 h 385257"/>
              <a:gd name="connsiteX51" fmla="*/ 387328 w 580322"/>
              <a:gd name="connsiteY51" fmla="*/ 84227 h 385257"/>
              <a:gd name="connsiteX52" fmla="*/ 387328 w 580322"/>
              <a:gd name="connsiteY52" fmla="*/ 172980 h 385257"/>
              <a:gd name="connsiteX53" fmla="*/ 331905 w 580322"/>
              <a:gd name="connsiteY53" fmla="*/ 204081 h 385257"/>
              <a:gd name="connsiteX54" fmla="*/ 275723 w 580322"/>
              <a:gd name="connsiteY54" fmla="*/ 190427 h 385257"/>
              <a:gd name="connsiteX55" fmla="*/ 276482 w 580322"/>
              <a:gd name="connsiteY55" fmla="*/ 186634 h 385257"/>
              <a:gd name="connsiteX56" fmla="*/ 328109 w 580322"/>
              <a:gd name="connsiteY56" fmla="*/ 198771 h 385257"/>
              <a:gd name="connsiteX57" fmla="*/ 328109 w 580322"/>
              <a:gd name="connsiteY57" fmla="*/ 117604 h 385257"/>
              <a:gd name="connsiteX58" fmla="*/ 293944 w 580322"/>
              <a:gd name="connsiteY58" fmla="*/ 110777 h 385257"/>
              <a:gd name="connsiteX59" fmla="*/ 293944 w 580322"/>
              <a:gd name="connsiteY59" fmla="*/ 110018 h 385257"/>
              <a:gd name="connsiteX60" fmla="*/ 293944 w 580322"/>
              <a:gd name="connsiteY60" fmla="*/ 106984 h 385257"/>
              <a:gd name="connsiteX61" fmla="*/ 331905 w 580322"/>
              <a:gd name="connsiteY61" fmla="*/ 114570 h 385257"/>
              <a:gd name="connsiteX62" fmla="*/ 381254 w 580322"/>
              <a:gd name="connsiteY62" fmla="*/ 88020 h 385257"/>
              <a:gd name="connsiteX63" fmla="*/ 313684 w 580322"/>
              <a:gd name="connsiteY63" fmla="*/ 74365 h 385257"/>
              <a:gd name="connsiteX64" fmla="*/ 297740 w 580322"/>
              <a:gd name="connsiteY64" fmla="*/ 82710 h 385257"/>
              <a:gd name="connsiteX65" fmla="*/ 297740 w 580322"/>
              <a:gd name="connsiteY65" fmla="*/ 80434 h 385257"/>
              <a:gd name="connsiteX66" fmla="*/ 297740 w 580322"/>
              <a:gd name="connsiteY66" fmla="*/ 78158 h 385257"/>
              <a:gd name="connsiteX67" fmla="*/ 479317 w 580322"/>
              <a:gd name="connsiteY67" fmla="*/ 45446 h 385257"/>
              <a:gd name="connsiteX68" fmla="*/ 480836 w 580322"/>
              <a:gd name="connsiteY68" fmla="*/ 46206 h 385257"/>
              <a:gd name="connsiteX69" fmla="*/ 486912 w 580322"/>
              <a:gd name="connsiteY69" fmla="*/ 52289 h 385257"/>
              <a:gd name="connsiteX70" fmla="*/ 486912 w 580322"/>
              <a:gd name="connsiteY70" fmla="*/ 55331 h 385257"/>
              <a:gd name="connsiteX71" fmla="*/ 483874 w 580322"/>
              <a:gd name="connsiteY71" fmla="*/ 55331 h 385257"/>
              <a:gd name="connsiteX72" fmla="*/ 481595 w 580322"/>
              <a:gd name="connsiteY72" fmla="*/ 53050 h 385257"/>
              <a:gd name="connsiteX73" fmla="*/ 481595 w 580322"/>
              <a:gd name="connsiteY73" fmla="*/ 63695 h 385257"/>
              <a:gd name="connsiteX74" fmla="*/ 493747 w 580322"/>
              <a:gd name="connsiteY74" fmla="*/ 63695 h 385257"/>
              <a:gd name="connsiteX75" fmla="*/ 491469 w 580322"/>
              <a:gd name="connsiteY75" fmla="*/ 61414 h 385257"/>
              <a:gd name="connsiteX76" fmla="*/ 490709 w 580322"/>
              <a:gd name="connsiteY76" fmla="*/ 59893 h 385257"/>
              <a:gd name="connsiteX77" fmla="*/ 491469 w 580322"/>
              <a:gd name="connsiteY77" fmla="*/ 58372 h 385257"/>
              <a:gd name="connsiteX78" fmla="*/ 495266 w 580322"/>
              <a:gd name="connsiteY78" fmla="*/ 58372 h 385257"/>
              <a:gd name="connsiteX79" fmla="*/ 501342 w 580322"/>
              <a:gd name="connsiteY79" fmla="*/ 64455 h 385257"/>
              <a:gd name="connsiteX80" fmla="*/ 502101 w 580322"/>
              <a:gd name="connsiteY80" fmla="*/ 65976 h 385257"/>
              <a:gd name="connsiteX81" fmla="*/ 501342 w 580322"/>
              <a:gd name="connsiteY81" fmla="*/ 67497 h 385257"/>
              <a:gd name="connsiteX82" fmla="*/ 495266 w 580322"/>
              <a:gd name="connsiteY82" fmla="*/ 73580 h 385257"/>
              <a:gd name="connsiteX83" fmla="*/ 491469 w 580322"/>
              <a:gd name="connsiteY83" fmla="*/ 73580 h 385257"/>
              <a:gd name="connsiteX84" fmla="*/ 491469 w 580322"/>
              <a:gd name="connsiteY84" fmla="*/ 70538 h 385257"/>
              <a:gd name="connsiteX85" fmla="*/ 493747 w 580322"/>
              <a:gd name="connsiteY85" fmla="*/ 68257 h 385257"/>
              <a:gd name="connsiteX86" fmla="*/ 481595 w 580322"/>
              <a:gd name="connsiteY86" fmla="*/ 68257 h 385257"/>
              <a:gd name="connsiteX87" fmla="*/ 481595 w 580322"/>
              <a:gd name="connsiteY87" fmla="*/ 86506 h 385257"/>
              <a:gd name="connsiteX88" fmla="*/ 477039 w 580322"/>
              <a:gd name="connsiteY88" fmla="*/ 86506 h 385257"/>
              <a:gd name="connsiteX89" fmla="*/ 477039 w 580322"/>
              <a:gd name="connsiteY89" fmla="*/ 68257 h 385257"/>
              <a:gd name="connsiteX90" fmla="*/ 464128 w 580322"/>
              <a:gd name="connsiteY90" fmla="*/ 68257 h 385257"/>
              <a:gd name="connsiteX91" fmla="*/ 466406 w 580322"/>
              <a:gd name="connsiteY91" fmla="*/ 70538 h 385257"/>
              <a:gd name="connsiteX92" fmla="*/ 467166 w 580322"/>
              <a:gd name="connsiteY92" fmla="*/ 72059 h 385257"/>
              <a:gd name="connsiteX93" fmla="*/ 466406 w 580322"/>
              <a:gd name="connsiteY93" fmla="*/ 73580 h 385257"/>
              <a:gd name="connsiteX94" fmla="*/ 463368 w 580322"/>
              <a:gd name="connsiteY94" fmla="*/ 73580 h 385257"/>
              <a:gd name="connsiteX95" fmla="*/ 457293 w 580322"/>
              <a:gd name="connsiteY95" fmla="*/ 67497 h 385257"/>
              <a:gd name="connsiteX96" fmla="*/ 456533 w 580322"/>
              <a:gd name="connsiteY96" fmla="*/ 65976 h 385257"/>
              <a:gd name="connsiteX97" fmla="*/ 457293 w 580322"/>
              <a:gd name="connsiteY97" fmla="*/ 64455 h 385257"/>
              <a:gd name="connsiteX98" fmla="*/ 463368 w 580322"/>
              <a:gd name="connsiteY98" fmla="*/ 58372 h 385257"/>
              <a:gd name="connsiteX99" fmla="*/ 466406 w 580322"/>
              <a:gd name="connsiteY99" fmla="*/ 58372 h 385257"/>
              <a:gd name="connsiteX100" fmla="*/ 466406 w 580322"/>
              <a:gd name="connsiteY100" fmla="*/ 61414 h 385257"/>
              <a:gd name="connsiteX101" fmla="*/ 464128 w 580322"/>
              <a:gd name="connsiteY101" fmla="*/ 63695 h 385257"/>
              <a:gd name="connsiteX102" fmla="*/ 477039 w 580322"/>
              <a:gd name="connsiteY102" fmla="*/ 63695 h 385257"/>
              <a:gd name="connsiteX103" fmla="*/ 477039 w 580322"/>
              <a:gd name="connsiteY103" fmla="*/ 53050 h 385257"/>
              <a:gd name="connsiteX104" fmla="*/ 474760 w 580322"/>
              <a:gd name="connsiteY104" fmla="*/ 55331 h 385257"/>
              <a:gd name="connsiteX105" fmla="*/ 472482 w 580322"/>
              <a:gd name="connsiteY105" fmla="*/ 56091 h 385257"/>
              <a:gd name="connsiteX106" fmla="*/ 470963 w 580322"/>
              <a:gd name="connsiteY106" fmla="*/ 55331 h 385257"/>
              <a:gd name="connsiteX107" fmla="*/ 470963 w 580322"/>
              <a:gd name="connsiteY107" fmla="*/ 52289 h 385257"/>
              <a:gd name="connsiteX108" fmla="*/ 477039 w 580322"/>
              <a:gd name="connsiteY108" fmla="*/ 46206 h 385257"/>
              <a:gd name="connsiteX109" fmla="*/ 479317 w 580322"/>
              <a:gd name="connsiteY109" fmla="*/ 45446 h 385257"/>
              <a:gd name="connsiteX110" fmla="*/ 271946 w 580322"/>
              <a:gd name="connsiteY110" fmla="*/ 15961 h 385257"/>
              <a:gd name="connsiteX111" fmla="*/ 534722 w 580322"/>
              <a:gd name="connsiteY111" fmla="*/ 15961 h 385257"/>
              <a:gd name="connsiteX112" fmla="*/ 545354 w 580322"/>
              <a:gd name="connsiteY112" fmla="*/ 25819 h 385257"/>
              <a:gd name="connsiteX113" fmla="*/ 545354 w 580322"/>
              <a:gd name="connsiteY113" fmla="*/ 263916 h 385257"/>
              <a:gd name="connsiteX114" fmla="*/ 534722 w 580322"/>
              <a:gd name="connsiteY114" fmla="*/ 273774 h 385257"/>
              <a:gd name="connsiteX115" fmla="*/ 328147 w 580322"/>
              <a:gd name="connsiteY115" fmla="*/ 273774 h 385257"/>
              <a:gd name="connsiteX116" fmla="*/ 311438 w 580322"/>
              <a:gd name="connsiteY116" fmla="*/ 267708 h 385257"/>
              <a:gd name="connsiteX117" fmla="*/ 278781 w 580322"/>
              <a:gd name="connsiteY117" fmla="*/ 253301 h 385257"/>
              <a:gd name="connsiteX118" fmla="*/ 524089 w 580322"/>
              <a:gd name="connsiteY118" fmla="*/ 253301 h 385257"/>
              <a:gd name="connsiteX119" fmla="*/ 524089 w 580322"/>
              <a:gd name="connsiteY119" fmla="*/ 36434 h 385257"/>
              <a:gd name="connsiteX120" fmla="*/ 287895 w 580322"/>
              <a:gd name="connsiteY120" fmla="*/ 36434 h 385257"/>
              <a:gd name="connsiteX121" fmla="*/ 275743 w 580322"/>
              <a:gd name="connsiteY121" fmla="*/ 19752 h 385257"/>
              <a:gd name="connsiteX122" fmla="*/ 271946 w 580322"/>
              <a:gd name="connsiteY122" fmla="*/ 15961 h 385257"/>
              <a:gd name="connsiteX123" fmla="*/ 192947 w 580322"/>
              <a:gd name="connsiteY123" fmla="*/ 0 h 385257"/>
              <a:gd name="connsiteX124" fmla="*/ 275759 w 580322"/>
              <a:gd name="connsiteY124" fmla="*/ 72038 h 385257"/>
              <a:gd name="connsiteX125" fmla="*/ 270441 w 580322"/>
              <a:gd name="connsiteY125" fmla="*/ 109195 h 385257"/>
              <a:gd name="connsiteX126" fmla="*/ 278038 w 580322"/>
              <a:gd name="connsiteY126" fmla="*/ 126636 h 385257"/>
              <a:gd name="connsiteX127" fmla="*/ 259045 w 580322"/>
              <a:gd name="connsiteY127" fmla="*/ 162276 h 385257"/>
              <a:gd name="connsiteX128" fmla="*/ 236252 w 580322"/>
              <a:gd name="connsiteY128" fmla="*/ 215357 h 385257"/>
              <a:gd name="connsiteX129" fmla="*/ 237772 w 580322"/>
              <a:gd name="connsiteY129" fmla="*/ 222181 h 385257"/>
              <a:gd name="connsiteX130" fmla="*/ 148883 w 580322"/>
              <a:gd name="connsiteY130" fmla="*/ 223698 h 385257"/>
              <a:gd name="connsiteX131" fmla="*/ 149642 w 580322"/>
              <a:gd name="connsiteY131" fmla="*/ 213082 h 385257"/>
              <a:gd name="connsiteX132" fmla="*/ 126850 w 580322"/>
              <a:gd name="connsiteY132" fmla="*/ 162276 h 385257"/>
              <a:gd name="connsiteX133" fmla="*/ 107097 w 580322"/>
              <a:gd name="connsiteY133" fmla="*/ 126636 h 385257"/>
              <a:gd name="connsiteX134" fmla="*/ 114694 w 580322"/>
              <a:gd name="connsiteY134" fmla="*/ 109195 h 385257"/>
              <a:gd name="connsiteX135" fmla="*/ 109376 w 580322"/>
              <a:gd name="connsiteY135" fmla="*/ 72038 h 385257"/>
              <a:gd name="connsiteX136" fmla="*/ 192947 w 580322"/>
              <a:gd name="connsiteY136" fmla="*/ 0 h 38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80322" h="385257">
                <a:moveTo>
                  <a:pt x="356990" y="286689"/>
                </a:moveTo>
                <a:lnTo>
                  <a:pt x="580322" y="286689"/>
                </a:lnTo>
                <a:lnTo>
                  <a:pt x="580322" y="292757"/>
                </a:lnTo>
                <a:cubicBezTo>
                  <a:pt x="580322" y="292757"/>
                  <a:pt x="511955" y="306411"/>
                  <a:pt x="394972" y="310204"/>
                </a:cubicBezTo>
                <a:cubicBezTo>
                  <a:pt x="387375" y="303377"/>
                  <a:pt x="375981" y="295792"/>
                  <a:pt x="356990" y="286689"/>
                </a:cubicBezTo>
                <a:close/>
                <a:moveTo>
                  <a:pt x="193422" y="237182"/>
                </a:moveTo>
                <a:cubicBezTo>
                  <a:pt x="210609" y="236803"/>
                  <a:pt x="227891" y="236992"/>
                  <a:pt x="243843" y="237371"/>
                </a:cubicBezTo>
                <a:cubicBezTo>
                  <a:pt x="244603" y="239647"/>
                  <a:pt x="245362" y="241163"/>
                  <a:pt x="246122" y="242680"/>
                </a:cubicBezTo>
                <a:cubicBezTo>
                  <a:pt x="254478" y="257089"/>
                  <a:pt x="268911" y="266190"/>
                  <a:pt x="301575" y="278324"/>
                </a:cubicBezTo>
                <a:cubicBezTo>
                  <a:pt x="352471" y="296526"/>
                  <a:pt x="385135" y="315485"/>
                  <a:pt x="385135" y="328378"/>
                </a:cubicBezTo>
                <a:lnTo>
                  <a:pt x="385135" y="385257"/>
                </a:lnTo>
                <a:lnTo>
                  <a:pt x="0" y="385257"/>
                </a:lnTo>
                <a:lnTo>
                  <a:pt x="0" y="328378"/>
                </a:lnTo>
                <a:cubicBezTo>
                  <a:pt x="0" y="315485"/>
                  <a:pt x="32664" y="296526"/>
                  <a:pt x="83560" y="278324"/>
                </a:cubicBezTo>
                <a:cubicBezTo>
                  <a:pt x="113186" y="266949"/>
                  <a:pt x="130657" y="257848"/>
                  <a:pt x="140533" y="244955"/>
                </a:cubicBezTo>
                <a:cubicBezTo>
                  <a:pt x="141292" y="243438"/>
                  <a:pt x="142811" y="241922"/>
                  <a:pt x="143571" y="240405"/>
                </a:cubicBezTo>
                <a:cubicBezTo>
                  <a:pt x="159144" y="238509"/>
                  <a:pt x="176235" y="237561"/>
                  <a:pt x="193422" y="237182"/>
                </a:cubicBezTo>
                <a:close/>
                <a:moveTo>
                  <a:pt x="483825" y="223698"/>
                </a:moveTo>
                <a:lnTo>
                  <a:pt x="499786" y="223698"/>
                </a:lnTo>
                <a:lnTo>
                  <a:pt x="499786" y="229059"/>
                </a:lnTo>
                <a:lnTo>
                  <a:pt x="483825" y="229059"/>
                </a:lnTo>
                <a:close/>
                <a:moveTo>
                  <a:pt x="483825" y="216144"/>
                </a:moveTo>
                <a:lnTo>
                  <a:pt x="499786" y="216144"/>
                </a:lnTo>
                <a:lnTo>
                  <a:pt x="499786" y="221505"/>
                </a:lnTo>
                <a:lnTo>
                  <a:pt x="483825" y="221505"/>
                </a:lnTo>
                <a:close/>
                <a:moveTo>
                  <a:pt x="483825" y="207858"/>
                </a:moveTo>
                <a:lnTo>
                  <a:pt x="499786" y="207858"/>
                </a:lnTo>
                <a:lnTo>
                  <a:pt x="499786" y="213097"/>
                </a:lnTo>
                <a:lnTo>
                  <a:pt x="483825" y="213097"/>
                </a:lnTo>
                <a:close/>
                <a:moveTo>
                  <a:pt x="492232" y="191166"/>
                </a:moveTo>
                <a:lnTo>
                  <a:pt x="507340" y="191166"/>
                </a:lnTo>
                <a:lnTo>
                  <a:pt x="507340" y="194212"/>
                </a:lnTo>
                <a:lnTo>
                  <a:pt x="492232" y="194212"/>
                </a:lnTo>
                <a:close/>
                <a:moveTo>
                  <a:pt x="448857" y="191166"/>
                </a:moveTo>
                <a:lnTo>
                  <a:pt x="456533" y="191166"/>
                </a:lnTo>
                <a:lnTo>
                  <a:pt x="456533" y="205543"/>
                </a:lnTo>
                <a:lnTo>
                  <a:pt x="448857" y="205543"/>
                </a:lnTo>
                <a:close/>
                <a:moveTo>
                  <a:pt x="444364" y="185805"/>
                </a:moveTo>
                <a:lnTo>
                  <a:pt x="444364" y="240389"/>
                </a:lnTo>
                <a:lnTo>
                  <a:pt x="511224" y="240389"/>
                </a:lnTo>
                <a:lnTo>
                  <a:pt x="511224" y="185805"/>
                </a:lnTo>
                <a:close/>
                <a:moveTo>
                  <a:pt x="437526" y="178982"/>
                </a:moveTo>
                <a:lnTo>
                  <a:pt x="518062" y="178982"/>
                </a:lnTo>
                <a:lnTo>
                  <a:pt x="518062" y="247212"/>
                </a:lnTo>
                <a:lnTo>
                  <a:pt x="437526" y="247212"/>
                </a:lnTo>
                <a:close/>
                <a:moveTo>
                  <a:pt x="478891" y="88699"/>
                </a:moveTo>
                <a:cubicBezTo>
                  <a:pt x="482895" y="88699"/>
                  <a:pt x="486141" y="92108"/>
                  <a:pt x="486141" y="96314"/>
                </a:cubicBezTo>
                <a:cubicBezTo>
                  <a:pt x="486141" y="100520"/>
                  <a:pt x="482895" y="103929"/>
                  <a:pt x="478891" y="103929"/>
                </a:cubicBezTo>
                <a:cubicBezTo>
                  <a:pt x="474887" y="103929"/>
                  <a:pt x="471641" y="100520"/>
                  <a:pt x="471641" y="96314"/>
                </a:cubicBezTo>
                <a:cubicBezTo>
                  <a:pt x="471641" y="92108"/>
                  <a:pt x="474887" y="88699"/>
                  <a:pt x="478891" y="88699"/>
                </a:cubicBezTo>
                <a:close/>
                <a:moveTo>
                  <a:pt x="313684" y="69814"/>
                </a:moveTo>
                <a:lnTo>
                  <a:pt x="387328" y="84227"/>
                </a:lnTo>
                <a:lnTo>
                  <a:pt x="387328" y="172980"/>
                </a:lnTo>
                <a:lnTo>
                  <a:pt x="331905" y="204081"/>
                </a:lnTo>
                <a:lnTo>
                  <a:pt x="275723" y="190427"/>
                </a:lnTo>
                <a:cubicBezTo>
                  <a:pt x="275723" y="189668"/>
                  <a:pt x="276482" y="188151"/>
                  <a:pt x="276482" y="186634"/>
                </a:cubicBezTo>
                <a:lnTo>
                  <a:pt x="328109" y="198771"/>
                </a:lnTo>
                <a:lnTo>
                  <a:pt x="328109" y="117604"/>
                </a:lnTo>
                <a:lnTo>
                  <a:pt x="293944" y="110777"/>
                </a:lnTo>
                <a:cubicBezTo>
                  <a:pt x="293944" y="110777"/>
                  <a:pt x="293944" y="110018"/>
                  <a:pt x="293944" y="110018"/>
                </a:cubicBezTo>
                <a:cubicBezTo>
                  <a:pt x="293944" y="109260"/>
                  <a:pt x="293944" y="107743"/>
                  <a:pt x="293944" y="106984"/>
                </a:cubicBezTo>
                <a:lnTo>
                  <a:pt x="331905" y="114570"/>
                </a:lnTo>
                <a:lnTo>
                  <a:pt x="381254" y="88020"/>
                </a:lnTo>
                <a:lnTo>
                  <a:pt x="313684" y="74365"/>
                </a:lnTo>
                <a:lnTo>
                  <a:pt x="297740" y="82710"/>
                </a:lnTo>
                <a:cubicBezTo>
                  <a:pt x="297740" y="81951"/>
                  <a:pt x="297740" y="81193"/>
                  <a:pt x="297740" y="80434"/>
                </a:cubicBezTo>
                <a:cubicBezTo>
                  <a:pt x="297740" y="79675"/>
                  <a:pt x="297740" y="78917"/>
                  <a:pt x="297740" y="78158"/>
                </a:cubicBezTo>
                <a:close/>
                <a:moveTo>
                  <a:pt x="479317" y="45446"/>
                </a:moveTo>
                <a:cubicBezTo>
                  <a:pt x="479317" y="45446"/>
                  <a:pt x="480077" y="45446"/>
                  <a:pt x="480836" y="46206"/>
                </a:cubicBezTo>
                <a:lnTo>
                  <a:pt x="486912" y="52289"/>
                </a:lnTo>
                <a:cubicBezTo>
                  <a:pt x="487671" y="53050"/>
                  <a:pt x="487671" y="54570"/>
                  <a:pt x="486912" y="55331"/>
                </a:cubicBezTo>
                <a:cubicBezTo>
                  <a:pt x="486152" y="56091"/>
                  <a:pt x="484633" y="56091"/>
                  <a:pt x="483874" y="55331"/>
                </a:cubicBezTo>
                <a:lnTo>
                  <a:pt x="481595" y="53050"/>
                </a:lnTo>
                <a:lnTo>
                  <a:pt x="481595" y="63695"/>
                </a:lnTo>
                <a:lnTo>
                  <a:pt x="493747" y="63695"/>
                </a:lnTo>
                <a:lnTo>
                  <a:pt x="491469" y="61414"/>
                </a:lnTo>
                <a:cubicBezTo>
                  <a:pt x="491469" y="60653"/>
                  <a:pt x="490709" y="60653"/>
                  <a:pt x="490709" y="59893"/>
                </a:cubicBezTo>
                <a:cubicBezTo>
                  <a:pt x="490709" y="59133"/>
                  <a:pt x="491469" y="58372"/>
                  <a:pt x="491469" y="58372"/>
                </a:cubicBezTo>
                <a:cubicBezTo>
                  <a:pt x="492228" y="56852"/>
                  <a:pt x="493747" y="56852"/>
                  <a:pt x="495266" y="58372"/>
                </a:cubicBezTo>
                <a:lnTo>
                  <a:pt x="501342" y="64455"/>
                </a:lnTo>
                <a:cubicBezTo>
                  <a:pt x="501342" y="64455"/>
                  <a:pt x="502101" y="65216"/>
                  <a:pt x="502101" y="65976"/>
                </a:cubicBezTo>
                <a:cubicBezTo>
                  <a:pt x="502101" y="66736"/>
                  <a:pt x="501342" y="67497"/>
                  <a:pt x="501342" y="67497"/>
                </a:cubicBezTo>
                <a:lnTo>
                  <a:pt x="495266" y="73580"/>
                </a:lnTo>
                <a:cubicBezTo>
                  <a:pt x="493747" y="74340"/>
                  <a:pt x="492228" y="74340"/>
                  <a:pt x="491469" y="73580"/>
                </a:cubicBezTo>
                <a:cubicBezTo>
                  <a:pt x="490709" y="72819"/>
                  <a:pt x="490709" y="71299"/>
                  <a:pt x="491469" y="70538"/>
                </a:cubicBezTo>
                <a:lnTo>
                  <a:pt x="493747" y="68257"/>
                </a:lnTo>
                <a:lnTo>
                  <a:pt x="481595" y="68257"/>
                </a:lnTo>
                <a:lnTo>
                  <a:pt x="481595" y="86506"/>
                </a:lnTo>
                <a:lnTo>
                  <a:pt x="477039" y="86506"/>
                </a:lnTo>
                <a:lnTo>
                  <a:pt x="477039" y="68257"/>
                </a:lnTo>
                <a:lnTo>
                  <a:pt x="464128" y="68257"/>
                </a:lnTo>
                <a:lnTo>
                  <a:pt x="466406" y="70538"/>
                </a:lnTo>
                <a:cubicBezTo>
                  <a:pt x="467166" y="71299"/>
                  <a:pt x="467166" y="71299"/>
                  <a:pt x="467166" y="72059"/>
                </a:cubicBezTo>
                <a:cubicBezTo>
                  <a:pt x="467166" y="72819"/>
                  <a:pt x="467166" y="73580"/>
                  <a:pt x="466406" y="73580"/>
                </a:cubicBezTo>
                <a:cubicBezTo>
                  <a:pt x="465647" y="74340"/>
                  <a:pt x="464128" y="74340"/>
                  <a:pt x="463368" y="73580"/>
                </a:cubicBezTo>
                <a:lnTo>
                  <a:pt x="457293" y="67497"/>
                </a:lnTo>
                <a:cubicBezTo>
                  <a:pt x="456533" y="67497"/>
                  <a:pt x="456533" y="66736"/>
                  <a:pt x="456533" y="65976"/>
                </a:cubicBezTo>
                <a:cubicBezTo>
                  <a:pt x="456533" y="65216"/>
                  <a:pt x="456533" y="64455"/>
                  <a:pt x="457293" y="64455"/>
                </a:cubicBezTo>
                <a:lnTo>
                  <a:pt x="463368" y="58372"/>
                </a:lnTo>
                <a:cubicBezTo>
                  <a:pt x="464128" y="56852"/>
                  <a:pt x="465647" y="56852"/>
                  <a:pt x="466406" y="58372"/>
                </a:cubicBezTo>
                <a:cubicBezTo>
                  <a:pt x="467166" y="59133"/>
                  <a:pt x="467166" y="60653"/>
                  <a:pt x="466406" y="61414"/>
                </a:cubicBezTo>
                <a:lnTo>
                  <a:pt x="464128" y="63695"/>
                </a:lnTo>
                <a:lnTo>
                  <a:pt x="477039" y="63695"/>
                </a:lnTo>
                <a:lnTo>
                  <a:pt x="477039" y="53050"/>
                </a:lnTo>
                <a:lnTo>
                  <a:pt x="474760" y="55331"/>
                </a:lnTo>
                <a:cubicBezTo>
                  <a:pt x="474001" y="56091"/>
                  <a:pt x="473241" y="56091"/>
                  <a:pt x="472482" y="56091"/>
                </a:cubicBezTo>
                <a:cubicBezTo>
                  <a:pt x="472482" y="56091"/>
                  <a:pt x="471722" y="56091"/>
                  <a:pt x="470963" y="55331"/>
                </a:cubicBezTo>
                <a:cubicBezTo>
                  <a:pt x="470203" y="54570"/>
                  <a:pt x="470203" y="53050"/>
                  <a:pt x="470963" y="52289"/>
                </a:cubicBezTo>
                <a:lnTo>
                  <a:pt x="477039" y="46206"/>
                </a:lnTo>
                <a:cubicBezTo>
                  <a:pt x="477798" y="45446"/>
                  <a:pt x="478558" y="45446"/>
                  <a:pt x="479317" y="45446"/>
                </a:cubicBezTo>
                <a:close/>
                <a:moveTo>
                  <a:pt x="271946" y="15961"/>
                </a:moveTo>
                <a:lnTo>
                  <a:pt x="534722" y="15961"/>
                </a:lnTo>
                <a:cubicBezTo>
                  <a:pt x="540797" y="15961"/>
                  <a:pt x="545354" y="20511"/>
                  <a:pt x="545354" y="25819"/>
                </a:cubicBezTo>
                <a:lnTo>
                  <a:pt x="545354" y="263916"/>
                </a:lnTo>
                <a:cubicBezTo>
                  <a:pt x="545354" y="269224"/>
                  <a:pt x="540797" y="273774"/>
                  <a:pt x="534722" y="273774"/>
                </a:cubicBezTo>
                <a:lnTo>
                  <a:pt x="328147" y="273774"/>
                </a:lnTo>
                <a:cubicBezTo>
                  <a:pt x="322830" y="272257"/>
                  <a:pt x="317514" y="269983"/>
                  <a:pt x="311438" y="267708"/>
                </a:cubicBezTo>
                <a:cubicBezTo>
                  <a:pt x="295490" y="262400"/>
                  <a:pt x="285616" y="257850"/>
                  <a:pt x="278781" y="253301"/>
                </a:cubicBezTo>
                <a:lnTo>
                  <a:pt x="524089" y="253301"/>
                </a:lnTo>
                <a:lnTo>
                  <a:pt x="524089" y="36434"/>
                </a:lnTo>
                <a:lnTo>
                  <a:pt x="287895" y="36434"/>
                </a:lnTo>
                <a:cubicBezTo>
                  <a:pt x="284857" y="30368"/>
                  <a:pt x="280300" y="25060"/>
                  <a:pt x="275743" y="19752"/>
                </a:cubicBezTo>
                <a:cubicBezTo>
                  <a:pt x="274224" y="18236"/>
                  <a:pt x="273465" y="16719"/>
                  <a:pt x="271946" y="15961"/>
                </a:cubicBezTo>
                <a:close/>
                <a:moveTo>
                  <a:pt x="192947" y="0"/>
                </a:moveTo>
                <a:cubicBezTo>
                  <a:pt x="264363" y="0"/>
                  <a:pt x="278038" y="52323"/>
                  <a:pt x="275759" y="72038"/>
                </a:cubicBezTo>
                <a:cubicBezTo>
                  <a:pt x="274239" y="87963"/>
                  <a:pt x="270441" y="109195"/>
                  <a:pt x="270441" y="109195"/>
                </a:cubicBezTo>
                <a:cubicBezTo>
                  <a:pt x="270441" y="109195"/>
                  <a:pt x="278038" y="112228"/>
                  <a:pt x="278038" y="126636"/>
                </a:cubicBezTo>
                <a:cubicBezTo>
                  <a:pt x="275759" y="161518"/>
                  <a:pt x="261324" y="146352"/>
                  <a:pt x="259045" y="162276"/>
                </a:cubicBezTo>
                <a:cubicBezTo>
                  <a:pt x="252207" y="199432"/>
                  <a:pt x="236252" y="195641"/>
                  <a:pt x="236252" y="215357"/>
                </a:cubicBezTo>
                <a:cubicBezTo>
                  <a:pt x="236252" y="217632"/>
                  <a:pt x="237012" y="219907"/>
                  <a:pt x="237772" y="222181"/>
                </a:cubicBezTo>
                <a:cubicBezTo>
                  <a:pt x="205103" y="219907"/>
                  <a:pt x="183831" y="221423"/>
                  <a:pt x="148883" y="223698"/>
                </a:cubicBezTo>
                <a:cubicBezTo>
                  <a:pt x="148883" y="219907"/>
                  <a:pt x="149642" y="216873"/>
                  <a:pt x="149642" y="213082"/>
                </a:cubicBezTo>
                <a:cubicBezTo>
                  <a:pt x="149642" y="192608"/>
                  <a:pt x="133688" y="199432"/>
                  <a:pt x="126850" y="162276"/>
                </a:cubicBezTo>
                <a:cubicBezTo>
                  <a:pt x="123811" y="146352"/>
                  <a:pt x="110136" y="161518"/>
                  <a:pt x="107097" y="126636"/>
                </a:cubicBezTo>
                <a:cubicBezTo>
                  <a:pt x="107097" y="112228"/>
                  <a:pt x="114694" y="109195"/>
                  <a:pt x="114694" y="109195"/>
                </a:cubicBezTo>
                <a:cubicBezTo>
                  <a:pt x="114694" y="109195"/>
                  <a:pt x="110896" y="87963"/>
                  <a:pt x="109376" y="72038"/>
                </a:cubicBezTo>
                <a:cubicBezTo>
                  <a:pt x="107857" y="52323"/>
                  <a:pt x="120772" y="0"/>
                  <a:pt x="192947"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CN Normal" panose="020B0400000000000000" pitchFamily="34" charset="-122"/>
              <a:cs typeface="思源黑体 CN Normal" panose="020B0400000000000000" pitchFamily="34" charset="-122"/>
            </a:endParaRPr>
          </a:p>
        </p:txBody>
      </p:sp>
      <p:sp>
        <p:nvSpPr>
          <p:cNvPr id="104" name="workers-team_50603"/>
          <p:cNvSpPr/>
          <p:nvPr>
            <p:custDataLst>
              <p:tags r:id="rId24"/>
            </p:custDataLst>
          </p:nvPr>
        </p:nvSpPr>
        <p:spPr>
          <a:xfrm>
            <a:off x="10222509" y="3788461"/>
            <a:ext cx="609685" cy="557763"/>
          </a:xfrm>
          <a:custGeom>
            <a:avLst/>
            <a:gdLst>
              <a:gd name="connsiteX0" fmla="*/ 415780 w 577818"/>
              <a:gd name="connsiteY0" fmla="*/ 140844 h 528610"/>
              <a:gd name="connsiteX1" fmla="*/ 438846 w 577818"/>
              <a:gd name="connsiteY1" fmla="*/ 140844 h 528610"/>
              <a:gd name="connsiteX2" fmla="*/ 456377 w 577818"/>
              <a:gd name="connsiteY2" fmla="*/ 148213 h 528610"/>
              <a:gd name="connsiteX3" fmla="*/ 468371 w 577818"/>
              <a:gd name="connsiteY3" fmla="*/ 148213 h 528610"/>
              <a:gd name="connsiteX4" fmla="*/ 484979 w 577818"/>
              <a:gd name="connsiteY4" fmla="*/ 140844 h 528610"/>
              <a:gd name="connsiteX5" fmla="*/ 508968 w 577818"/>
              <a:gd name="connsiteY5" fmla="*/ 140844 h 528610"/>
              <a:gd name="connsiteX6" fmla="*/ 531112 w 577818"/>
              <a:gd name="connsiteY6" fmla="*/ 155582 h 528610"/>
              <a:gd name="connsiteX7" fmla="*/ 576322 w 577818"/>
              <a:gd name="connsiteY7" fmla="*/ 271643 h 528610"/>
              <a:gd name="connsiteX8" fmla="*/ 562482 w 577818"/>
              <a:gd name="connsiteY8" fmla="*/ 302961 h 528610"/>
              <a:gd name="connsiteX9" fmla="*/ 531112 w 577818"/>
              <a:gd name="connsiteY9" fmla="*/ 289144 h 528610"/>
              <a:gd name="connsiteX10" fmla="*/ 508968 w 577818"/>
              <a:gd name="connsiteY10" fmla="*/ 233877 h 528610"/>
              <a:gd name="connsiteX11" fmla="*/ 508968 w 577818"/>
              <a:gd name="connsiteY11" fmla="*/ 299277 h 528610"/>
              <a:gd name="connsiteX12" fmla="*/ 554178 w 577818"/>
              <a:gd name="connsiteY12" fmla="*/ 455867 h 528610"/>
              <a:gd name="connsiteX13" fmla="*/ 537570 w 577818"/>
              <a:gd name="connsiteY13" fmla="*/ 486264 h 528610"/>
              <a:gd name="connsiteX14" fmla="*/ 531112 w 577818"/>
              <a:gd name="connsiteY14" fmla="*/ 487185 h 528610"/>
              <a:gd name="connsiteX15" fmla="*/ 507123 w 577818"/>
              <a:gd name="connsiteY15" fmla="*/ 469684 h 528610"/>
              <a:gd name="connsiteX16" fmla="*/ 461913 w 577818"/>
              <a:gd name="connsiteY16" fmla="*/ 310330 h 528610"/>
              <a:gd name="connsiteX17" fmla="*/ 419471 w 577818"/>
              <a:gd name="connsiteY17" fmla="*/ 459551 h 528610"/>
              <a:gd name="connsiteX18" fmla="*/ 393636 w 577818"/>
              <a:gd name="connsiteY18" fmla="*/ 371124 h 528610"/>
              <a:gd name="connsiteX19" fmla="*/ 402863 w 577818"/>
              <a:gd name="connsiteY19" fmla="*/ 340727 h 528610"/>
              <a:gd name="connsiteX20" fmla="*/ 418548 w 577818"/>
              <a:gd name="connsiteY20" fmla="*/ 337042 h 528610"/>
              <a:gd name="connsiteX21" fmla="*/ 449918 w 577818"/>
              <a:gd name="connsiteY21" fmla="*/ 306646 h 528610"/>
              <a:gd name="connsiteX22" fmla="*/ 451764 w 577818"/>
              <a:gd name="connsiteY22" fmla="*/ 262432 h 528610"/>
              <a:gd name="connsiteX23" fmla="*/ 404708 w 577818"/>
              <a:gd name="connsiteY23" fmla="*/ 142686 h 528610"/>
              <a:gd name="connsiteX24" fmla="*/ 415780 w 577818"/>
              <a:gd name="connsiteY24" fmla="*/ 140844 h 528610"/>
              <a:gd name="connsiteX25" fmla="*/ 68974 w 577818"/>
              <a:gd name="connsiteY25" fmla="*/ 140844 h 528610"/>
              <a:gd name="connsiteX26" fmla="*/ 92967 w 577818"/>
              <a:gd name="connsiteY26" fmla="*/ 140844 h 528610"/>
              <a:gd name="connsiteX27" fmla="*/ 109578 w 577818"/>
              <a:gd name="connsiteY27" fmla="*/ 148213 h 528610"/>
              <a:gd name="connsiteX28" fmla="*/ 121575 w 577818"/>
              <a:gd name="connsiteY28" fmla="*/ 148213 h 528610"/>
              <a:gd name="connsiteX29" fmla="*/ 138186 w 577818"/>
              <a:gd name="connsiteY29" fmla="*/ 140844 h 528610"/>
              <a:gd name="connsiteX30" fmla="*/ 162180 w 577818"/>
              <a:gd name="connsiteY30" fmla="*/ 140844 h 528610"/>
              <a:gd name="connsiteX31" fmla="*/ 172331 w 577818"/>
              <a:gd name="connsiteY31" fmla="*/ 142686 h 528610"/>
              <a:gd name="connsiteX32" fmla="*/ 126189 w 577818"/>
              <a:gd name="connsiteY32" fmla="*/ 262432 h 528610"/>
              <a:gd name="connsiteX33" fmla="*/ 127112 w 577818"/>
              <a:gd name="connsiteY33" fmla="*/ 306646 h 528610"/>
              <a:gd name="connsiteX34" fmla="*/ 159412 w 577818"/>
              <a:gd name="connsiteY34" fmla="*/ 337042 h 528610"/>
              <a:gd name="connsiteX35" fmla="*/ 175100 w 577818"/>
              <a:gd name="connsiteY35" fmla="*/ 340727 h 528610"/>
              <a:gd name="connsiteX36" fmla="*/ 183405 w 577818"/>
              <a:gd name="connsiteY36" fmla="*/ 371124 h 528610"/>
              <a:gd name="connsiteX37" fmla="*/ 158489 w 577818"/>
              <a:gd name="connsiteY37" fmla="*/ 459551 h 528610"/>
              <a:gd name="connsiteX38" fmla="*/ 116038 w 577818"/>
              <a:gd name="connsiteY38" fmla="*/ 310330 h 528610"/>
              <a:gd name="connsiteX39" fmla="*/ 69896 w 577818"/>
              <a:gd name="connsiteY39" fmla="*/ 469684 h 528610"/>
              <a:gd name="connsiteX40" fmla="*/ 46826 w 577818"/>
              <a:gd name="connsiteY40" fmla="*/ 487185 h 528610"/>
              <a:gd name="connsiteX41" fmla="*/ 40366 w 577818"/>
              <a:gd name="connsiteY41" fmla="*/ 486264 h 528610"/>
              <a:gd name="connsiteX42" fmla="*/ 22832 w 577818"/>
              <a:gd name="connsiteY42" fmla="*/ 455867 h 528610"/>
              <a:gd name="connsiteX43" fmla="*/ 68051 w 577818"/>
              <a:gd name="connsiteY43" fmla="*/ 299277 h 528610"/>
              <a:gd name="connsiteX44" fmla="*/ 68051 w 577818"/>
              <a:gd name="connsiteY44" fmla="*/ 233877 h 528610"/>
              <a:gd name="connsiteX45" fmla="*/ 46826 w 577818"/>
              <a:gd name="connsiteY45" fmla="*/ 289144 h 528610"/>
              <a:gd name="connsiteX46" fmla="*/ 15449 w 577818"/>
              <a:gd name="connsiteY46" fmla="*/ 302961 h 528610"/>
              <a:gd name="connsiteX47" fmla="*/ 1607 w 577818"/>
              <a:gd name="connsiteY47" fmla="*/ 271643 h 528610"/>
              <a:gd name="connsiteX48" fmla="*/ 45903 w 577818"/>
              <a:gd name="connsiteY48" fmla="*/ 156503 h 528610"/>
              <a:gd name="connsiteX49" fmla="*/ 68974 w 577818"/>
              <a:gd name="connsiteY49" fmla="*/ 140844 h 528610"/>
              <a:gd name="connsiteX50" fmla="*/ 233235 w 577818"/>
              <a:gd name="connsiteY50" fmla="*/ 116877 h 528610"/>
              <a:gd name="connsiteX51" fmla="*/ 261828 w 577818"/>
              <a:gd name="connsiteY51" fmla="*/ 116877 h 528610"/>
              <a:gd name="connsiteX52" fmla="*/ 282120 w 577818"/>
              <a:gd name="connsiteY52" fmla="*/ 126088 h 528610"/>
              <a:gd name="connsiteX53" fmla="*/ 268285 w 577818"/>
              <a:gd name="connsiteY53" fmla="*/ 224646 h 528610"/>
              <a:gd name="connsiteX54" fmla="*/ 288577 w 577818"/>
              <a:gd name="connsiteY54" fmla="*/ 242147 h 528610"/>
              <a:gd name="connsiteX55" fmla="*/ 309792 w 577818"/>
              <a:gd name="connsiteY55" fmla="*/ 224646 h 528610"/>
              <a:gd name="connsiteX56" fmla="*/ 295956 w 577818"/>
              <a:gd name="connsiteY56" fmla="*/ 126088 h 528610"/>
              <a:gd name="connsiteX57" fmla="*/ 316248 w 577818"/>
              <a:gd name="connsiteY57" fmla="*/ 116877 h 528610"/>
              <a:gd name="connsiteX58" fmla="*/ 344842 w 577818"/>
              <a:gd name="connsiteY58" fmla="*/ 116877 h 528610"/>
              <a:gd name="connsiteX59" fmla="*/ 371590 w 577818"/>
              <a:gd name="connsiteY59" fmla="*/ 135299 h 528610"/>
              <a:gd name="connsiteX60" fmla="*/ 424166 w 577818"/>
              <a:gd name="connsiteY60" fmla="*/ 272543 h 528610"/>
              <a:gd name="connsiteX61" fmla="*/ 407563 w 577818"/>
              <a:gd name="connsiteY61" fmla="*/ 310309 h 528610"/>
              <a:gd name="connsiteX62" fmla="*/ 370668 w 577818"/>
              <a:gd name="connsiteY62" fmla="*/ 293729 h 528610"/>
              <a:gd name="connsiteX63" fmla="*/ 344842 w 577818"/>
              <a:gd name="connsiteY63" fmla="*/ 228330 h 528610"/>
              <a:gd name="connsiteX64" fmla="*/ 344842 w 577818"/>
              <a:gd name="connsiteY64" fmla="*/ 305703 h 528610"/>
              <a:gd name="connsiteX65" fmla="*/ 398339 w 577818"/>
              <a:gd name="connsiteY65" fmla="*/ 491766 h 528610"/>
              <a:gd name="connsiteX66" fmla="*/ 378969 w 577818"/>
              <a:gd name="connsiteY66" fmla="*/ 527689 h 528610"/>
              <a:gd name="connsiteX67" fmla="*/ 370668 w 577818"/>
              <a:gd name="connsiteY67" fmla="*/ 528610 h 528610"/>
              <a:gd name="connsiteX68" fmla="*/ 342997 w 577818"/>
              <a:gd name="connsiteY68" fmla="*/ 508346 h 528610"/>
              <a:gd name="connsiteX69" fmla="*/ 288577 w 577818"/>
              <a:gd name="connsiteY69" fmla="*/ 319520 h 528610"/>
              <a:gd name="connsiteX70" fmla="*/ 235080 w 577818"/>
              <a:gd name="connsiteY70" fmla="*/ 508346 h 528610"/>
              <a:gd name="connsiteX71" fmla="*/ 207408 w 577818"/>
              <a:gd name="connsiteY71" fmla="*/ 528610 h 528610"/>
              <a:gd name="connsiteX72" fmla="*/ 199107 w 577818"/>
              <a:gd name="connsiteY72" fmla="*/ 527689 h 528610"/>
              <a:gd name="connsiteX73" fmla="*/ 178815 w 577818"/>
              <a:gd name="connsiteY73" fmla="*/ 491766 h 528610"/>
              <a:gd name="connsiteX74" fmla="*/ 232312 w 577818"/>
              <a:gd name="connsiteY74" fmla="*/ 305703 h 528610"/>
              <a:gd name="connsiteX75" fmla="*/ 232312 w 577818"/>
              <a:gd name="connsiteY75" fmla="*/ 228330 h 528610"/>
              <a:gd name="connsiteX76" fmla="*/ 207408 w 577818"/>
              <a:gd name="connsiteY76" fmla="*/ 293729 h 528610"/>
              <a:gd name="connsiteX77" fmla="*/ 169591 w 577818"/>
              <a:gd name="connsiteY77" fmla="*/ 310309 h 528610"/>
              <a:gd name="connsiteX78" fmla="*/ 152988 w 577818"/>
              <a:gd name="connsiteY78" fmla="*/ 272543 h 528610"/>
              <a:gd name="connsiteX79" fmla="*/ 206486 w 577818"/>
              <a:gd name="connsiteY79" fmla="*/ 135299 h 528610"/>
              <a:gd name="connsiteX80" fmla="*/ 233235 w 577818"/>
              <a:gd name="connsiteY80" fmla="*/ 116877 h 528610"/>
              <a:gd name="connsiteX81" fmla="*/ 461986 w 577818"/>
              <a:gd name="connsiteY81" fmla="*/ 42312 h 528610"/>
              <a:gd name="connsiteX82" fmla="*/ 505334 w 577818"/>
              <a:gd name="connsiteY82" fmla="*/ 85586 h 528610"/>
              <a:gd name="connsiteX83" fmla="*/ 461986 w 577818"/>
              <a:gd name="connsiteY83" fmla="*/ 128860 h 528610"/>
              <a:gd name="connsiteX84" fmla="*/ 418638 w 577818"/>
              <a:gd name="connsiteY84" fmla="*/ 85586 h 528610"/>
              <a:gd name="connsiteX85" fmla="*/ 461986 w 577818"/>
              <a:gd name="connsiteY85" fmla="*/ 42312 h 528610"/>
              <a:gd name="connsiteX86" fmla="*/ 115572 w 577818"/>
              <a:gd name="connsiteY86" fmla="*/ 42312 h 528610"/>
              <a:gd name="connsiteX87" fmla="*/ 158403 w 577818"/>
              <a:gd name="connsiteY87" fmla="*/ 85586 h 528610"/>
              <a:gd name="connsiteX88" fmla="*/ 115572 w 577818"/>
              <a:gd name="connsiteY88" fmla="*/ 128860 h 528610"/>
              <a:gd name="connsiteX89" fmla="*/ 72741 w 577818"/>
              <a:gd name="connsiteY89" fmla="*/ 85586 h 528610"/>
              <a:gd name="connsiteX90" fmla="*/ 115572 w 577818"/>
              <a:gd name="connsiteY90" fmla="*/ 42312 h 528610"/>
              <a:gd name="connsiteX91" fmla="*/ 289038 w 577818"/>
              <a:gd name="connsiteY91" fmla="*/ 0 h 528610"/>
              <a:gd name="connsiteX92" fmla="*/ 340227 w 577818"/>
              <a:gd name="connsiteY92" fmla="*/ 51559 h 528610"/>
              <a:gd name="connsiteX93" fmla="*/ 289038 w 577818"/>
              <a:gd name="connsiteY93" fmla="*/ 103118 h 528610"/>
              <a:gd name="connsiteX94" fmla="*/ 237849 w 577818"/>
              <a:gd name="connsiteY94" fmla="*/ 51559 h 528610"/>
              <a:gd name="connsiteX95" fmla="*/ 289038 w 577818"/>
              <a:gd name="connsiteY95" fmla="*/ 0 h 52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77818" h="528610">
                <a:moveTo>
                  <a:pt x="415780" y="140844"/>
                </a:moveTo>
                <a:lnTo>
                  <a:pt x="438846" y="140844"/>
                </a:lnTo>
                <a:cubicBezTo>
                  <a:pt x="446228" y="140844"/>
                  <a:pt x="451764" y="143607"/>
                  <a:pt x="456377" y="148213"/>
                </a:cubicBezTo>
                <a:lnTo>
                  <a:pt x="468371" y="148213"/>
                </a:lnTo>
                <a:cubicBezTo>
                  <a:pt x="472062" y="143607"/>
                  <a:pt x="478521" y="140844"/>
                  <a:pt x="484979" y="140844"/>
                </a:cubicBezTo>
                <a:lnTo>
                  <a:pt x="508968" y="140844"/>
                </a:lnTo>
                <a:cubicBezTo>
                  <a:pt x="519117" y="140844"/>
                  <a:pt x="527421" y="146371"/>
                  <a:pt x="531112" y="155582"/>
                </a:cubicBezTo>
                <a:lnTo>
                  <a:pt x="576322" y="271643"/>
                </a:lnTo>
                <a:cubicBezTo>
                  <a:pt x="580935" y="284539"/>
                  <a:pt x="574477" y="298355"/>
                  <a:pt x="562482" y="302961"/>
                </a:cubicBezTo>
                <a:cubicBezTo>
                  <a:pt x="549565" y="307567"/>
                  <a:pt x="535725" y="302040"/>
                  <a:pt x="531112" y="289144"/>
                </a:cubicBezTo>
                <a:lnTo>
                  <a:pt x="508968" y="233877"/>
                </a:lnTo>
                <a:lnTo>
                  <a:pt x="508968" y="299277"/>
                </a:lnTo>
                <a:lnTo>
                  <a:pt x="554178" y="455867"/>
                </a:lnTo>
                <a:cubicBezTo>
                  <a:pt x="557869" y="468763"/>
                  <a:pt x="550488" y="482579"/>
                  <a:pt x="537570" y="486264"/>
                </a:cubicBezTo>
                <a:cubicBezTo>
                  <a:pt x="535725" y="487185"/>
                  <a:pt x="532957" y="487185"/>
                  <a:pt x="531112" y="487185"/>
                </a:cubicBezTo>
                <a:cubicBezTo>
                  <a:pt x="520040" y="487185"/>
                  <a:pt x="510813" y="479816"/>
                  <a:pt x="507123" y="469684"/>
                </a:cubicBezTo>
                <a:lnTo>
                  <a:pt x="461913" y="310330"/>
                </a:lnTo>
                <a:lnTo>
                  <a:pt x="419471" y="459551"/>
                </a:lnTo>
                <a:lnTo>
                  <a:pt x="393636" y="371124"/>
                </a:lnTo>
                <a:lnTo>
                  <a:pt x="402863" y="340727"/>
                </a:lnTo>
                <a:cubicBezTo>
                  <a:pt x="408399" y="339806"/>
                  <a:pt x="413012" y="338885"/>
                  <a:pt x="418548" y="337042"/>
                </a:cubicBezTo>
                <a:cubicBezTo>
                  <a:pt x="432388" y="331516"/>
                  <a:pt x="444382" y="320462"/>
                  <a:pt x="449918" y="306646"/>
                </a:cubicBezTo>
                <a:cubicBezTo>
                  <a:pt x="456377" y="292829"/>
                  <a:pt x="457299" y="277170"/>
                  <a:pt x="451764" y="262432"/>
                </a:cubicBezTo>
                <a:lnTo>
                  <a:pt x="404708" y="142686"/>
                </a:lnTo>
                <a:cubicBezTo>
                  <a:pt x="408399" y="141765"/>
                  <a:pt x="412089" y="140844"/>
                  <a:pt x="415780" y="140844"/>
                </a:cubicBezTo>
                <a:close/>
                <a:moveTo>
                  <a:pt x="68974" y="140844"/>
                </a:moveTo>
                <a:lnTo>
                  <a:pt x="92967" y="140844"/>
                </a:lnTo>
                <a:cubicBezTo>
                  <a:pt x="99427" y="140844"/>
                  <a:pt x="104964" y="143607"/>
                  <a:pt x="109578" y="148213"/>
                </a:cubicBezTo>
                <a:lnTo>
                  <a:pt x="121575" y="148213"/>
                </a:lnTo>
                <a:cubicBezTo>
                  <a:pt x="126189" y="143607"/>
                  <a:pt x="131726" y="140844"/>
                  <a:pt x="138186" y="140844"/>
                </a:cubicBezTo>
                <a:lnTo>
                  <a:pt x="162180" y="140844"/>
                </a:lnTo>
                <a:cubicBezTo>
                  <a:pt x="165871" y="140844"/>
                  <a:pt x="169563" y="141765"/>
                  <a:pt x="172331" y="142686"/>
                </a:cubicBezTo>
                <a:lnTo>
                  <a:pt x="126189" y="262432"/>
                </a:lnTo>
                <a:cubicBezTo>
                  <a:pt x="120652" y="277170"/>
                  <a:pt x="120652" y="292829"/>
                  <a:pt x="127112" y="306646"/>
                </a:cubicBezTo>
                <a:cubicBezTo>
                  <a:pt x="133572" y="320462"/>
                  <a:pt x="144646" y="331516"/>
                  <a:pt x="159412" y="337042"/>
                </a:cubicBezTo>
                <a:cubicBezTo>
                  <a:pt x="164026" y="338885"/>
                  <a:pt x="169563" y="340727"/>
                  <a:pt x="175100" y="340727"/>
                </a:cubicBezTo>
                <a:lnTo>
                  <a:pt x="183405" y="371124"/>
                </a:lnTo>
                <a:lnTo>
                  <a:pt x="158489" y="459551"/>
                </a:lnTo>
                <a:lnTo>
                  <a:pt x="116038" y="310330"/>
                </a:lnTo>
                <a:lnTo>
                  <a:pt x="69896" y="469684"/>
                </a:lnTo>
                <a:cubicBezTo>
                  <a:pt x="67128" y="479816"/>
                  <a:pt x="56977" y="487185"/>
                  <a:pt x="46826" y="487185"/>
                </a:cubicBezTo>
                <a:cubicBezTo>
                  <a:pt x="44057" y="487185"/>
                  <a:pt x="42212" y="487185"/>
                  <a:pt x="40366" y="486264"/>
                </a:cubicBezTo>
                <a:cubicBezTo>
                  <a:pt x="27446" y="482579"/>
                  <a:pt x="19141" y="468763"/>
                  <a:pt x="22832" y="455867"/>
                </a:cubicBezTo>
                <a:lnTo>
                  <a:pt x="68051" y="299277"/>
                </a:lnTo>
                <a:lnTo>
                  <a:pt x="68051" y="233877"/>
                </a:lnTo>
                <a:lnTo>
                  <a:pt x="46826" y="289144"/>
                </a:lnTo>
                <a:cubicBezTo>
                  <a:pt x="42212" y="302040"/>
                  <a:pt x="27446" y="307567"/>
                  <a:pt x="15449" y="302961"/>
                </a:cubicBezTo>
                <a:cubicBezTo>
                  <a:pt x="2530" y="298355"/>
                  <a:pt x="-3007" y="284539"/>
                  <a:pt x="1607" y="271643"/>
                </a:cubicBezTo>
                <a:lnTo>
                  <a:pt x="45903" y="156503"/>
                </a:lnTo>
                <a:cubicBezTo>
                  <a:pt x="49594" y="146371"/>
                  <a:pt x="58822" y="140844"/>
                  <a:pt x="68974" y="140844"/>
                </a:cubicBezTo>
                <a:close/>
                <a:moveTo>
                  <a:pt x="233235" y="116877"/>
                </a:moveTo>
                <a:lnTo>
                  <a:pt x="261828" y="116877"/>
                </a:lnTo>
                <a:cubicBezTo>
                  <a:pt x="269207" y="116877"/>
                  <a:pt x="276586" y="120561"/>
                  <a:pt x="282120" y="126088"/>
                </a:cubicBezTo>
                <a:lnTo>
                  <a:pt x="268285" y="224646"/>
                </a:lnTo>
                <a:lnTo>
                  <a:pt x="288577" y="242147"/>
                </a:lnTo>
                <a:lnTo>
                  <a:pt x="309792" y="224646"/>
                </a:lnTo>
                <a:lnTo>
                  <a:pt x="295956" y="126088"/>
                </a:lnTo>
                <a:cubicBezTo>
                  <a:pt x="301490" y="120561"/>
                  <a:pt x="307947" y="116877"/>
                  <a:pt x="316248" y="116877"/>
                </a:cubicBezTo>
                <a:lnTo>
                  <a:pt x="344842" y="116877"/>
                </a:lnTo>
                <a:cubicBezTo>
                  <a:pt x="355910" y="116877"/>
                  <a:pt x="366979" y="124246"/>
                  <a:pt x="371590" y="135299"/>
                </a:cubicBezTo>
                <a:lnTo>
                  <a:pt x="424166" y="272543"/>
                </a:lnTo>
                <a:cubicBezTo>
                  <a:pt x="430622" y="288202"/>
                  <a:pt x="423243" y="304782"/>
                  <a:pt x="407563" y="310309"/>
                </a:cubicBezTo>
                <a:cubicBezTo>
                  <a:pt x="392805" y="315835"/>
                  <a:pt x="376202" y="308466"/>
                  <a:pt x="370668" y="293729"/>
                </a:cubicBezTo>
                <a:lnTo>
                  <a:pt x="344842" y="228330"/>
                </a:lnTo>
                <a:lnTo>
                  <a:pt x="344842" y="305703"/>
                </a:lnTo>
                <a:lnTo>
                  <a:pt x="398339" y="491766"/>
                </a:lnTo>
                <a:cubicBezTo>
                  <a:pt x="402951" y="507425"/>
                  <a:pt x="393727" y="523083"/>
                  <a:pt x="378969" y="527689"/>
                </a:cubicBezTo>
                <a:cubicBezTo>
                  <a:pt x="376202" y="528610"/>
                  <a:pt x="373435" y="528610"/>
                  <a:pt x="370668" y="528610"/>
                </a:cubicBezTo>
                <a:cubicBezTo>
                  <a:pt x="357755" y="528610"/>
                  <a:pt x="346686" y="520320"/>
                  <a:pt x="342997" y="508346"/>
                </a:cubicBezTo>
                <a:lnTo>
                  <a:pt x="288577" y="319520"/>
                </a:lnTo>
                <a:lnTo>
                  <a:pt x="235080" y="508346"/>
                </a:lnTo>
                <a:cubicBezTo>
                  <a:pt x="231390" y="520320"/>
                  <a:pt x="219399" y="528610"/>
                  <a:pt x="207408" y="528610"/>
                </a:cubicBezTo>
                <a:cubicBezTo>
                  <a:pt x="204641" y="528610"/>
                  <a:pt x="201874" y="528610"/>
                  <a:pt x="199107" y="527689"/>
                </a:cubicBezTo>
                <a:cubicBezTo>
                  <a:pt x="183427" y="523083"/>
                  <a:pt x="175125" y="507425"/>
                  <a:pt x="178815" y="491766"/>
                </a:cubicBezTo>
                <a:lnTo>
                  <a:pt x="232312" y="305703"/>
                </a:lnTo>
                <a:lnTo>
                  <a:pt x="232312" y="228330"/>
                </a:lnTo>
                <a:lnTo>
                  <a:pt x="207408" y="293729"/>
                </a:lnTo>
                <a:cubicBezTo>
                  <a:pt x="201874" y="308466"/>
                  <a:pt x="184349" y="315835"/>
                  <a:pt x="169591" y="310309"/>
                </a:cubicBezTo>
                <a:cubicBezTo>
                  <a:pt x="154833" y="304782"/>
                  <a:pt x="147454" y="288202"/>
                  <a:pt x="152988" y="272543"/>
                </a:cubicBezTo>
                <a:lnTo>
                  <a:pt x="206486" y="135299"/>
                </a:lnTo>
                <a:cubicBezTo>
                  <a:pt x="211098" y="124246"/>
                  <a:pt x="221244" y="116877"/>
                  <a:pt x="233235" y="116877"/>
                </a:cubicBezTo>
                <a:close/>
                <a:moveTo>
                  <a:pt x="461986" y="42312"/>
                </a:moveTo>
                <a:cubicBezTo>
                  <a:pt x="485926" y="42312"/>
                  <a:pt x="505334" y="61686"/>
                  <a:pt x="505334" y="85586"/>
                </a:cubicBezTo>
                <a:cubicBezTo>
                  <a:pt x="505334" y="109486"/>
                  <a:pt x="485926" y="128860"/>
                  <a:pt x="461986" y="128860"/>
                </a:cubicBezTo>
                <a:cubicBezTo>
                  <a:pt x="438046" y="128860"/>
                  <a:pt x="418638" y="109486"/>
                  <a:pt x="418638" y="85586"/>
                </a:cubicBezTo>
                <a:cubicBezTo>
                  <a:pt x="418638" y="61686"/>
                  <a:pt x="438046" y="42312"/>
                  <a:pt x="461986" y="42312"/>
                </a:cubicBezTo>
                <a:close/>
                <a:moveTo>
                  <a:pt x="115572" y="42312"/>
                </a:moveTo>
                <a:cubicBezTo>
                  <a:pt x="139227" y="42312"/>
                  <a:pt x="158403" y="61686"/>
                  <a:pt x="158403" y="85586"/>
                </a:cubicBezTo>
                <a:cubicBezTo>
                  <a:pt x="158403" y="109486"/>
                  <a:pt x="139227" y="128860"/>
                  <a:pt x="115572" y="128860"/>
                </a:cubicBezTo>
                <a:cubicBezTo>
                  <a:pt x="91917" y="128860"/>
                  <a:pt x="72741" y="109486"/>
                  <a:pt x="72741" y="85586"/>
                </a:cubicBezTo>
                <a:cubicBezTo>
                  <a:pt x="72741" y="61686"/>
                  <a:pt x="91917" y="42312"/>
                  <a:pt x="115572" y="42312"/>
                </a:cubicBezTo>
                <a:close/>
                <a:moveTo>
                  <a:pt x="289038" y="0"/>
                </a:moveTo>
                <a:cubicBezTo>
                  <a:pt x="317309" y="0"/>
                  <a:pt x="340227" y="23084"/>
                  <a:pt x="340227" y="51559"/>
                </a:cubicBezTo>
                <a:cubicBezTo>
                  <a:pt x="340227" y="80034"/>
                  <a:pt x="317309" y="103118"/>
                  <a:pt x="289038" y="103118"/>
                </a:cubicBezTo>
                <a:cubicBezTo>
                  <a:pt x="260767" y="103118"/>
                  <a:pt x="237849" y="80034"/>
                  <a:pt x="237849" y="51559"/>
                </a:cubicBezTo>
                <a:cubicBezTo>
                  <a:pt x="237849" y="23084"/>
                  <a:pt x="260767" y="0"/>
                  <a:pt x="289038" y="0"/>
                </a:cubicBezTo>
                <a:close/>
              </a:path>
            </a:pathLst>
          </a:custGeom>
          <a:solidFill>
            <a:srgbClr val="02C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ea typeface="思源黑体 CN Normal" panose="020B0400000000000000" pitchFamily="34" charset="-122"/>
              <a:cs typeface="思源黑体 CN Normal" panose="020B0400000000000000" pitchFamily="34" charset="-122"/>
            </a:endParaRPr>
          </a:p>
        </p:txBody>
      </p:sp>
      <p:sp>
        <p:nvSpPr>
          <p:cNvPr id="106" name="文本占位符 3"/>
          <p:cNvSpPr txBox="1"/>
          <p:nvPr>
            <p:custDataLst>
              <p:tags r:id="rId25"/>
            </p:custDataLst>
          </p:nvPr>
        </p:nvSpPr>
        <p:spPr>
          <a:xfrm>
            <a:off x="790575" y="4486531"/>
            <a:ext cx="7163432" cy="171620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微软雅黑" panose="020B0503020204020204" pitchFamily="34" charset="-122"/>
                <a:ea typeface="微软雅黑"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a:lnSpc>
                <a:spcPct val="160000"/>
              </a:lnSpc>
            </a:pPr>
            <a:r>
              <a:rPr lang="zh-CN" altLang="en-US" sz="2800" b="1" dirty="0">
                <a:solidFill>
                  <a:srgbClr val="FF9933"/>
                </a:solidFill>
                <a:latin typeface="+mn-lt"/>
                <a:ea typeface="+mn-ea"/>
                <a:cs typeface="思源黑体 CN Normal" panose="020B0400000000000000" pitchFamily="34" charset="-122"/>
              </a:rPr>
              <a:t>  </a:t>
            </a:r>
            <a:r>
              <a:rPr lang="zh-CN" altLang="en-US"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法律合规需求</a:t>
            </a:r>
            <a:endParaRPr lang="en-US" altLang="zh-CN"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pPr lvl="1" indent="-228600">
              <a:lnSpc>
                <a:spcPct val="110000"/>
              </a:lnSpc>
            </a:pPr>
            <a:r>
              <a:rPr lang="zh-CN" altLang="en-US" sz="1200" dirty="0">
                <a:solidFill>
                  <a:schemeClr val="bg1"/>
                </a:solidFill>
                <a:latin typeface="+mn-lt"/>
                <a:ea typeface="+mn-ea"/>
                <a:cs typeface="思源黑体 CN Normal" panose="020B0400000000000000" pitchFamily="34" charset="-122"/>
              </a:rPr>
              <a:t>数据安全法</a:t>
            </a:r>
            <a:endParaRPr lang="en-US" altLang="zh-CN" sz="1200" dirty="0">
              <a:solidFill>
                <a:schemeClr val="bg1"/>
              </a:solidFill>
              <a:latin typeface="+mn-lt"/>
              <a:ea typeface="+mn-ea"/>
              <a:cs typeface="思源黑体 CN Normal" panose="020B0400000000000000" pitchFamily="34" charset="-122"/>
            </a:endParaRPr>
          </a:p>
          <a:p>
            <a:pPr lvl="1" indent="-228600">
              <a:lnSpc>
                <a:spcPct val="110000"/>
              </a:lnSpc>
            </a:pPr>
            <a:r>
              <a:rPr lang="zh-CN" altLang="en-US" sz="1200" dirty="0">
                <a:solidFill>
                  <a:schemeClr val="bg1"/>
                </a:solidFill>
                <a:latin typeface="+mn-lt"/>
                <a:ea typeface="+mn-ea"/>
                <a:cs typeface="思源黑体 CN Normal" panose="020B0400000000000000" pitchFamily="34" charset="-122"/>
              </a:rPr>
              <a:t>网络数据安全管理条例要求</a:t>
            </a:r>
            <a:r>
              <a:rPr lang="en-US" altLang="zh-CN"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20</a:t>
            </a:r>
            <a:r>
              <a:rPr lang="zh-CN" altLang="en-US"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小时</a:t>
            </a:r>
            <a:r>
              <a:rPr lang="en-US" altLang="zh-CN"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a:t>
            </a:r>
            <a:r>
              <a:rPr lang="zh-CN" altLang="en-US"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年</a:t>
            </a:r>
            <a:r>
              <a:rPr lang="zh-CN" altLang="en-US" sz="1200" b="1" dirty="0">
                <a:solidFill>
                  <a:schemeClr val="bg1"/>
                </a:solidFill>
                <a:latin typeface="+mn-lt"/>
                <a:ea typeface="+mn-ea"/>
                <a:cs typeface="思源黑体 CN Normal" panose="020B0400000000000000" pitchFamily="34" charset="-122"/>
              </a:rPr>
              <a:t>，未达成将可能面临惩罚</a:t>
            </a:r>
            <a:r>
              <a:rPr lang="en-US" altLang="zh-CN" sz="1000" b="1" dirty="0">
                <a:solidFill>
                  <a:schemeClr val="bg1"/>
                </a:solidFill>
                <a:latin typeface="+mn-lt"/>
                <a:ea typeface="+mn-ea"/>
                <a:cs typeface="思源黑体 CN Normal" panose="020B0400000000000000" pitchFamily="34" charset="-122"/>
              </a:rPr>
              <a:t>	</a:t>
            </a:r>
            <a:endParaRPr lang="en-US" altLang="zh-CN" sz="1000" b="1" dirty="0">
              <a:solidFill>
                <a:schemeClr val="bg1"/>
              </a:solidFill>
              <a:latin typeface="+mn-lt"/>
              <a:ea typeface="+mn-ea"/>
              <a:cs typeface="思源黑体 CN Normal" panose="020B0400000000000000" pitchFamily="34" charset="-122"/>
            </a:endParaRPr>
          </a:p>
        </p:txBody>
      </p:sp>
      <p:pic>
        <p:nvPicPr>
          <p:cNvPr id="2" name="图片 1"/>
          <p:cNvPicPr>
            <a:picLocks noChangeAspect="1"/>
          </p:cNvPicPr>
          <p:nvPr>
            <p:custDataLst>
              <p:tags r:id="rId26"/>
            </p:custDataLst>
          </p:nvPr>
        </p:nvPicPr>
        <p:blipFill>
          <a:blip r:embed="rId27"/>
          <a:stretch>
            <a:fillRect/>
          </a:stretch>
        </p:blipFill>
        <p:spPr>
          <a:xfrm>
            <a:off x="9098144" y="4579919"/>
            <a:ext cx="1734050" cy="1894116"/>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线连接符 5"/>
          <p:cNvCxnSpPr/>
          <p:nvPr/>
        </p:nvCxnSpPr>
        <p:spPr>
          <a:xfrm>
            <a:off x="4255008" y="3511990"/>
            <a:ext cx="3706368" cy="0"/>
          </a:xfrm>
          <a:prstGeom prst="line">
            <a:avLst/>
          </a:prstGeom>
          <a:ln w="28575">
            <a:gradFill>
              <a:gsLst>
                <a:gs pos="0">
                  <a:srgbClr val="FE8075"/>
                </a:gs>
                <a:gs pos="100000">
                  <a:schemeClr val="accent1">
                    <a:lumMod val="45000"/>
                    <a:lumOff val="5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p:nvPr>
        </p:nvSpPr>
        <p:spPr>
          <a:xfrm>
            <a:off x="3410678" y="2898830"/>
            <a:ext cx="5370644" cy="447180"/>
          </a:xfrm>
          <a:prstGeom prst="rect">
            <a:avLst/>
          </a:prstGeom>
        </p:spPr>
        <p:txBody>
          <a:bodyPr>
            <a:noAutofit/>
          </a:bodyPr>
          <a:lstStyle/>
          <a:p>
            <a:pPr marL="0" indent="0">
              <a:buNone/>
            </a:pPr>
            <a:r>
              <a:rPr sz="3000" dirty="0">
                <a:sym typeface="+mn-ea"/>
              </a:rPr>
              <a:t>数据</a:t>
            </a:r>
            <a:r>
              <a:rPr sz="3000" dirty="0">
                <a:latin typeface="思源黑体 CN Regular" panose="020B0500000000000000" pitchFamily="34" charset="-122"/>
                <a:ea typeface="思源黑体 CN Regular" panose="020B0500000000000000" pitchFamily="34" charset="-122"/>
              </a:rPr>
              <a:t>全生命周期安全治理方案</a:t>
            </a:r>
            <a:endParaRPr sz="3000" dirty="0">
              <a:latin typeface="思源黑体 CN Regular" panose="020B0500000000000000" pitchFamily="34" charset="-122"/>
              <a:ea typeface="思源黑体 CN Regular" panose="020B0500000000000000" pitchFamily="34"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dirty="0">
                <a:sym typeface="+mn-ea"/>
              </a:rPr>
              <a:t>场景一：数据采集阶段</a:t>
            </a:r>
            <a:r>
              <a:rPr lang="en-US" altLang="zh-CN" dirty="0">
                <a:sym typeface="+mn-ea"/>
              </a:rPr>
              <a:t>-</a:t>
            </a:r>
            <a:r>
              <a:rPr dirty="0">
                <a:sym typeface="+mn-ea"/>
              </a:rPr>
              <a:t>分类分级规则制定</a:t>
            </a:r>
            <a:endParaRPr dirty="0">
              <a:sym typeface="+mn-ea"/>
            </a:endParaRPr>
          </a:p>
        </p:txBody>
      </p:sp>
      <p:sp>
        <p:nvSpPr>
          <p:cNvPr id="7" name="矩形 6"/>
          <p:cNvSpPr/>
          <p:nvPr/>
        </p:nvSpPr>
        <p:spPr>
          <a:xfrm>
            <a:off x="501960" y="1145540"/>
            <a:ext cx="10978729" cy="460375"/>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10800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l">
              <a:lnSpc>
                <a:spcPct val="130000"/>
              </a:lnSpc>
              <a:buClrTx/>
              <a:buSzTx/>
              <a:buFontTx/>
            </a:pPr>
            <a:r>
              <a:rPr lang="en-US" altLang="zh-CN"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          </a:t>
            </a: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制定合理、有效的数据分类分级规则，是实现“核心数据安全优先，其余效率优先”差异化防护的首要前提。</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pic>
        <p:nvPicPr>
          <p:cNvPr id="13" name="图片 12"/>
          <p:cNvPicPr>
            <a:picLocks noChangeAspect="1"/>
          </p:cNvPicPr>
          <p:nvPr/>
        </p:nvPicPr>
        <p:blipFill>
          <a:blip r:embed="rId1"/>
          <a:stretch>
            <a:fillRect/>
          </a:stretch>
        </p:blipFill>
        <p:spPr>
          <a:xfrm>
            <a:off x="501960" y="1850205"/>
            <a:ext cx="2000394" cy="3297290"/>
          </a:xfrm>
          <a:prstGeom prst="rect">
            <a:avLst/>
          </a:prstGeom>
          <a:ln w="3175" cap="sq">
            <a:solidFill>
              <a:srgbClr val="000000"/>
            </a:solidFill>
            <a:miter lim="800000"/>
            <a:headEnd/>
            <a:tailEnd/>
          </a:ln>
          <a:effectLst>
            <a:outerShdw blurRad="57150" dist="50800" dir="2700000" algn="tl" rotWithShape="0">
              <a:srgbClr val="000000">
                <a:alpha val="40000"/>
              </a:srgbClr>
            </a:outerShdw>
          </a:effectLst>
        </p:spPr>
      </p:pic>
      <p:pic>
        <p:nvPicPr>
          <p:cNvPr id="14" name="图片 13"/>
          <p:cNvPicPr>
            <a:picLocks noChangeAspect="1"/>
          </p:cNvPicPr>
          <p:nvPr/>
        </p:nvPicPr>
        <p:blipFill rotWithShape="1">
          <a:blip r:embed="rId2"/>
          <a:srcRect l="15590" r="14666"/>
          <a:stretch>
            <a:fillRect/>
          </a:stretch>
        </p:blipFill>
        <p:spPr>
          <a:xfrm>
            <a:off x="2729761" y="1850205"/>
            <a:ext cx="2000394" cy="3297290"/>
          </a:xfrm>
          <a:prstGeom prst="rect">
            <a:avLst/>
          </a:prstGeom>
        </p:spPr>
        <p:style>
          <a:lnRef idx="2">
            <a:schemeClr val="dk1"/>
          </a:lnRef>
          <a:fillRef idx="1">
            <a:schemeClr val="lt1"/>
          </a:fillRef>
          <a:effectRef idx="0">
            <a:schemeClr val="dk1"/>
          </a:effectRef>
          <a:fontRef idx="minor">
            <a:schemeClr val="dk1"/>
          </a:fontRef>
        </p:style>
      </p:pic>
      <p:pic>
        <p:nvPicPr>
          <p:cNvPr id="15" name="图片 14"/>
          <p:cNvPicPr>
            <a:picLocks noChangeAspect="1"/>
          </p:cNvPicPr>
          <p:nvPr/>
        </p:nvPicPr>
        <p:blipFill>
          <a:blip r:embed="rId3"/>
          <a:stretch>
            <a:fillRect/>
          </a:stretch>
        </p:blipFill>
        <p:spPr>
          <a:xfrm>
            <a:off x="4957562" y="1850205"/>
            <a:ext cx="2000394" cy="3297290"/>
          </a:xfrm>
          <a:prstGeom prst="rect">
            <a:avLst/>
          </a:prstGeom>
        </p:spPr>
        <p:style>
          <a:lnRef idx="2">
            <a:schemeClr val="dk1"/>
          </a:lnRef>
          <a:fillRef idx="1">
            <a:schemeClr val="lt1"/>
          </a:fillRef>
          <a:effectRef idx="0">
            <a:schemeClr val="dk1"/>
          </a:effectRef>
          <a:fontRef idx="minor">
            <a:schemeClr val="dk1"/>
          </a:fontRef>
        </p:style>
      </p:pic>
      <p:pic>
        <p:nvPicPr>
          <p:cNvPr id="16" name="图片 15"/>
          <p:cNvPicPr>
            <a:picLocks noChangeAspect="1"/>
          </p:cNvPicPr>
          <p:nvPr/>
        </p:nvPicPr>
        <p:blipFill>
          <a:blip r:embed="rId4"/>
          <a:stretch>
            <a:fillRect/>
          </a:stretch>
        </p:blipFill>
        <p:spPr>
          <a:xfrm>
            <a:off x="9446730" y="1850205"/>
            <a:ext cx="2033960" cy="3297290"/>
          </a:xfrm>
          <a:prstGeom prst="rect">
            <a:avLst/>
          </a:prstGeom>
        </p:spPr>
        <p:style>
          <a:lnRef idx="2">
            <a:schemeClr val="dk1"/>
          </a:lnRef>
          <a:fillRef idx="1">
            <a:schemeClr val="lt1"/>
          </a:fillRef>
          <a:effectRef idx="0">
            <a:schemeClr val="dk1"/>
          </a:effectRef>
          <a:fontRef idx="minor">
            <a:schemeClr val="dk1"/>
          </a:fontRef>
        </p:style>
      </p:pic>
      <p:pic>
        <p:nvPicPr>
          <p:cNvPr id="17" name="图片 16"/>
          <p:cNvPicPr>
            <a:picLocks noChangeAspect="1"/>
          </p:cNvPicPr>
          <p:nvPr/>
        </p:nvPicPr>
        <p:blipFill>
          <a:blip r:embed="rId5"/>
          <a:stretch>
            <a:fillRect/>
          </a:stretch>
        </p:blipFill>
        <p:spPr>
          <a:xfrm>
            <a:off x="7185363" y="1850206"/>
            <a:ext cx="2033960" cy="3297290"/>
          </a:xfrm>
          <a:prstGeom prst="rect">
            <a:avLst/>
          </a:prstGeom>
        </p:spPr>
        <p:style>
          <a:lnRef idx="2">
            <a:schemeClr val="dk1"/>
          </a:lnRef>
          <a:fillRef idx="1">
            <a:schemeClr val="lt1"/>
          </a:fillRef>
          <a:effectRef idx="0">
            <a:schemeClr val="dk1"/>
          </a:effectRef>
          <a:fontRef idx="minor">
            <a:schemeClr val="dk1"/>
          </a:fontRef>
        </p:style>
      </p:pic>
      <p:sp>
        <p:nvSpPr>
          <p:cNvPr id="18" name="文本框 17"/>
          <p:cNvSpPr txBox="1"/>
          <p:nvPr/>
        </p:nvSpPr>
        <p:spPr>
          <a:xfrm>
            <a:off x="1178991" y="5338352"/>
            <a:ext cx="646331" cy="369332"/>
          </a:xfrm>
          <a:prstGeom prst="rect">
            <a:avLst/>
          </a:prstGeom>
          <a:noFill/>
        </p:spPr>
        <p:txBody>
          <a:bodyPr wrap="none" rtlCol="0">
            <a:spAutoFit/>
          </a:bodyPr>
          <a:lstStyle/>
          <a:p>
            <a:r>
              <a:rPr kumimoji="1" lang="zh-CN" altLang="en-US" dirty="0">
                <a:solidFill>
                  <a:schemeClr val="bg1"/>
                </a:solidFill>
                <a:cs typeface="思源黑体 CN Medium" panose="020B0600000000000000" pitchFamily="34" charset="-122"/>
              </a:rPr>
              <a:t>政务</a:t>
            </a:r>
            <a:endParaRPr kumimoji="1" lang="zh-CN" altLang="en-US" dirty="0">
              <a:solidFill>
                <a:schemeClr val="bg1"/>
              </a:solidFill>
              <a:cs typeface="思源黑体 CN Medium" panose="020B0600000000000000" pitchFamily="34" charset="-122"/>
            </a:endParaRPr>
          </a:p>
        </p:txBody>
      </p:sp>
      <p:sp>
        <p:nvSpPr>
          <p:cNvPr id="19" name="文本框 18"/>
          <p:cNvSpPr txBox="1"/>
          <p:nvPr/>
        </p:nvSpPr>
        <p:spPr>
          <a:xfrm>
            <a:off x="3406792" y="5338352"/>
            <a:ext cx="646331" cy="369332"/>
          </a:xfrm>
          <a:prstGeom prst="rect">
            <a:avLst/>
          </a:prstGeom>
          <a:noFill/>
        </p:spPr>
        <p:txBody>
          <a:bodyPr wrap="none" rtlCol="0">
            <a:spAutoFit/>
          </a:bodyPr>
          <a:lstStyle/>
          <a:p>
            <a:r>
              <a:rPr kumimoji="1" lang="zh-CN" altLang="en-US" dirty="0">
                <a:solidFill>
                  <a:schemeClr val="bg1"/>
                </a:solidFill>
                <a:cs typeface="思源黑体 CN Medium" panose="020B0600000000000000" pitchFamily="34" charset="-122"/>
              </a:rPr>
              <a:t>证券</a:t>
            </a:r>
            <a:endParaRPr kumimoji="1" lang="zh-CN" altLang="en-US" dirty="0">
              <a:solidFill>
                <a:schemeClr val="bg1"/>
              </a:solidFill>
              <a:cs typeface="思源黑体 CN Medium" panose="020B0600000000000000" pitchFamily="34" charset="-122"/>
            </a:endParaRPr>
          </a:p>
        </p:txBody>
      </p:sp>
      <p:sp>
        <p:nvSpPr>
          <p:cNvPr id="20" name="文本框 19"/>
          <p:cNvSpPr txBox="1"/>
          <p:nvPr/>
        </p:nvSpPr>
        <p:spPr>
          <a:xfrm>
            <a:off x="5698254" y="5338352"/>
            <a:ext cx="646331" cy="369332"/>
          </a:xfrm>
          <a:prstGeom prst="rect">
            <a:avLst/>
          </a:prstGeom>
          <a:noFill/>
        </p:spPr>
        <p:txBody>
          <a:bodyPr wrap="none" rtlCol="0">
            <a:spAutoFit/>
          </a:bodyPr>
          <a:lstStyle/>
          <a:p>
            <a:r>
              <a:rPr kumimoji="1" lang="zh-CN" altLang="en-US" dirty="0">
                <a:solidFill>
                  <a:schemeClr val="bg1"/>
                </a:solidFill>
                <a:cs typeface="思源黑体 CN Medium" panose="020B0600000000000000" pitchFamily="34" charset="-122"/>
              </a:rPr>
              <a:t>金融</a:t>
            </a:r>
            <a:endParaRPr kumimoji="1" lang="zh-CN" altLang="en-US" dirty="0">
              <a:solidFill>
                <a:schemeClr val="bg1"/>
              </a:solidFill>
              <a:cs typeface="思源黑体 CN Medium" panose="020B0600000000000000" pitchFamily="34" charset="-122"/>
            </a:endParaRPr>
          </a:p>
        </p:txBody>
      </p:sp>
      <p:sp>
        <p:nvSpPr>
          <p:cNvPr id="21" name="文本框 20"/>
          <p:cNvSpPr txBox="1"/>
          <p:nvPr/>
        </p:nvSpPr>
        <p:spPr>
          <a:xfrm>
            <a:off x="7879177" y="5338352"/>
            <a:ext cx="646331" cy="369332"/>
          </a:xfrm>
          <a:prstGeom prst="rect">
            <a:avLst/>
          </a:prstGeom>
          <a:noFill/>
        </p:spPr>
        <p:txBody>
          <a:bodyPr wrap="none" rtlCol="0">
            <a:spAutoFit/>
          </a:bodyPr>
          <a:lstStyle/>
          <a:p>
            <a:r>
              <a:rPr kumimoji="1" lang="zh-CN" altLang="en-US" dirty="0">
                <a:solidFill>
                  <a:schemeClr val="bg1"/>
                </a:solidFill>
                <a:cs typeface="思源黑体 CN Medium" panose="020B0600000000000000" pitchFamily="34" charset="-122"/>
              </a:rPr>
              <a:t>医疗</a:t>
            </a:r>
            <a:endParaRPr kumimoji="1" lang="zh-CN" altLang="en-US" dirty="0">
              <a:solidFill>
                <a:schemeClr val="bg1"/>
              </a:solidFill>
              <a:cs typeface="思源黑体 CN Medium" panose="020B0600000000000000" pitchFamily="34" charset="-122"/>
            </a:endParaRPr>
          </a:p>
        </p:txBody>
      </p:sp>
      <p:sp>
        <p:nvSpPr>
          <p:cNvPr id="22" name="文本框 21"/>
          <p:cNvSpPr txBox="1"/>
          <p:nvPr/>
        </p:nvSpPr>
        <p:spPr>
          <a:xfrm>
            <a:off x="10140544" y="5338352"/>
            <a:ext cx="646331" cy="369332"/>
          </a:xfrm>
          <a:prstGeom prst="rect">
            <a:avLst/>
          </a:prstGeom>
          <a:noFill/>
        </p:spPr>
        <p:txBody>
          <a:bodyPr wrap="none" rtlCol="0">
            <a:spAutoFit/>
          </a:bodyPr>
          <a:lstStyle/>
          <a:p>
            <a:r>
              <a:rPr kumimoji="1" lang="zh-CN" altLang="en-US" dirty="0">
                <a:solidFill>
                  <a:schemeClr val="bg1"/>
                </a:solidFill>
                <a:cs typeface="思源黑体 CN Medium" panose="020B0600000000000000" pitchFamily="34" charset="-122"/>
              </a:rPr>
              <a:t>电信</a:t>
            </a:r>
            <a:endParaRPr kumimoji="1" lang="zh-CN" altLang="en-US" dirty="0">
              <a:solidFill>
                <a:schemeClr val="bg1"/>
              </a:solidFill>
              <a:cs typeface="思源黑体 CN Medium" panose="020B06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P spid="22" grpId="0"/>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数据重要性毋庸置疑</a:t>
            </a:r>
            <a:endParaRPr lang="zh-CN" altLang="en-US" dirty="0"/>
          </a:p>
        </p:txBody>
      </p:sp>
      <p:sp>
        <p:nvSpPr>
          <p:cNvPr id="5" name="矩形 4"/>
          <p:cNvSpPr/>
          <p:nvPr/>
        </p:nvSpPr>
        <p:spPr>
          <a:xfrm>
            <a:off x="451479" y="3987919"/>
            <a:ext cx="5785485" cy="189674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 name="矩形 5"/>
          <p:cNvSpPr/>
          <p:nvPr/>
        </p:nvSpPr>
        <p:spPr>
          <a:xfrm>
            <a:off x="1732804" y="3800880"/>
            <a:ext cx="3223035" cy="390510"/>
          </a:xfrm>
          <a:prstGeom prst="rect">
            <a:avLst/>
          </a:prstGeom>
          <a:solidFill>
            <a:srgbClr val="0C97CA"/>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rPr>
              <a:t>五大核心市场生产要素</a:t>
            </a:r>
            <a:endParaRPr lang="zh-CN" altLang="en-US" sz="16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nvGrpSpPr>
          <p:cNvPr id="7" name="组合 6"/>
          <p:cNvGrpSpPr/>
          <p:nvPr/>
        </p:nvGrpSpPr>
        <p:grpSpPr>
          <a:xfrm>
            <a:off x="662934" y="4386699"/>
            <a:ext cx="5375910" cy="1309370"/>
            <a:chOff x="996" y="5228"/>
            <a:chExt cx="8466" cy="2062"/>
          </a:xfrm>
        </p:grpSpPr>
        <p:sp>
          <p:nvSpPr>
            <p:cNvPr id="8" name="文本框 7"/>
            <p:cNvSpPr txBox="1"/>
            <p:nvPr/>
          </p:nvSpPr>
          <p:spPr>
            <a:xfrm>
              <a:off x="2729" y="5228"/>
              <a:ext cx="1531" cy="20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劳动力</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 name="文本框 8"/>
            <p:cNvSpPr txBox="1"/>
            <p:nvPr/>
          </p:nvSpPr>
          <p:spPr>
            <a:xfrm>
              <a:off x="4464" y="5228"/>
              <a:ext cx="1531" cy="20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资本</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 name="文本框 9"/>
            <p:cNvSpPr txBox="1"/>
            <p:nvPr/>
          </p:nvSpPr>
          <p:spPr>
            <a:xfrm>
              <a:off x="6197" y="5228"/>
              <a:ext cx="1531" cy="20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技术</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1" name="文本框 10"/>
            <p:cNvSpPr txBox="1"/>
            <p:nvPr/>
          </p:nvSpPr>
          <p:spPr>
            <a:xfrm>
              <a:off x="996" y="5228"/>
              <a:ext cx="1531" cy="20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土地</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nvGrpSpPr>
            <p:cNvPr id="12" name="组合 11"/>
            <p:cNvGrpSpPr/>
            <p:nvPr/>
          </p:nvGrpSpPr>
          <p:grpSpPr>
            <a:xfrm>
              <a:off x="7932" y="5228"/>
              <a:ext cx="1530" cy="2062"/>
              <a:chOff x="8966" y="5228"/>
              <a:chExt cx="1530" cy="2062"/>
            </a:xfrm>
          </p:grpSpPr>
          <p:sp>
            <p:nvSpPr>
              <p:cNvPr id="13" name="文本框 12"/>
              <p:cNvSpPr txBox="1"/>
              <p:nvPr/>
            </p:nvSpPr>
            <p:spPr>
              <a:xfrm>
                <a:off x="8966" y="5228"/>
                <a:ext cx="1531" cy="2062"/>
              </a:xfrm>
              <a:prstGeom prst="rect">
                <a:avLst/>
              </a:prstGeom>
              <a:noFill/>
              <a:ln>
                <a:solidFill>
                  <a:srgbClr val="F15D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a:t>
                </a:r>
                <a:endParaRPr lang="zh-CN" altLang="en-US" sz="16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14" name="图片 13"/>
              <p:cNvPicPr/>
              <p:nvPr/>
            </p:nvPicPr>
            <p:blipFill>
              <a:blip r:embed="rId1"/>
              <a:stretch>
                <a:fillRect/>
              </a:stretch>
            </p:blipFill>
            <p:spPr>
              <a:xfrm>
                <a:off x="9125" y="6019"/>
                <a:ext cx="1212" cy="1029"/>
              </a:xfrm>
              <a:prstGeom prst="rect">
                <a:avLst/>
              </a:prstGeom>
              <a:ln w="19050">
                <a:solidFill>
                  <a:srgbClr val="FFC000"/>
                </a:solidFill>
              </a:ln>
            </p:spPr>
          </p:pic>
        </p:grpSp>
      </p:grpSp>
      <p:sp>
        <p:nvSpPr>
          <p:cNvPr id="15" name="文本框 14"/>
          <p:cNvSpPr txBox="1"/>
          <p:nvPr/>
        </p:nvSpPr>
        <p:spPr>
          <a:xfrm>
            <a:off x="451478" y="2640463"/>
            <a:ext cx="6001629" cy="1005403"/>
          </a:xfrm>
          <a:prstGeom prst="rect">
            <a:avLst/>
          </a:prstGeom>
          <a:noFill/>
        </p:spPr>
        <p:txBody>
          <a:bodyPr wrap="square" rtlCol="0" anchor="t">
            <a:spAutoFit/>
          </a:bodyPr>
          <a:lstStyle/>
          <a:p>
            <a:pPr algn="ctr" fontAlgn="auto">
              <a:spcBef>
                <a:spcPts val="1000"/>
              </a:spcBef>
              <a:spcAft>
                <a:spcPts val="1000"/>
              </a:spcAft>
            </a:pPr>
            <a:r>
              <a:rPr lang="zh-CN" altLang="en-US"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《关于构建更加完善的要素市场化配置体制机制的意见》</a:t>
            </a:r>
            <a:endParaRPr lang="zh-CN" altLang="en-US"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fontAlgn="auto">
              <a:spcBef>
                <a:spcPts val="300"/>
              </a:spcBef>
            </a:pPr>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培育发展数据要素市场，释放数据红利，</a:t>
            </a:r>
            <a:endParaRPr lang="en-US" altLang="zh-CN"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fontAlgn="auto">
              <a:spcBef>
                <a:spcPts val="300"/>
              </a:spcBef>
            </a:pPr>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已成为推动经济高质量发展的新动能</a:t>
            </a:r>
            <a:endPar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16" name="small-tree-on-ground_42082"/>
          <p:cNvSpPr/>
          <p:nvPr/>
        </p:nvSpPr>
        <p:spPr>
          <a:xfrm>
            <a:off x="883043" y="4891439"/>
            <a:ext cx="476064"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73310" h="606157">
                <a:moveTo>
                  <a:pt x="201384" y="313820"/>
                </a:moveTo>
                <a:cubicBezTo>
                  <a:pt x="214207" y="312746"/>
                  <a:pt x="227858" y="316711"/>
                  <a:pt x="239523" y="321833"/>
                </a:cubicBezTo>
                <a:cubicBezTo>
                  <a:pt x="228023" y="320759"/>
                  <a:pt x="216524" y="325468"/>
                  <a:pt x="206596" y="330755"/>
                </a:cubicBezTo>
                <a:cubicBezTo>
                  <a:pt x="194020" y="337364"/>
                  <a:pt x="181942" y="344716"/>
                  <a:pt x="168125" y="348434"/>
                </a:cubicBezTo>
                <a:cubicBezTo>
                  <a:pt x="148104" y="353886"/>
                  <a:pt x="126098" y="345625"/>
                  <a:pt x="112364" y="330425"/>
                </a:cubicBezTo>
                <a:cubicBezTo>
                  <a:pt x="124360" y="332573"/>
                  <a:pt x="137266" y="332159"/>
                  <a:pt x="149014" y="328855"/>
                </a:cubicBezTo>
                <a:cubicBezTo>
                  <a:pt x="166553" y="323981"/>
                  <a:pt x="183017" y="315472"/>
                  <a:pt x="201384" y="313820"/>
                </a:cubicBezTo>
                <a:close/>
                <a:moveTo>
                  <a:pt x="406057" y="305195"/>
                </a:moveTo>
                <a:cubicBezTo>
                  <a:pt x="405065" y="310648"/>
                  <a:pt x="403080" y="316183"/>
                  <a:pt x="400269" y="320975"/>
                </a:cubicBezTo>
                <a:cubicBezTo>
                  <a:pt x="395390" y="329485"/>
                  <a:pt x="387286" y="333946"/>
                  <a:pt x="377860" y="336012"/>
                </a:cubicBezTo>
                <a:cubicBezTo>
                  <a:pt x="375462" y="336590"/>
                  <a:pt x="372898" y="336755"/>
                  <a:pt x="370417" y="337003"/>
                </a:cubicBezTo>
                <a:cubicBezTo>
                  <a:pt x="367937" y="337168"/>
                  <a:pt x="365456" y="337251"/>
                  <a:pt x="362893" y="337581"/>
                </a:cubicBezTo>
                <a:cubicBezTo>
                  <a:pt x="360577" y="337912"/>
                  <a:pt x="358345" y="338325"/>
                  <a:pt x="356277" y="339481"/>
                </a:cubicBezTo>
                <a:cubicBezTo>
                  <a:pt x="355037" y="340225"/>
                  <a:pt x="353797" y="341051"/>
                  <a:pt x="352639" y="341960"/>
                </a:cubicBezTo>
                <a:cubicBezTo>
                  <a:pt x="352639" y="341960"/>
                  <a:pt x="358262" y="329567"/>
                  <a:pt x="372650" y="323040"/>
                </a:cubicBezTo>
                <a:cubicBezTo>
                  <a:pt x="384144" y="317918"/>
                  <a:pt x="397953" y="315853"/>
                  <a:pt x="406057" y="305195"/>
                </a:cubicBezTo>
                <a:close/>
                <a:moveTo>
                  <a:pt x="166706" y="293585"/>
                </a:moveTo>
                <a:cubicBezTo>
                  <a:pt x="174697" y="292697"/>
                  <a:pt x="182802" y="293544"/>
                  <a:pt x="190906" y="296641"/>
                </a:cubicBezTo>
                <a:cubicBezTo>
                  <a:pt x="200086" y="300192"/>
                  <a:pt x="208935" y="305478"/>
                  <a:pt x="216378" y="312002"/>
                </a:cubicBezTo>
                <a:cubicBezTo>
                  <a:pt x="193470" y="306303"/>
                  <a:pt x="172051" y="318856"/>
                  <a:pt x="150549" y="324555"/>
                </a:cubicBezTo>
                <a:cubicBezTo>
                  <a:pt x="123506" y="331657"/>
                  <a:pt x="101921" y="320921"/>
                  <a:pt x="101921" y="320921"/>
                </a:cubicBezTo>
                <a:cubicBezTo>
                  <a:pt x="104485" y="320838"/>
                  <a:pt x="107048" y="320591"/>
                  <a:pt x="109612" y="320260"/>
                </a:cubicBezTo>
                <a:cubicBezTo>
                  <a:pt x="113830" y="319600"/>
                  <a:pt x="117303" y="317618"/>
                  <a:pt x="120859" y="315470"/>
                </a:cubicBezTo>
                <a:cubicBezTo>
                  <a:pt x="124664" y="313075"/>
                  <a:pt x="128302" y="310433"/>
                  <a:pt x="131941" y="307955"/>
                </a:cubicBezTo>
                <a:cubicBezTo>
                  <a:pt x="135580" y="305395"/>
                  <a:pt x="139301" y="302917"/>
                  <a:pt x="143188" y="300935"/>
                </a:cubicBezTo>
                <a:cubicBezTo>
                  <a:pt x="150838" y="297095"/>
                  <a:pt x="158715" y="294473"/>
                  <a:pt x="166706" y="293585"/>
                </a:cubicBezTo>
                <a:close/>
                <a:moveTo>
                  <a:pt x="412690" y="292705"/>
                </a:moveTo>
                <a:cubicBezTo>
                  <a:pt x="409383" y="299060"/>
                  <a:pt x="404836" y="305663"/>
                  <a:pt x="398801" y="309708"/>
                </a:cubicBezTo>
                <a:cubicBezTo>
                  <a:pt x="390203" y="315568"/>
                  <a:pt x="379951" y="317631"/>
                  <a:pt x="370526" y="321758"/>
                </a:cubicBezTo>
                <a:cubicBezTo>
                  <a:pt x="364243" y="324482"/>
                  <a:pt x="358373" y="328856"/>
                  <a:pt x="353909" y="334056"/>
                </a:cubicBezTo>
                <a:cubicBezTo>
                  <a:pt x="354488" y="322583"/>
                  <a:pt x="361184" y="311111"/>
                  <a:pt x="371932" y="306406"/>
                </a:cubicBezTo>
                <a:cubicBezTo>
                  <a:pt x="379290" y="303105"/>
                  <a:pt x="387226" y="302032"/>
                  <a:pt x="395081" y="300463"/>
                </a:cubicBezTo>
                <a:cubicBezTo>
                  <a:pt x="401281" y="299308"/>
                  <a:pt x="407978" y="297327"/>
                  <a:pt x="412690" y="292705"/>
                </a:cubicBezTo>
                <a:close/>
                <a:moveTo>
                  <a:pt x="245239" y="251636"/>
                </a:moveTo>
                <a:cubicBezTo>
                  <a:pt x="250784" y="255600"/>
                  <a:pt x="257570" y="258491"/>
                  <a:pt x="264274" y="259647"/>
                </a:cubicBezTo>
                <a:cubicBezTo>
                  <a:pt x="274454" y="261381"/>
                  <a:pt x="284882" y="260968"/>
                  <a:pt x="294648" y="264602"/>
                </a:cubicBezTo>
                <a:cubicBezTo>
                  <a:pt x="301517" y="267080"/>
                  <a:pt x="307559" y="272448"/>
                  <a:pt x="312276" y="277816"/>
                </a:cubicBezTo>
                <a:cubicBezTo>
                  <a:pt x="306565" y="274513"/>
                  <a:pt x="299613" y="274182"/>
                  <a:pt x="293241" y="274430"/>
                </a:cubicBezTo>
                <a:cubicBezTo>
                  <a:pt x="285213" y="274843"/>
                  <a:pt x="277268" y="275586"/>
                  <a:pt x="269323" y="274182"/>
                </a:cubicBezTo>
                <a:cubicBezTo>
                  <a:pt x="257819" y="272118"/>
                  <a:pt x="248549" y="262620"/>
                  <a:pt x="245239" y="251636"/>
                </a:cubicBezTo>
                <a:close/>
                <a:moveTo>
                  <a:pt x="268093" y="243910"/>
                </a:moveTo>
                <a:cubicBezTo>
                  <a:pt x="277687" y="243662"/>
                  <a:pt x="286703" y="246143"/>
                  <a:pt x="293485" y="253255"/>
                </a:cubicBezTo>
                <a:cubicBezTo>
                  <a:pt x="297290" y="257225"/>
                  <a:pt x="300516" y="262104"/>
                  <a:pt x="302749" y="267231"/>
                </a:cubicBezTo>
                <a:cubicBezTo>
                  <a:pt x="292410" y="258796"/>
                  <a:pt x="278432" y="260036"/>
                  <a:pt x="266108" y="257721"/>
                </a:cubicBezTo>
                <a:cubicBezTo>
                  <a:pt x="250558" y="254826"/>
                  <a:pt x="242204" y="244158"/>
                  <a:pt x="242204" y="244158"/>
                </a:cubicBezTo>
                <a:cubicBezTo>
                  <a:pt x="243527" y="244737"/>
                  <a:pt x="244851" y="245233"/>
                  <a:pt x="246257" y="245647"/>
                </a:cubicBezTo>
                <a:cubicBezTo>
                  <a:pt x="248573" y="246391"/>
                  <a:pt x="250806" y="246226"/>
                  <a:pt x="253205" y="245978"/>
                </a:cubicBezTo>
                <a:cubicBezTo>
                  <a:pt x="255686" y="245647"/>
                  <a:pt x="258167" y="245151"/>
                  <a:pt x="260649" y="244737"/>
                </a:cubicBezTo>
                <a:cubicBezTo>
                  <a:pt x="263130" y="244324"/>
                  <a:pt x="265611" y="243993"/>
                  <a:pt x="268093" y="243910"/>
                </a:cubicBezTo>
                <a:close/>
                <a:moveTo>
                  <a:pt x="264292" y="182694"/>
                </a:moveTo>
                <a:cubicBezTo>
                  <a:pt x="262059" y="187821"/>
                  <a:pt x="258834" y="192618"/>
                  <a:pt x="254947" y="196670"/>
                </a:cubicBezTo>
                <a:cubicBezTo>
                  <a:pt x="248166" y="203782"/>
                  <a:pt x="239235" y="206263"/>
                  <a:pt x="229560" y="206015"/>
                </a:cubicBezTo>
                <a:cubicBezTo>
                  <a:pt x="227079" y="205932"/>
                  <a:pt x="224598" y="205519"/>
                  <a:pt x="222117" y="205105"/>
                </a:cubicBezTo>
                <a:cubicBezTo>
                  <a:pt x="219636" y="204692"/>
                  <a:pt x="217155" y="204196"/>
                  <a:pt x="214675" y="203947"/>
                </a:cubicBezTo>
                <a:cubicBezTo>
                  <a:pt x="212359" y="203699"/>
                  <a:pt x="210044" y="203534"/>
                  <a:pt x="207728" y="204196"/>
                </a:cubicBezTo>
                <a:cubicBezTo>
                  <a:pt x="206405" y="204609"/>
                  <a:pt x="204999" y="205188"/>
                  <a:pt x="203676" y="205767"/>
                </a:cubicBezTo>
                <a:cubicBezTo>
                  <a:pt x="203676" y="205767"/>
                  <a:pt x="212111" y="195016"/>
                  <a:pt x="227575" y="192122"/>
                </a:cubicBezTo>
                <a:cubicBezTo>
                  <a:pt x="239979" y="189806"/>
                  <a:pt x="253872" y="191129"/>
                  <a:pt x="264292" y="182694"/>
                </a:cubicBezTo>
                <a:close/>
                <a:moveTo>
                  <a:pt x="273747" y="172180"/>
                </a:moveTo>
                <a:cubicBezTo>
                  <a:pt x="269030" y="177548"/>
                  <a:pt x="262988" y="182916"/>
                  <a:pt x="256202" y="185394"/>
                </a:cubicBezTo>
                <a:cubicBezTo>
                  <a:pt x="246353" y="188945"/>
                  <a:pt x="235925" y="188615"/>
                  <a:pt x="225745" y="190349"/>
                </a:cubicBezTo>
                <a:cubicBezTo>
                  <a:pt x="219041" y="191505"/>
                  <a:pt x="212338" y="194396"/>
                  <a:pt x="206710" y="198360"/>
                </a:cubicBezTo>
                <a:cubicBezTo>
                  <a:pt x="210020" y="187293"/>
                  <a:pt x="219290" y="177796"/>
                  <a:pt x="230876" y="175731"/>
                </a:cubicBezTo>
                <a:cubicBezTo>
                  <a:pt x="238822" y="174327"/>
                  <a:pt x="246684" y="175153"/>
                  <a:pt x="254712" y="175483"/>
                </a:cubicBezTo>
                <a:cubicBezTo>
                  <a:pt x="261084" y="175814"/>
                  <a:pt x="268119" y="175483"/>
                  <a:pt x="273747" y="172180"/>
                </a:cubicBezTo>
                <a:close/>
                <a:moveTo>
                  <a:pt x="36859" y="167169"/>
                </a:moveTo>
                <a:cubicBezTo>
                  <a:pt x="46454" y="171800"/>
                  <a:pt x="57620" y="174447"/>
                  <a:pt x="68291" y="174364"/>
                </a:cubicBezTo>
                <a:cubicBezTo>
                  <a:pt x="84337" y="174364"/>
                  <a:pt x="100301" y="170973"/>
                  <a:pt x="116265" y="173868"/>
                </a:cubicBezTo>
                <a:cubicBezTo>
                  <a:pt x="127432" y="175853"/>
                  <a:pt x="138102" y="182469"/>
                  <a:pt x="146870" y="189499"/>
                </a:cubicBezTo>
                <a:cubicBezTo>
                  <a:pt x="137275" y="185942"/>
                  <a:pt x="126439" y="187266"/>
                  <a:pt x="116679" y="189416"/>
                </a:cubicBezTo>
                <a:cubicBezTo>
                  <a:pt x="104520" y="192145"/>
                  <a:pt x="92526" y="195536"/>
                  <a:pt x="79954" y="195453"/>
                </a:cubicBezTo>
                <a:cubicBezTo>
                  <a:pt x="61674" y="195453"/>
                  <a:pt x="44965" y="183296"/>
                  <a:pt x="36859" y="167169"/>
                </a:cubicBezTo>
                <a:close/>
                <a:moveTo>
                  <a:pt x="91530" y="148554"/>
                </a:moveTo>
                <a:cubicBezTo>
                  <a:pt x="98531" y="149659"/>
                  <a:pt x="105232" y="152263"/>
                  <a:pt x="111395" y="156768"/>
                </a:cubicBezTo>
                <a:cubicBezTo>
                  <a:pt x="118426" y="161893"/>
                  <a:pt x="124631" y="168505"/>
                  <a:pt x="129512" y="175779"/>
                </a:cubicBezTo>
                <a:cubicBezTo>
                  <a:pt x="111312" y="165612"/>
                  <a:pt x="90216" y="171316"/>
                  <a:pt x="70527" y="171068"/>
                </a:cubicBezTo>
                <a:cubicBezTo>
                  <a:pt x="45957" y="170820"/>
                  <a:pt x="30156" y="156603"/>
                  <a:pt x="30156" y="156603"/>
                </a:cubicBezTo>
                <a:cubicBezTo>
                  <a:pt x="32307" y="157181"/>
                  <a:pt x="34541" y="157594"/>
                  <a:pt x="36774" y="157842"/>
                </a:cubicBezTo>
                <a:cubicBezTo>
                  <a:pt x="40497" y="158338"/>
                  <a:pt x="43972" y="157429"/>
                  <a:pt x="47529" y="156437"/>
                </a:cubicBezTo>
                <a:cubicBezTo>
                  <a:pt x="51334" y="155363"/>
                  <a:pt x="54974" y="153875"/>
                  <a:pt x="58697" y="152635"/>
                </a:cubicBezTo>
                <a:cubicBezTo>
                  <a:pt x="62337" y="151312"/>
                  <a:pt x="66060" y="150073"/>
                  <a:pt x="69865" y="149329"/>
                </a:cubicBezTo>
                <a:cubicBezTo>
                  <a:pt x="77228" y="147841"/>
                  <a:pt x="84529" y="147448"/>
                  <a:pt x="91530" y="148554"/>
                </a:cubicBezTo>
                <a:close/>
                <a:moveTo>
                  <a:pt x="366690" y="106201"/>
                </a:moveTo>
                <a:cubicBezTo>
                  <a:pt x="367600" y="114794"/>
                  <a:pt x="367021" y="123883"/>
                  <a:pt x="364870" y="132311"/>
                </a:cubicBezTo>
                <a:cubicBezTo>
                  <a:pt x="361066" y="147101"/>
                  <a:pt x="350809" y="157347"/>
                  <a:pt x="337575" y="164453"/>
                </a:cubicBezTo>
                <a:cubicBezTo>
                  <a:pt x="334184" y="166270"/>
                  <a:pt x="330461" y="167675"/>
                  <a:pt x="326822" y="168997"/>
                </a:cubicBezTo>
                <a:cubicBezTo>
                  <a:pt x="323100" y="170402"/>
                  <a:pt x="319378" y="171641"/>
                  <a:pt x="315821" y="173128"/>
                </a:cubicBezTo>
                <a:cubicBezTo>
                  <a:pt x="312430" y="174616"/>
                  <a:pt x="309204" y="176103"/>
                  <a:pt x="306640" y="178830"/>
                </a:cubicBezTo>
                <a:cubicBezTo>
                  <a:pt x="305068" y="180482"/>
                  <a:pt x="303579" y="182217"/>
                  <a:pt x="302256" y="184035"/>
                </a:cubicBezTo>
                <a:cubicBezTo>
                  <a:pt x="302256" y="184035"/>
                  <a:pt x="305399" y="163048"/>
                  <a:pt x="324258" y="147266"/>
                </a:cubicBezTo>
                <a:cubicBezTo>
                  <a:pt x="339229" y="134624"/>
                  <a:pt x="359163" y="125618"/>
                  <a:pt x="366690" y="106201"/>
                </a:cubicBezTo>
                <a:close/>
                <a:moveTo>
                  <a:pt x="371410" y="84608"/>
                </a:moveTo>
                <a:cubicBezTo>
                  <a:pt x="369176" y="95596"/>
                  <a:pt x="365121" y="107410"/>
                  <a:pt x="357755" y="116085"/>
                </a:cubicBezTo>
                <a:cubicBezTo>
                  <a:pt x="347245" y="128477"/>
                  <a:pt x="332763" y="135996"/>
                  <a:pt x="320349" y="146157"/>
                </a:cubicBezTo>
                <a:cubicBezTo>
                  <a:pt x="312074" y="152932"/>
                  <a:pt x="305205" y="162020"/>
                  <a:pt x="300653" y="171686"/>
                </a:cubicBezTo>
                <a:cubicBezTo>
                  <a:pt x="296681" y="154171"/>
                  <a:pt x="301895" y="134095"/>
                  <a:pt x="315963" y="122446"/>
                </a:cubicBezTo>
                <a:cubicBezTo>
                  <a:pt x="325646" y="114433"/>
                  <a:pt x="337066" y="109476"/>
                  <a:pt x="348155" y="103775"/>
                </a:cubicBezTo>
                <a:cubicBezTo>
                  <a:pt x="357010" y="99314"/>
                  <a:pt x="366279" y="93448"/>
                  <a:pt x="371410" y="84608"/>
                </a:cubicBezTo>
                <a:close/>
                <a:moveTo>
                  <a:pt x="343183" y="48055"/>
                </a:moveTo>
                <a:cubicBezTo>
                  <a:pt x="340950" y="53102"/>
                  <a:pt x="337724" y="57984"/>
                  <a:pt x="333837" y="62038"/>
                </a:cubicBezTo>
                <a:cubicBezTo>
                  <a:pt x="327054" y="69154"/>
                  <a:pt x="318121" y="71553"/>
                  <a:pt x="308527" y="71305"/>
                </a:cubicBezTo>
                <a:cubicBezTo>
                  <a:pt x="305963" y="71305"/>
                  <a:pt x="303481" y="70891"/>
                  <a:pt x="301083" y="70477"/>
                </a:cubicBezTo>
                <a:cubicBezTo>
                  <a:pt x="298601" y="70064"/>
                  <a:pt x="296120" y="69567"/>
                  <a:pt x="293556" y="69319"/>
                </a:cubicBezTo>
                <a:cubicBezTo>
                  <a:pt x="291240" y="69071"/>
                  <a:pt x="289007" y="68905"/>
                  <a:pt x="286691" y="69567"/>
                </a:cubicBezTo>
                <a:cubicBezTo>
                  <a:pt x="285285" y="69981"/>
                  <a:pt x="283961" y="70477"/>
                  <a:pt x="282638" y="71057"/>
                </a:cubicBezTo>
                <a:cubicBezTo>
                  <a:pt x="282638" y="71057"/>
                  <a:pt x="290992" y="60383"/>
                  <a:pt x="306542" y="57487"/>
                </a:cubicBezTo>
                <a:cubicBezTo>
                  <a:pt x="318866" y="55171"/>
                  <a:pt x="332844" y="56494"/>
                  <a:pt x="343183" y="48055"/>
                </a:cubicBezTo>
                <a:close/>
                <a:moveTo>
                  <a:pt x="352639" y="37470"/>
                </a:moveTo>
                <a:cubicBezTo>
                  <a:pt x="347926" y="42852"/>
                  <a:pt x="341972" y="48235"/>
                  <a:pt x="335109" y="50719"/>
                </a:cubicBezTo>
                <a:cubicBezTo>
                  <a:pt x="325351" y="54280"/>
                  <a:pt x="314850" y="53949"/>
                  <a:pt x="304762" y="55688"/>
                </a:cubicBezTo>
                <a:cubicBezTo>
                  <a:pt x="297981" y="56847"/>
                  <a:pt x="291283" y="59745"/>
                  <a:pt x="285743" y="63720"/>
                </a:cubicBezTo>
                <a:cubicBezTo>
                  <a:pt x="289051" y="52624"/>
                  <a:pt x="298229" y="43101"/>
                  <a:pt x="309806" y="41031"/>
                </a:cubicBezTo>
                <a:cubicBezTo>
                  <a:pt x="317744" y="39623"/>
                  <a:pt x="325682" y="40451"/>
                  <a:pt x="333703" y="40782"/>
                </a:cubicBezTo>
                <a:cubicBezTo>
                  <a:pt x="339987" y="41114"/>
                  <a:pt x="347016" y="40782"/>
                  <a:pt x="352639" y="37470"/>
                </a:cubicBezTo>
                <a:close/>
                <a:moveTo>
                  <a:pt x="158167" y="11432"/>
                </a:moveTo>
                <a:cubicBezTo>
                  <a:pt x="159572" y="22004"/>
                  <a:pt x="163375" y="32742"/>
                  <a:pt x="169243" y="41663"/>
                </a:cubicBezTo>
                <a:cubicBezTo>
                  <a:pt x="178005" y="55043"/>
                  <a:pt x="189577" y="66607"/>
                  <a:pt x="195859" y="81557"/>
                </a:cubicBezTo>
                <a:cubicBezTo>
                  <a:pt x="200240" y="91964"/>
                  <a:pt x="200571" y="104519"/>
                  <a:pt x="199414" y="115587"/>
                </a:cubicBezTo>
                <a:cubicBezTo>
                  <a:pt x="197182" y="105675"/>
                  <a:pt x="190156" y="97333"/>
                  <a:pt x="183047" y="90395"/>
                </a:cubicBezTo>
                <a:cubicBezTo>
                  <a:pt x="174120" y="81640"/>
                  <a:pt x="164780" y="73462"/>
                  <a:pt x="157919" y="62890"/>
                </a:cubicBezTo>
                <a:cubicBezTo>
                  <a:pt x="148000" y="47610"/>
                  <a:pt x="149075" y="26960"/>
                  <a:pt x="158167" y="11432"/>
                </a:cubicBezTo>
                <a:close/>
                <a:moveTo>
                  <a:pt x="247570" y="2835"/>
                </a:moveTo>
                <a:cubicBezTo>
                  <a:pt x="248480" y="2752"/>
                  <a:pt x="249225" y="3413"/>
                  <a:pt x="249308" y="4321"/>
                </a:cubicBezTo>
                <a:cubicBezTo>
                  <a:pt x="253031" y="41327"/>
                  <a:pt x="241531" y="77011"/>
                  <a:pt x="226556" y="116081"/>
                </a:cubicBezTo>
                <a:cubicBezTo>
                  <a:pt x="246991" y="96174"/>
                  <a:pt x="274376" y="68090"/>
                  <a:pt x="274293" y="43640"/>
                </a:cubicBezTo>
                <a:cubicBezTo>
                  <a:pt x="274293" y="34801"/>
                  <a:pt x="270736" y="27119"/>
                  <a:pt x="263538" y="20264"/>
                </a:cubicBezTo>
                <a:cubicBezTo>
                  <a:pt x="262876" y="19685"/>
                  <a:pt x="262793" y="18694"/>
                  <a:pt x="263372" y="18033"/>
                </a:cubicBezTo>
                <a:cubicBezTo>
                  <a:pt x="263951" y="17290"/>
                  <a:pt x="264944" y="17207"/>
                  <a:pt x="265689" y="17703"/>
                </a:cubicBezTo>
                <a:cubicBezTo>
                  <a:pt x="274376" y="24063"/>
                  <a:pt x="279423" y="32158"/>
                  <a:pt x="280829" y="41740"/>
                </a:cubicBezTo>
                <a:cubicBezTo>
                  <a:pt x="283476" y="60904"/>
                  <a:pt x="270984" y="81802"/>
                  <a:pt x="259980" y="96009"/>
                </a:cubicBezTo>
                <a:cubicBezTo>
                  <a:pt x="256588" y="100387"/>
                  <a:pt x="253113" y="104765"/>
                  <a:pt x="249638" y="109143"/>
                </a:cubicBezTo>
                <a:cubicBezTo>
                  <a:pt x="226059" y="139045"/>
                  <a:pt x="203804" y="167294"/>
                  <a:pt x="198923" y="199179"/>
                </a:cubicBezTo>
                <a:cubicBezTo>
                  <a:pt x="193380" y="235771"/>
                  <a:pt x="207196" y="268564"/>
                  <a:pt x="241200" y="299457"/>
                </a:cubicBezTo>
                <a:cubicBezTo>
                  <a:pt x="245833" y="303670"/>
                  <a:pt x="250549" y="307800"/>
                  <a:pt x="255347" y="312013"/>
                </a:cubicBezTo>
                <a:cubicBezTo>
                  <a:pt x="281656" y="335306"/>
                  <a:pt x="308793" y="359343"/>
                  <a:pt x="318390" y="386850"/>
                </a:cubicBezTo>
                <a:cubicBezTo>
                  <a:pt x="330883" y="347862"/>
                  <a:pt x="330138" y="312673"/>
                  <a:pt x="316073" y="279467"/>
                </a:cubicBezTo>
                <a:cubicBezTo>
                  <a:pt x="310944" y="267325"/>
                  <a:pt x="305070" y="255017"/>
                  <a:pt x="299444" y="243123"/>
                </a:cubicBezTo>
                <a:cubicBezTo>
                  <a:pt x="296466" y="236845"/>
                  <a:pt x="293570" y="230650"/>
                  <a:pt x="290674" y="224372"/>
                </a:cubicBezTo>
                <a:cubicBezTo>
                  <a:pt x="284552" y="210991"/>
                  <a:pt x="276113" y="192653"/>
                  <a:pt x="292163" y="178859"/>
                </a:cubicBezTo>
                <a:cubicBezTo>
                  <a:pt x="292908" y="178280"/>
                  <a:pt x="293901" y="178363"/>
                  <a:pt x="294563" y="179024"/>
                </a:cubicBezTo>
                <a:cubicBezTo>
                  <a:pt x="295142" y="179685"/>
                  <a:pt x="295142" y="180759"/>
                  <a:pt x="294480" y="181337"/>
                </a:cubicBezTo>
                <a:cubicBezTo>
                  <a:pt x="282153" y="193810"/>
                  <a:pt x="292825" y="212230"/>
                  <a:pt x="301430" y="227098"/>
                </a:cubicBezTo>
                <a:cubicBezTo>
                  <a:pt x="303002" y="229824"/>
                  <a:pt x="304574" y="232467"/>
                  <a:pt x="305814" y="234863"/>
                </a:cubicBezTo>
                <a:cubicBezTo>
                  <a:pt x="322940" y="266499"/>
                  <a:pt x="340563" y="299127"/>
                  <a:pt x="344947" y="333241"/>
                </a:cubicBezTo>
                <a:cubicBezTo>
                  <a:pt x="349415" y="368264"/>
                  <a:pt x="335930" y="402544"/>
                  <a:pt x="322940" y="431950"/>
                </a:cubicBezTo>
                <a:cubicBezTo>
                  <a:pt x="308462" y="464743"/>
                  <a:pt x="290592" y="495223"/>
                  <a:pt x="268254" y="525042"/>
                </a:cubicBezTo>
                <a:cubicBezTo>
                  <a:pt x="264944" y="529503"/>
                  <a:pt x="261635" y="534046"/>
                  <a:pt x="258325" y="538506"/>
                </a:cubicBezTo>
                <a:cubicBezTo>
                  <a:pt x="419242" y="543380"/>
                  <a:pt x="463174" y="567169"/>
                  <a:pt x="471612" y="586250"/>
                </a:cubicBezTo>
                <a:cubicBezTo>
                  <a:pt x="476411" y="597153"/>
                  <a:pt x="469544" y="605248"/>
                  <a:pt x="469296" y="605579"/>
                </a:cubicBezTo>
                <a:cubicBezTo>
                  <a:pt x="468965" y="605992"/>
                  <a:pt x="468469" y="606157"/>
                  <a:pt x="467972" y="606157"/>
                </a:cubicBezTo>
                <a:lnTo>
                  <a:pt x="9794" y="606157"/>
                </a:lnTo>
                <a:cubicBezTo>
                  <a:pt x="9380" y="606157"/>
                  <a:pt x="8967" y="606074"/>
                  <a:pt x="8636" y="605744"/>
                </a:cubicBezTo>
                <a:cubicBezTo>
                  <a:pt x="8139" y="605331"/>
                  <a:pt x="-3857" y="594510"/>
                  <a:pt x="1272" y="581129"/>
                </a:cubicBezTo>
                <a:cubicBezTo>
                  <a:pt x="11697" y="553540"/>
                  <a:pt x="87564" y="538671"/>
                  <a:pt x="220682" y="538011"/>
                </a:cubicBezTo>
                <a:cubicBezTo>
                  <a:pt x="225894" y="530163"/>
                  <a:pt x="231354" y="522482"/>
                  <a:pt x="237890" y="513478"/>
                </a:cubicBezTo>
                <a:lnTo>
                  <a:pt x="243351" y="505796"/>
                </a:lnTo>
                <a:cubicBezTo>
                  <a:pt x="271811" y="466395"/>
                  <a:pt x="301264" y="425590"/>
                  <a:pt x="289599" y="383793"/>
                </a:cubicBezTo>
                <a:cubicBezTo>
                  <a:pt x="282153" y="357278"/>
                  <a:pt x="255843" y="333985"/>
                  <a:pt x="230444" y="311434"/>
                </a:cubicBezTo>
                <a:cubicBezTo>
                  <a:pt x="212243" y="295410"/>
                  <a:pt x="193462" y="278724"/>
                  <a:pt x="181383" y="260800"/>
                </a:cubicBezTo>
                <a:cubicBezTo>
                  <a:pt x="172779" y="248079"/>
                  <a:pt x="168229" y="233954"/>
                  <a:pt x="163844" y="220407"/>
                </a:cubicBezTo>
                <a:cubicBezTo>
                  <a:pt x="154991" y="192818"/>
                  <a:pt x="146635" y="166716"/>
                  <a:pt x="107171" y="148131"/>
                </a:cubicBezTo>
                <a:cubicBezTo>
                  <a:pt x="106344" y="147800"/>
                  <a:pt x="106013" y="146809"/>
                  <a:pt x="106344" y="145983"/>
                </a:cubicBezTo>
                <a:cubicBezTo>
                  <a:pt x="106675" y="145157"/>
                  <a:pt x="107668" y="144744"/>
                  <a:pt x="108495" y="145075"/>
                </a:cubicBezTo>
                <a:cubicBezTo>
                  <a:pt x="150937" y="160604"/>
                  <a:pt x="162603" y="187036"/>
                  <a:pt x="173937" y="212643"/>
                </a:cubicBezTo>
                <a:cubicBezTo>
                  <a:pt x="175344" y="216029"/>
                  <a:pt x="176833" y="219333"/>
                  <a:pt x="178322" y="222472"/>
                </a:cubicBezTo>
                <a:cubicBezTo>
                  <a:pt x="176337" y="183897"/>
                  <a:pt x="194538" y="146396"/>
                  <a:pt x="212160" y="109969"/>
                </a:cubicBezTo>
                <a:cubicBezTo>
                  <a:pt x="228790" y="75772"/>
                  <a:pt x="245998" y="40336"/>
                  <a:pt x="245998" y="4487"/>
                </a:cubicBezTo>
                <a:cubicBezTo>
                  <a:pt x="245998" y="3578"/>
                  <a:pt x="246660" y="2835"/>
                  <a:pt x="247570" y="2835"/>
                </a:cubicBezTo>
                <a:close/>
                <a:moveTo>
                  <a:pt x="163289" y="0"/>
                </a:moveTo>
                <a:cubicBezTo>
                  <a:pt x="164116" y="2147"/>
                  <a:pt x="164942" y="4212"/>
                  <a:pt x="165934" y="6277"/>
                </a:cubicBezTo>
                <a:cubicBezTo>
                  <a:pt x="167587" y="9580"/>
                  <a:pt x="170232" y="12058"/>
                  <a:pt x="172959" y="14453"/>
                </a:cubicBezTo>
                <a:cubicBezTo>
                  <a:pt x="175935" y="17013"/>
                  <a:pt x="179158" y="19325"/>
                  <a:pt x="182216" y="21638"/>
                </a:cubicBezTo>
                <a:cubicBezTo>
                  <a:pt x="185357" y="24033"/>
                  <a:pt x="188415" y="26510"/>
                  <a:pt x="191142" y="29235"/>
                </a:cubicBezTo>
                <a:cubicBezTo>
                  <a:pt x="201638" y="39972"/>
                  <a:pt x="208333" y="52772"/>
                  <a:pt x="207507" y="68051"/>
                </a:cubicBezTo>
                <a:cubicBezTo>
                  <a:pt x="207011" y="76722"/>
                  <a:pt x="204862" y="85559"/>
                  <a:pt x="201390" y="93570"/>
                </a:cubicBezTo>
                <a:cubicBezTo>
                  <a:pt x="200068" y="72758"/>
                  <a:pt x="183786" y="58223"/>
                  <a:pt x="173290" y="41706"/>
                </a:cubicBezTo>
                <a:cubicBezTo>
                  <a:pt x="160066" y="20894"/>
                  <a:pt x="163289" y="0"/>
                  <a:pt x="163289" y="0"/>
                </a:cubicBezTo>
                <a:close/>
              </a:path>
            </a:pathLst>
          </a:custGeom>
          <a:solidFill>
            <a:schemeClr val="bg1"/>
          </a:solidFill>
          <a:ln>
            <a:solidFill>
              <a:schemeClr val="bg2">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a typeface="思源黑体 CN Medium" panose="020B0600000000000000" pitchFamily="34" charset="-122"/>
              <a:cs typeface="思源黑体 CN Medium" panose="020B0600000000000000" pitchFamily="34" charset="-122"/>
            </a:endParaRPr>
          </a:p>
        </p:txBody>
      </p:sp>
      <p:sp>
        <p:nvSpPr>
          <p:cNvPr id="17" name="iconfont-10043-4933374"/>
          <p:cNvSpPr/>
          <p:nvPr/>
        </p:nvSpPr>
        <p:spPr>
          <a:xfrm>
            <a:off x="2012402" y="4999155"/>
            <a:ext cx="567247" cy="522603"/>
          </a:xfrm>
          <a:custGeom>
            <a:avLst/>
            <a:gdLst>
              <a:gd name="T0" fmla="*/ 6000 w 11200"/>
              <a:gd name="T1" fmla="*/ 5080 h 9600"/>
              <a:gd name="T2" fmla="*/ 7200 w 11200"/>
              <a:gd name="T3" fmla="*/ 2800 h 9600"/>
              <a:gd name="T4" fmla="*/ 4400 w 11200"/>
              <a:gd name="T5" fmla="*/ 0 h 9600"/>
              <a:gd name="T6" fmla="*/ 1600 w 11200"/>
              <a:gd name="T7" fmla="*/ 2800 h 9600"/>
              <a:gd name="T8" fmla="*/ 2800 w 11200"/>
              <a:gd name="T9" fmla="*/ 5080 h 9600"/>
              <a:gd name="T10" fmla="*/ 0 w 11200"/>
              <a:gd name="T11" fmla="*/ 9200 h 9600"/>
              <a:gd name="T12" fmla="*/ 0 w 11200"/>
              <a:gd name="T13" fmla="*/ 9600 h 9600"/>
              <a:gd name="T14" fmla="*/ 800 w 11200"/>
              <a:gd name="T15" fmla="*/ 9600 h 9600"/>
              <a:gd name="T16" fmla="*/ 800 w 11200"/>
              <a:gd name="T17" fmla="*/ 9200 h 9600"/>
              <a:gd name="T18" fmla="*/ 4400 w 11200"/>
              <a:gd name="T19" fmla="*/ 5600 h 9600"/>
              <a:gd name="T20" fmla="*/ 8000 w 11200"/>
              <a:gd name="T21" fmla="*/ 9200 h 9600"/>
              <a:gd name="T22" fmla="*/ 7960 w 11200"/>
              <a:gd name="T23" fmla="*/ 9600 h 9600"/>
              <a:gd name="T24" fmla="*/ 8760 w 11200"/>
              <a:gd name="T25" fmla="*/ 9600 h 9600"/>
              <a:gd name="T26" fmla="*/ 8760 w 11200"/>
              <a:gd name="T27" fmla="*/ 9200 h 9600"/>
              <a:gd name="T28" fmla="*/ 6000 w 11200"/>
              <a:gd name="T29" fmla="*/ 5080 h 9600"/>
              <a:gd name="T30" fmla="*/ 4400 w 11200"/>
              <a:gd name="T31" fmla="*/ 4800 h 9600"/>
              <a:gd name="T32" fmla="*/ 2400 w 11200"/>
              <a:gd name="T33" fmla="*/ 2800 h 9600"/>
              <a:gd name="T34" fmla="*/ 4400 w 11200"/>
              <a:gd name="T35" fmla="*/ 800 h 9600"/>
              <a:gd name="T36" fmla="*/ 6400 w 11200"/>
              <a:gd name="T37" fmla="*/ 2800 h 9600"/>
              <a:gd name="T38" fmla="*/ 4400 w 11200"/>
              <a:gd name="T39" fmla="*/ 4800 h 9600"/>
              <a:gd name="T40" fmla="*/ 8960 w 11200"/>
              <a:gd name="T41" fmla="*/ 4680 h 9600"/>
              <a:gd name="T42" fmla="*/ 9600 w 11200"/>
              <a:gd name="T43" fmla="*/ 3200 h 9600"/>
              <a:gd name="T44" fmla="*/ 7920 w 11200"/>
              <a:gd name="T45" fmla="*/ 1240 h 9600"/>
              <a:gd name="T46" fmla="*/ 7800 w 11200"/>
              <a:gd name="T47" fmla="*/ 2040 h 9600"/>
              <a:gd name="T48" fmla="*/ 8800 w 11200"/>
              <a:gd name="T49" fmla="*/ 3240 h 9600"/>
              <a:gd name="T50" fmla="*/ 7600 w 11200"/>
              <a:gd name="T51" fmla="*/ 4440 h 9600"/>
              <a:gd name="T52" fmla="*/ 7600 w 11200"/>
              <a:gd name="T53" fmla="*/ 5240 h 9600"/>
              <a:gd name="T54" fmla="*/ 10400 w 11200"/>
              <a:gd name="T55" fmla="*/ 8040 h 9600"/>
              <a:gd name="T56" fmla="*/ 10360 w 11200"/>
              <a:gd name="T57" fmla="*/ 8440 h 9600"/>
              <a:gd name="T58" fmla="*/ 11160 w 11200"/>
              <a:gd name="T59" fmla="*/ 8440 h 9600"/>
              <a:gd name="T60" fmla="*/ 11200 w 11200"/>
              <a:gd name="T61" fmla="*/ 8040 h 9600"/>
              <a:gd name="T62" fmla="*/ 8960 w 11200"/>
              <a:gd name="T63" fmla="*/ 468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00" h="9600">
                <a:moveTo>
                  <a:pt x="6000" y="5080"/>
                </a:moveTo>
                <a:cubicBezTo>
                  <a:pt x="6720" y="4560"/>
                  <a:pt x="7200" y="3720"/>
                  <a:pt x="7200" y="2800"/>
                </a:cubicBezTo>
                <a:cubicBezTo>
                  <a:pt x="7200" y="1240"/>
                  <a:pt x="5960" y="0"/>
                  <a:pt x="4400" y="0"/>
                </a:cubicBezTo>
                <a:cubicBezTo>
                  <a:pt x="2840" y="0"/>
                  <a:pt x="1600" y="1240"/>
                  <a:pt x="1600" y="2800"/>
                </a:cubicBezTo>
                <a:cubicBezTo>
                  <a:pt x="1600" y="3760"/>
                  <a:pt x="2080" y="4600"/>
                  <a:pt x="2800" y="5080"/>
                </a:cubicBezTo>
                <a:cubicBezTo>
                  <a:pt x="1160" y="5720"/>
                  <a:pt x="0" y="7320"/>
                  <a:pt x="0" y="9200"/>
                </a:cubicBezTo>
                <a:lnTo>
                  <a:pt x="0" y="9600"/>
                </a:lnTo>
                <a:lnTo>
                  <a:pt x="800" y="9600"/>
                </a:lnTo>
                <a:lnTo>
                  <a:pt x="800" y="9200"/>
                </a:lnTo>
                <a:cubicBezTo>
                  <a:pt x="800" y="7200"/>
                  <a:pt x="2400" y="5600"/>
                  <a:pt x="4400" y="5600"/>
                </a:cubicBezTo>
                <a:cubicBezTo>
                  <a:pt x="6400" y="5600"/>
                  <a:pt x="8000" y="7200"/>
                  <a:pt x="8000" y="9200"/>
                </a:cubicBezTo>
                <a:cubicBezTo>
                  <a:pt x="8000" y="9320"/>
                  <a:pt x="8000" y="9480"/>
                  <a:pt x="7960" y="9600"/>
                </a:cubicBezTo>
                <a:lnTo>
                  <a:pt x="8760" y="9600"/>
                </a:lnTo>
                <a:lnTo>
                  <a:pt x="8760" y="9200"/>
                </a:lnTo>
                <a:cubicBezTo>
                  <a:pt x="8800" y="7320"/>
                  <a:pt x="7640" y="5720"/>
                  <a:pt x="6000" y="5080"/>
                </a:cubicBezTo>
                <a:close/>
                <a:moveTo>
                  <a:pt x="4400" y="4800"/>
                </a:moveTo>
                <a:cubicBezTo>
                  <a:pt x="3280" y="4800"/>
                  <a:pt x="2400" y="3920"/>
                  <a:pt x="2400" y="2800"/>
                </a:cubicBezTo>
                <a:cubicBezTo>
                  <a:pt x="2400" y="1680"/>
                  <a:pt x="3280" y="800"/>
                  <a:pt x="4400" y="800"/>
                </a:cubicBezTo>
                <a:cubicBezTo>
                  <a:pt x="5520" y="800"/>
                  <a:pt x="6400" y="1680"/>
                  <a:pt x="6400" y="2800"/>
                </a:cubicBezTo>
                <a:cubicBezTo>
                  <a:pt x="6400" y="3920"/>
                  <a:pt x="5520" y="4800"/>
                  <a:pt x="4400" y="4800"/>
                </a:cubicBezTo>
                <a:close/>
                <a:moveTo>
                  <a:pt x="8960" y="4680"/>
                </a:moveTo>
                <a:cubicBezTo>
                  <a:pt x="9360" y="4320"/>
                  <a:pt x="9600" y="3800"/>
                  <a:pt x="9600" y="3200"/>
                </a:cubicBezTo>
                <a:cubicBezTo>
                  <a:pt x="9600" y="2200"/>
                  <a:pt x="8880" y="1360"/>
                  <a:pt x="7920" y="1240"/>
                </a:cubicBezTo>
                <a:lnTo>
                  <a:pt x="7800" y="2040"/>
                </a:lnTo>
                <a:cubicBezTo>
                  <a:pt x="8360" y="2120"/>
                  <a:pt x="8800" y="2640"/>
                  <a:pt x="8800" y="3240"/>
                </a:cubicBezTo>
                <a:cubicBezTo>
                  <a:pt x="8800" y="3920"/>
                  <a:pt x="8280" y="4440"/>
                  <a:pt x="7600" y="4440"/>
                </a:cubicBezTo>
                <a:lnTo>
                  <a:pt x="7600" y="5240"/>
                </a:lnTo>
                <a:cubicBezTo>
                  <a:pt x="9160" y="5240"/>
                  <a:pt x="10400" y="6480"/>
                  <a:pt x="10400" y="8040"/>
                </a:cubicBezTo>
                <a:cubicBezTo>
                  <a:pt x="10400" y="8160"/>
                  <a:pt x="10400" y="8320"/>
                  <a:pt x="10360" y="8440"/>
                </a:cubicBezTo>
                <a:lnTo>
                  <a:pt x="11160" y="8440"/>
                </a:lnTo>
                <a:cubicBezTo>
                  <a:pt x="11160" y="8320"/>
                  <a:pt x="11200" y="8160"/>
                  <a:pt x="11200" y="8040"/>
                </a:cubicBezTo>
                <a:cubicBezTo>
                  <a:pt x="11200" y="6480"/>
                  <a:pt x="10280" y="5200"/>
                  <a:pt x="8960" y="4680"/>
                </a:cubicBez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思源黑体 CN Medium" panose="020B0600000000000000" pitchFamily="34" charset="-122"/>
              <a:cs typeface="思源黑体 CN Medium" panose="020B0600000000000000" pitchFamily="34" charset="-122"/>
            </a:endParaRPr>
          </a:p>
        </p:txBody>
      </p:sp>
      <p:sp>
        <p:nvSpPr>
          <p:cNvPr id="18" name="different-currencies_66634"/>
          <p:cNvSpPr/>
          <p:nvPr/>
        </p:nvSpPr>
        <p:spPr>
          <a:xfrm>
            <a:off x="3060436" y="4949975"/>
            <a:ext cx="593128" cy="609685"/>
          </a:xfrm>
          <a:custGeom>
            <a:avLst/>
            <a:gdLst>
              <a:gd name="connsiteX0" fmla="*/ 289678 w 561751"/>
              <a:gd name="connsiteY0" fmla="*/ 418094 h 577432"/>
              <a:gd name="connsiteX1" fmla="*/ 325629 w 561751"/>
              <a:gd name="connsiteY1" fmla="*/ 447552 h 577432"/>
              <a:gd name="connsiteX2" fmla="*/ 289678 w 561751"/>
              <a:gd name="connsiteY2" fmla="*/ 476089 h 577432"/>
              <a:gd name="connsiteX3" fmla="*/ 273108 w 561751"/>
              <a:gd name="connsiteY3" fmla="*/ 325037 h 577432"/>
              <a:gd name="connsiteX4" fmla="*/ 273108 w 561751"/>
              <a:gd name="connsiteY4" fmla="*/ 376670 h 577432"/>
              <a:gd name="connsiteX5" fmla="*/ 239820 w 561751"/>
              <a:gd name="connsiteY5" fmla="*/ 349931 h 577432"/>
              <a:gd name="connsiteX6" fmla="*/ 273108 w 561751"/>
              <a:gd name="connsiteY6" fmla="*/ 325037 h 577432"/>
              <a:gd name="connsiteX7" fmla="*/ 281337 w 561751"/>
              <a:gd name="connsiteY7" fmla="*/ 269795 h 577432"/>
              <a:gd name="connsiteX8" fmla="*/ 273037 w 561751"/>
              <a:gd name="connsiteY8" fmla="*/ 279927 h 577432"/>
              <a:gd name="connsiteX9" fmla="*/ 273037 w 561751"/>
              <a:gd name="connsiteY9" fmla="*/ 295585 h 577432"/>
              <a:gd name="connsiteX10" fmla="*/ 203869 w 561751"/>
              <a:gd name="connsiteY10" fmla="*/ 356376 h 577432"/>
              <a:gd name="connsiteX11" fmla="*/ 273037 w 561751"/>
              <a:gd name="connsiteY11" fmla="*/ 415324 h 577432"/>
              <a:gd name="connsiteX12" fmla="*/ 273037 w 561751"/>
              <a:gd name="connsiteY12" fmla="*/ 476115 h 577432"/>
              <a:gd name="connsiteX13" fmla="*/ 216781 w 561751"/>
              <a:gd name="connsiteY13" fmla="*/ 433745 h 577432"/>
              <a:gd name="connsiteX14" fmla="*/ 199258 w 561751"/>
              <a:gd name="connsiteY14" fmla="*/ 452167 h 577432"/>
              <a:gd name="connsiteX15" fmla="*/ 273037 w 561751"/>
              <a:gd name="connsiteY15" fmla="*/ 505589 h 577432"/>
              <a:gd name="connsiteX16" fmla="*/ 273037 w 561751"/>
              <a:gd name="connsiteY16" fmla="*/ 523089 h 577432"/>
              <a:gd name="connsiteX17" fmla="*/ 281337 w 561751"/>
              <a:gd name="connsiteY17" fmla="*/ 533221 h 577432"/>
              <a:gd name="connsiteX18" fmla="*/ 289637 w 561751"/>
              <a:gd name="connsiteY18" fmla="*/ 523089 h 577432"/>
              <a:gd name="connsiteX19" fmla="*/ 289637 w 561751"/>
              <a:gd name="connsiteY19" fmla="*/ 505589 h 577432"/>
              <a:gd name="connsiteX20" fmla="*/ 362494 w 561751"/>
              <a:gd name="connsiteY20" fmla="*/ 443877 h 577432"/>
              <a:gd name="connsiteX21" fmla="*/ 289637 w 561751"/>
              <a:gd name="connsiteY21" fmla="*/ 380323 h 577432"/>
              <a:gd name="connsiteX22" fmla="*/ 289637 w 561751"/>
              <a:gd name="connsiteY22" fmla="*/ 325059 h 577432"/>
              <a:gd name="connsiteX23" fmla="*/ 340360 w 561751"/>
              <a:gd name="connsiteY23" fmla="*/ 356376 h 577432"/>
              <a:gd name="connsiteX24" fmla="*/ 358805 w 561751"/>
              <a:gd name="connsiteY24" fmla="*/ 338875 h 577432"/>
              <a:gd name="connsiteX25" fmla="*/ 289637 w 561751"/>
              <a:gd name="connsiteY25" fmla="*/ 295585 h 577432"/>
              <a:gd name="connsiteX26" fmla="*/ 289637 w 561751"/>
              <a:gd name="connsiteY26" fmla="*/ 279927 h 577432"/>
              <a:gd name="connsiteX27" fmla="*/ 281337 w 561751"/>
              <a:gd name="connsiteY27" fmla="*/ 269795 h 577432"/>
              <a:gd name="connsiteX28" fmla="*/ 280415 w 561751"/>
              <a:gd name="connsiteY28" fmla="*/ 226505 h 577432"/>
              <a:gd name="connsiteX29" fmla="*/ 456562 w 561751"/>
              <a:gd name="connsiteY29" fmla="*/ 401508 h 577432"/>
              <a:gd name="connsiteX30" fmla="*/ 280415 w 561751"/>
              <a:gd name="connsiteY30" fmla="*/ 577432 h 577432"/>
              <a:gd name="connsiteX31" fmla="*/ 105190 w 561751"/>
              <a:gd name="connsiteY31" fmla="*/ 401508 h 577432"/>
              <a:gd name="connsiteX32" fmla="*/ 280415 w 561751"/>
              <a:gd name="connsiteY32" fmla="*/ 226505 h 577432"/>
              <a:gd name="connsiteX33" fmla="*/ 421555 w 561751"/>
              <a:gd name="connsiteY33" fmla="*/ 69978 h 577432"/>
              <a:gd name="connsiteX34" fmla="*/ 561751 w 561751"/>
              <a:gd name="connsiteY34" fmla="*/ 210866 h 577432"/>
              <a:gd name="connsiteX35" fmla="*/ 481507 w 561751"/>
              <a:gd name="connsiteY35" fmla="*/ 337020 h 577432"/>
              <a:gd name="connsiteX36" fmla="*/ 462138 w 561751"/>
              <a:gd name="connsiteY36" fmla="*/ 294662 h 577432"/>
              <a:gd name="connsiteX37" fmla="*/ 485197 w 561751"/>
              <a:gd name="connsiteY37" fmla="*/ 274403 h 577432"/>
              <a:gd name="connsiteX38" fmla="*/ 472284 w 561751"/>
              <a:gd name="connsiteY38" fmla="*/ 259670 h 577432"/>
              <a:gd name="connsiteX39" fmla="*/ 454759 w 561751"/>
              <a:gd name="connsiteY39" fmla="*/ 262432 h 577432"/>
              <a:gd name="connsiteX40" fmla="*/ 436312 w 561751"/>
              <a:gd name="connsiteY40" fmla="*/ 259670 h 577432"/>
              <a:gd name="connsiteX41" fmla="*/ 414176 w 561751"/>
              <a:gd name="connsiteY41" fmla="*/ 239412 h 577432"/>
              <a:gd name="connsiteX42" fmla="*/ 416943 w 561751"/>
              <a:gd name="connsiteY42" fmla="*/ 228362 h 577432"/>
              <a:gd name="connsiteX43" fmla="*/ 416021 w 561751"/>
              <a:gd name="connsiteY43" fmla="*/ 222837 h 577432"/>
              <a:gd name="connsiteX44" fmla="*/ 434468 w 561751"/>
              <a:gd name="connsiteY44" fmla="*/ 222837 h 577432"/>
              <a:gd name="connsiteX45" fmla="*/ 448303 w 561751"/>
              <a:gd name="connsiteY45" fmla="*/ 211787 h 577432"/>
              <a:gd name="connsiteX46" fmla="*/ 434468 w 561751"/>
              <a:gd name="connsiteY46" fmla="*/ 199816 h 577432"/>
              <a:gd name="connsiteX47" fmla="*/ 408642 w 561751"/>
              <a:gd name="connsiteY47" fmla="*/ 199816 h 577432"/>
              <a:gd name="connsiteX48" fmla="*/ 401263 w 561751"/>
              <a:gd name="connsiteY48" fmla="*/ 177716 h 577432"/>
              <a:gd name="connsiteX49" fmla="*/ 428011 w 561751"/>
              <a:gd name="connsiteY49" fmla="*/ 154695 h 577432"/>
              <a:gd name="connsiteX50" fmla="*/ 466750 w 561751"/>
              <a:gd name="connsiteY50" fmla="*/ 182320 h 577432"/>
              <a:gd name="connsiteX51" fmla="*/ 484274 w 561751"/>
              <a:gd name="connsiteY51" fmla="*/ 166666 h 577432"/>
              <a:gd name="connsiteX52" fmla="*/ 424322 w 561751"/>
              <a:gd name="connsiteY52" fmla="*/ 126149 h 577432"/>
              <a:gd name="connsiteX53" fmla="*/ 366214 w 561751"/>
              <a:gd name="connsiteY53" fmla="*/ 175874 h 577432"/>
              <a:gd name="connsiteX54" fmla="*/ 372671 w 561751"/>
              <a:gd name="connsiteY54" fmla="*/ 199816 h 577432"/>
              <a:gd name="connsiteX55" fmla="*/ 368059 w 561751"/>
              <a:gd name="connsiteY55" fmla="*/ 199816 h 577432"/>
              <a:gd name="connsiteX56" fmla="*/ 357913 w 561751"/>
              <a:gd name="connsiteY56" fmla="*/ 206261 h 577432"/>
              <a:gd name="connsiteX57" fmla="*/ 282281 w 561751"/>
              <a:gd name="connsiteY57" fmla="*/ 191528 h 577432"/>
              <a:gd name="connsiteX58" fmla="*/ 421555 w 561751"/>
              <a:gd name="connsiteY58" fmla="*/ 69978 h 577432"/>
              <a:gd name="connsiteX59" fmla="*/ 93180 w 561751"/>
              <a:gd name="connsiteY59" fmla="*/ 56187 h 577432"/>
              <a:gd name="connsiteX60" fmla="*/ 72883 w 561751"/>
              <a:gd name="connsiteY60" fmla="*/ 73688 h 577432"/>
              <a:gd name="connsiteX61" fmla="*/ 76574 w 561751"/>
              <a:gd name="connsiteY61" fmla="*/ 82899 h 577432"/>
              <a:gd name="connsiteX62" fmla="*/ 107019 w 561751"/>
              <a:gd name="connsiteY62" fmla="*/ 133559 h 577432"/>
              <a:gd name="connsiteX63" fmla="*/ 93180 w 561751"/>
              <a:gd name="connsiteY63" fmla="*/ 133559 h 577432"/>
              <a:gd name="connsiteX64" fmla="*/ 83954 w 561751"/>
              <a:gd name="connsiteY64" fmla="*/ 141849 h 577432"/>
              <a:gd name="connsiteX65" fmla="*/ 93180 w 561751"/>
              <a:gd name="connsiteY65" fmla="*/ 151060 h 577432"/>
              <a:gd name="connsiteX66" fmla="*/ 118090 w 561751"/>
              <a:gd name="connsiteY66" fmla="*/ 151060 h 577432"/>
              <a:gd name="connsiteX67" fmla="*/ 121780 w 561751"/>
              <a:gd name="connsiteY67" fmla="*/ 158429 h 577432"/>
              <a:gd name="connsiteX68" fmla="*/ 121780 w 561751"/>
              <a:gd name="connsiteY68" fmla="*/ 164876 h 577432"/>
              <a:gd name="connsiteX69" fmla="*/ 93180 w 561751"/>
              <a:gd name="connsiteY69" fmla="*/ 164876 h 577432"/>
              <a:gd name="connsiteX70" fmla="*/ 83954 w 561751"/>
              <a:gd name="connsiteY70" fmla="*/ 174087 h 577432"/>
              <a:gd name="connsiteX71" fmla="*/ 93180 w 561751"/>
              <a:gd name="connsiteY71" fmla="*/ 182377 h 577432"/>
              <a:gd name="connsiteX72" fmla="*/ 121780 w 561751"/>
              <a:gd name="connsiteY72" fmla="*/ 182377 h 577432"/>
              <a:gd name="connsiteX73" fmla="*/ 121780 w 561751"/>
              <a:gd name="connsiteY73" fmla="*/ 205404 h 577432"/>
              <a:gd name="connsiteX74" fmla="*/ 140231 w 561751"/>
              <a:gd name="connsiteY74" fmla="*/ 224748 h 577432"/>
              <a:gd name="connsiteX75" fmla="*/ 158683 w 561751"/>
              <a:gd name="connsiteY75" fmla="*/ 205404 h 577432"/>
              <a:gd name="connsiteX76" fmla="*/ 158683 w 561751"/>
              <a:gd name="connsiteY76" fmla="*/ 182377 h 577432"/>
              <a:gd name="connsiteX77" fmla="*/ 187283 w 561751"/>
              <a:gd name="connsiteY77" fmla="*/ 182377 h 577432"/>
              <a:gd name="connsiteX78" fmla="*/ 196508 w 561751"/>
              <a:gd name="connsiteY78" fmla="*/ 174087 h 577432"/>
              <a:gd name="connsiteX79" fmla="*/ 187283 w 561751"/>
              <a:gd name="connsiteY79" fmla="*/ 164876 h 577432"/>
              <a:gd name="connsiteX80" fmla="*/ 158683 w 561751"/>
              <a:gd name="connsiteY80" fmla="*/ 164876 h 577432"/>
              <a:gd name="connsiteX81" fmla="*/ 158683 w 561751"/>
              <a:gd name="connsiteY81" fmla="*/ 158429 h 577432"/>
              <a:gd name="connsiteX82" fmla="*/ 162373 w 561751"/>
              <a:gd name="connsiteY82" fmla="*/ 151060 h 577432"/>
              <a:gd name="connsiteX83" fmla="*/ 187283 w 561751"/>
              <a:gd name="connsiteY83" fmla="*/ 151060 h 577432"/>
              <a:gd name="connsiteX84" fmla="*/ 196508 w 561751"/>
              <a:gd name="connsiteY84" fmla="*/ 141849 h 577432"/>
              <a:gd name="connsiteX85" fmla="*/ 187283 w 561751"/>
              <a:gd name="connsiteY85" fmla="*/ 133559 h 577432"/>
              <a:gd name="connsiteX86" fmla="*/ 173444 w 561751"/>
              <a:gd name="connsiteY86" fmla="*/ 133559 h 577432"/>
              <a:gd name="connsiteX87" fmla="*/ 203889 w 561751"/>
              <a:gd name="connsiteY87" fmla="*/ 82899 h 577432"/>
              <a:gd name="connsiteX88" fmla="*/ 206657 w 561751"/>
              <a:gd name="connsiteY88" fmla="*/ 73688 h 577432"/>
              <a:gd name="connsiteX89" fmla="*/ 187283 w 561751"/>
              <a:gd name="connsiteY89" fmla="*/ 56187 h 577432"/>
              <a:gd name="connsiteX90" fmla="*/ 171599 w 561751"/>
              <a:gd name="connsiteY90" fmla="*/ 67240 h 577432"/>
              <a:gd name="connsiteX91" fmla="*/ 140231 w 561751"/>
              <a:gd name="connsiteY91" fmla="*/ 126190 h 577432"/>
              <a:gd name="connsiteX92" fmla="*/ 108864 w 561751"/>
              <a:gd name="connsiteY92" fmla="*/ 67240 h 577432"/>
              <a:gd name="connsiteX93" fmla="*/ 93180 w 561751"/>
              <a:gd name="connsiteY93" fmla="*/ 56187 h 577432"/>
              <a:gd name="connsiteX94" fmla="*/ 140231 w 561751"/>
              <a:gd name="connsiteY94" fmla="*/ 0 h 577432"/>
              <a:gd name="connsiteX95" fmla="*/ 277695 w 561751"/>
              <a:gd name="connsiteY95" fmla="*/ 110532 h 577432"/>
              <a:gd name="connsiteX96" fmla="*/ 246327 w 561751"/>
              <a:gd name="connsiteY96" fmla="*/ 194351 h 577432"/>
              <a:gd name="connsiteX97" fmla="*/ 110709 w 561751"/>
              <a:gd name="connsiteY97" fmla="*/ 277250 h 577432"/>
              <a:gd name="connsiteX98" fmla="*/ 0 w 561751"/>
              <a:gd name="connsiteY98" fmla="*/ 140007 h 577432"/>
              <a:gd name="connsiteX99" fmla="*/ 140231 w 561751"/>
              <a:gd name="connsiteY99"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61751" h="577432">
                <a:moveTo>
                  <a:pt x="289678" y="418094"/>
                </a:moveTo>
                <a:cubicBezTo>
                  <a:pt x="305349" y="421776"/>
                  <a:pt x="325629" y="427300"/>
                  <a:pt x="325629" y="447552"/>
                </a:cubicBezTo>
                <a:cubicBezTo>
                  <a:pt x="325629" y="466883"/>
                  <a:pt x="307193" y="474248"/>
                  <a:pt x="289678" y="476089"/>
                </a:cubicBezTo>
                <a:close/>
                <a:moveTo>
                  <a:pt x="273108" y="325037"/>
                </a:moveTo>
                <a:lnTo>
                  <a:pt x="273108" y="376670"/>
                </a:lnTo>
                <a:cubicBezTo>
                  <a:pt x="250916" y="372982"/>
                  <a:pt x="239820" y="363762"/>
                  <a:pt x="239820" y="349931"/>
                </a:cubicBezTo>
                <a:cubicBezTo>
                  <a:pt x="239820" y="337023"/>
                  <a:pt x="252765" y="325959"/>
                  <a:pt x="273108" y="325037"/>
                </a:cubicBezTo>
                <a:close/>
                <a:moveTo>
                  <a:pt x="281337" y="269795"/>
                </a:moveTo>
                <a:cubicBezTo>
                  <a:pt x="276726" y="269795"/>
                  <a:pt x="273037" y="275322"/>
                  <a:pt x="273037" y="279927"/>
                </a:cubicBezTo>
                <a:lnTo>
                  <a:pt x="273037" y="295585"/>
                </a:lnTo>
                <a:cubicBezTo>
                  <a:pt x="236148" y="296506"/>
                  <a:pt x="203869" y="316770"/>
                  <a:pt x="203869" y="356376"/>
                </a:cubicBezTo>
                <a:cubicBezTo>
                  <a:pt x="203869" y="388613"/>
                  <a:pt x="229692" y="407034"/>
                  <a:pt x="273037" y="415324"/>
                </a:cubicBezTo>
                <a:lnTo>
                  <a:pt x="273037" y="476115"/>
                </a:lnTo>
                <a:cubicBezTo>
                  <a:pt x="224158" y="474272"/>
                  <a:pt x="249981" y="433745"/>
                  <a:pt x="216781" y="433745"/>
                </a:cubicBezTo>
                <a:cubicBezTo>
                  <a:pt x="205714" y="433745"/>
                  <a:pt x="199258" y="440193"/>
                  <a:pt x="199258" y="452167"/>
                </a:cubicBezTo>
                <a:cubicBezTo>
                  <a:pt x="199258" y="475193"/>
                  <a:pt x="223236" y="504668"/>
                  <a:pt x="273037" y="505589"/>
                </a:cubicBezTo>
                <a:lnTo>
                  <a:pt x="273037" y="523089"/>
                </a:lnTo>
                <a:cubicBezTo>
                  <a:pt x="273037" y="528615"/>
                  <a:pt x="276726" y="533221"/>
                  <a:pt x="281337" y="533221"/>
                </a:cubicBezTo>
                <a:cubicBezTo>
                  <a:pt x="285948" y="533221"/>
                  <a:pt x="289637" y="528615"/>
                  <a:pt x="289637" y="523089"/>
                </a:cubicBezTo>
                <a:lnTo>
                  <a:pt x="289637" y="505589"/>
                </a:lnTo>
                <a:cubicBezTo>
                  <a:pt x="332982" y="502825"/>
                  <a:pt x="362494" y="483483"/>
                  <a:pt x="362494" y="443877"/>
                </a:cubicBezTo>
                <a:cubicBezTo>
                  <a:pt x="362494" y="399666"/>
                  <a:pt x="328371" y="388613"/>
                  <a:pt x="289637" y="380323"/>
                </a:cubicBezTo>
                <a:lnTo>
                  <a:pt x="289637" y="325059"/>
                </a:lnTo>
                <a:cubicBezTo>
                  <a:pt x="321916" y="325980"/>
                  <a:pt x="321916" y="356376"/>
                  <a:pt x="340360" y="356376"/>
                </a:cubicBezTo>
                <a:cubicBezTo>
                  <a:pt x="350505" y="356376"/>
                  <a:pt x="358805" y="349928"/>
                  <a:pt x="358805" y="338875"/>
                </a:cubicBezTo>
                <a:cubicBezTo>
                  <a:pt x="358805" y="310322"/>
                  <a:pt x="312693" y="295585"/>
                  <a:pt x="289637" y="295585"/>
                </a:cubicBezTo>
                <a:lnTo>
                  <a:pt x="289637" y="279927"/>
                </a:lnTo>
                <a:cubicBezTo>
                  <a:pt x="289637" y="275322"/>
                  <a:pt x="285948" y="269795"/>
                  <a:pt x="281337" y="269795"/>
                </a:cubicBezTo>
                <a:close/>
                <a:moveTo>
                  <a:pt x="280415" y="226505"/>
                </a:moveTo>
                <a:cubicBezTo>
                  <a:pt x="377250" y="226505"/>
                  <a:pt x="456562" y="304796"/>
                  <a:pt x="456562" y="401508"/>
                </a:cubicBezTo>
                <a:cubicBezTo>
                  <a:pt x="456562" y="498220"/>
                  <a:pt x="377250" y="577432"/>
                  <a:pt x="280415" y="577432"/>
                </a:cubicBezTo>
                <a:cubicBezTo>
                  <a:pt x="183580" y="577432"/>
                  <a:pt x="105190" y="498220"/>
                  <a:pt x="105190" y="401508"/>
                </a:cubicBezTo>
                <a:cubicBezTo>
                  <a:pt x="105190" y="304796"/>
                  <a:pt x="183580" y="226505"/>
                  <a:pt x="280415" y="226505"/>
                </a:cubicBezTo>
                <a:close/>
                <a:moveTo>
                  <a:pt x="421555" y="69978"/>
                </a:moveTo>
                <a:cubicBezTo>
                  <a:pt x="499032" y="69978"/>
                  <a:pt x="561751" y="133516"/>
                  <a:pt x="561751" y="210866"/>
                </a:cubicBezTo>
                <a:cubicBezTo>
                  <a:pt x="561751" y="266116"/>
                  <a:pt x="528547" y="314920"/>
                  <a:pt x="481507" y="337020"/>
                </a:cubicBezTo>
                <a:cubicBezTo>
                  <a:pt x="475973" y="322287"/>
                  <a:pt x="469517" y="307553"/>
                  <a:pt x="462138" y="294662"/>
                </a:cubicBezTo>
                <a:cubicBezTo>
                  <a:pt x="474128" y="293741"/>
                  <a:pt x="485197" y="288216"/>
                  <a:pt x="485197" y="274403"/>
                </a:cubicBezTo>
                <a:cubicBezTo>
                  <a:pt x="485197" y="266116"/>
                  <a:pt x="480585" y="259670"/>
                  <a:pt x="472284" y="259670"/>
                </a:cubicBezTo>
                <a:cubicBezTo>
                  <a:pt x="468594" y="259670"/>
                  <a:pt x="458449" y="262432"/>
                  <a:pt x="454759" y="262432"/>
                </a:cubicBezTo>
                <a:cubicBezTo>
                  <a:pt x="448303" y="262432"/>
                  <a:pt x="442769" y="260591"/>
                  <a:pt x="436312" y="259670"/>
                </a:cubicBezTo>
                <a:cubicBezTo>
                  <a:pt x="428934" y="252303"/>
                  <a:pt x="422477" y="245857"/>
                  <a:pt x="414176" y="239412"/>
                </a:cubicBezTo>
                <a:cubicBezTo>
                  <a:pt x="416021" y="235728"/>
                  <a:pt x="416943" y="232045"/>
                  <a:pt x="416943" y="228362"/>
                </a:cubicBezTo>
                <a:cubicBezTo>
                  <a:pt x="416943" y="225599"/>
                  <a:pt x="416943" y="224678"/>
                  <a:pt x="416021" y="222837"/>
                </a:cubicBezTo>
                <a:lnTo>
                  <a:pt x="434468" y="222837"/>
                </a:lnTo>
                <a:cubicBezTo>
                  <a:pt x="443691" y="222837"/>
                  <a:pt x="448303" y="219153"/>
                  <a:pt x="448303" y="211787"/>
                </a:cubicBezTo>
                <a:cubicBezTo>
                  <a:pt x="448303" y="203499"/>
                  <a:pt x="443691" y="199816"/>
                  <a:pt x="434468" y="199816"/>
                </a:cubicBezTo>
                <a:lnTo>
                  <a:pt x="408642" y="199816"/>
                </a:lnTo>
                <a:cubicBezTo>
                  <a:pt x="404953" y="193370"/>
                  <a:pt x="401263" y="185082"/>
                  <a:pt x="401263" y="177716"/>
                </a:cubicBezTo>
                <a:cubicBezTo>
                  <a:pt x="401263" y="162061"/>
                  <a:pt x="414176" y="154695"/>
                  <a:pt x="428011" y="154695"/>
                </a:cubicBezTo>
                <a:cubicBezTo>
                  <a:pt x="459371" y="154695"/>
                  <a:pt x="446458" y="182320"/>
                  <a:pt x="466750" y="182320"/>
                </a:cubicBezTo>
                <a:cubicBezTo>
                  <a:pt x="477818" y="182320"/>
                  <a:pt x="484274" y="176795"/>
                  <a:pt x="484274" y="166666"/>
                </a:cubicBezTo>
                <a:cubicBezTo>
                  <a:pt x="484274" y="148249"/>
                  <a:pt x="464905" y="126149"/>
                  <a:pt x="424322" y="126149"/>
                </a:cubicBezTo>
                <a:cubicBezTo>
                  <a:pt x="391117" y="126149"/>
                  <a:pt x="366214" y="146407"/>
                  <a:pt x="366214" y="175874"/>
                </a:cubicBezTo>
                <a:cubicBezTo>
                  <a:pt x="366214" y="184161"/>
                  <a:pt x="368059" y="193370"/>
                  <a:pt x="372671" y="199816"/>
                </a:cubicBezTo>
                <a:lnTo>
                  <a:pt x="368059" y="199816"/>
                </a:lnTo>
                <a:cubicBezTo>
                  <a:pt x="362525" y="199816"/>
                  <a:pt x="359758" y="202578"/>
                  <a:pt x="357913" y="206261"/>
                </a:cubicBezTo>
                <a:cubicBezTo>
                  <a:pt x="334855" y="197053"/>
                  <a:pt x="309029" y="191528"/>
                  <a:pt x="282281" y="191528"/>
                </a:cubicBezTo>
                <a:cubicBezTo>
                  <a:pt x="291504" y="123386"/>
                  <a:pt x="350534" y="69978"/>
                  <a:pt x="421555" y="69978"/>
                </a:cubicBezTo>
                <a:close/>
                <a:moveTo>
                  <a:pt x="93180" y="56187"/>
                </a:moveTo>
                <a:cubicBezTo>
                  <a:pt x="84877" y="56187"/>
                  <a:pt x="72883" y="60792"/>
                  <a:pt x="72883" y="73688"/>
                </a:cubicBezTo>
                <a:cubicBezTo>
                  <a:pt x="72883" y="76451"/>
                  <a:pt x="74729" y="80135"/>
                  <a:pt x="76574" y="82899"/>
                </a:cubicBezTo>
                <a:lnTo>
                  <a:pt x="107019" y="133559"/>
                </a:lnTo>
                <a:lnTo>
                  <a:pt x="93180" y="133559"/>
                </a:lnTo>
                <a:cubicBezTo>
                  <a:pt x="87645" y="133559"/>
                  <a:pt x="83954" y="137243"/>
                  <a:pt x="83954" y="141849"/>
                </a:cubicBezTo>
                <a:cubicBezTo>
                  <a:pt x="83954" y="147375"/>
                  <a:pt x="87645" y="151060"/>
                  <a:pt x="93180" y="151060"/>
                </a:cubicBezTo>
                <a:lnTo>
                  <a:pt x="118090" y="151060"/>
                </a:lnTo>
                <a:lnTo>
                  <a:pt x="121780" y="158429"/>
                </a:lnTo>
                <a:lnTo>
                  <a:pt x="121780" y="164876"/>
                </a:lnTo>
                <a:lnTo>
                  <a:pt x="93180" y="164876"/>
                </a:lnTo>
                <a:cubicBezTo>
                  <a:pt x="87645" y="164876"/>
                  <a:pt x="83954" y="168561"/>
                  <a:pt x="83954" y="174087"/>
                </a:cubicBezTo>
                <a:cubicBezTo>
                  <a:pt x="83954" y="178693"/>
                  <a:pt x="87645" y="182377"/>
                  <a:pt x="93180" y="182377"/>
                </a:cubicBezTo>
                <a:lnTo>
                  <a:pt x="121780" y="182377"/>
                </a:lnTo>
                <a:lnTo>
                  <a:pt x="121780" y="205404"/>
                </a:lnTo>
                <a:cubicBezTo>
                  <a:pt x="121780" y="217379"/>
                  <a:pt x="128238" y="224748"/>
                  <a:pt x="140231" y="224748"/>
                </a:cubicBezTo>
                <a:cubicBezTo>
                  <a:pt x="152225" y="224748"/>
                  <a:pt x="158683" y="217379"/>
                  <a:pt x="158683" y="205404"/>
                </a:cubicBezTo>
                <a:lnTo>
                  <a:pt x="158683" y="182377"/>
                </a:lnTo>
                <a:lnTo>
                  <a:pt x="187283" y="182377"/>
                </a:lnTo>
                <a:cubicBezTo>
                  <a:pt x="192818" y="182377"/>
                  <a:pt x="196508" y="178693"/>
                  <a:pt x="196508" y="174087"/>
                </a:cubicBezTo>
                <a:cubicBezTo>
                  <a:pt x="196508" y="168561"/>
                  <a:pt x="192818" y="164876"/>
                  <a:pt x="187283" y="164876"/>
                </a:cubicBezTo>
                <a:lnTo>
                  <a:pt x="158683" y="164876"/>
                </a:lnTo>
                <a:lnTo>
                  <a:pt x="158683" y="158429"/>
                </a:lnTo>
                <a:lnTo>
                  <a:pt x="162373" y="151060"/>
                </a:lnTo>
                <a:lnTo>
                  <a:pt x="187283" y="151060"/>
                </a:lnTo>
                <a:cubicBezTo>
                  <a:pt x="192818" y="151060"/>
                  <a:pt x="196508" y="147375"/>
                  <a:pt x="196508" y="141849"/>
                </a:cubicBezTo>
                <a:cubicBezTo>
                  <a:pt x="196508" y="137243"/>
                  <a:pt x="192818" y="133559"/>
                  <a:pt x="187283" y="133559"/>
                </a:cubicBezTo>
                <a:lnTo>
                  <a:pt x="173444" y="133559"/>
                </a:lnTo>
                <a:lnTo>
                  <a:pt x="203889" y="82899"/>
                </a:lnTo>
                <a:cubicBezTo>
                  <a:pt x="205734" y="80135"/>
                  <a:pt x="206657" y="76451"/>
                  <a:pt x="206657" y="73688"/>
                </a:cubicBezTo>
                <a:cubicBezTo>
                  <a:pt x="206657" y="60792"/>
                  <a:pt x="195586" y="56187"/>
                  <a:pt x="187283" y="56187"/>
                </a:cubicBezTo>
                <a:cubicBezTo>
                  <a:pt x="177134" y="56187"/>
                  <a:pt x="172521" y="63556"/>
                  <a:pt x="171599" y="67240"/>
                </a:cubicBezTo>
                <a:lnTo>
                  <a:pt x="140231" y="126190"/>
                </a:lnTo>
                <a:lnTo>
                  <a:pt x="108864" y="67240"/>
                </a:lnTo>
                <a:cubicBezTo>
                  <a:pt x="107019" y="63556"/>
                  <a:pt x="103328" y="56187"/>
                  <a:pt x="93180" y="56187"/>
                </a:cubicBezTo>
                <a:close/>
                <a:moveTo>
                  <a:pt x="140231" y="0"/>
                </a:moveTo>
                <a:cubicBezTo>
                  <a:pt x="207579" y="0"/>
                  <a:pt x="263856" y="46976"/>
                  <a:pt x="277695" y="110532"/>
                </a:cubicBezTo>
                <a:cubicBezTo>
                  <a:pt x="260166" y="134480"/>
                  <a:pt x="249095" y="163034"/>
                  <a:pt x="246327" y="194351"/>
                </a:cubicBezTo>
                <a:cubicBezTo>
                  <a:pt x="190973" y="203562"/>
                  <a:pt x="142999" y="233958"/>
                  <a:pt x="110709" y="277250"/>
                </a:cubicBezTo>
                <a:cubicBezTo>
                  <a:pt x="47051" y="264355"/>
                  <a:pt x="0" y="208168"/>
                  <a:pt x="0" y="140007"/>
                </a:cubicBezTo>
                <a:cubicBezTo>
                  <a:pt x="0" y="62635"/>
                  <a:pt x="62735" y="0"/>
                  <a:pt x="140231" y="0"/>
                </a:cubicBez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a typeface="思源黑体 CN Medium" panose="020B0600000000000000" pitchFamily="34" charset="-122"/>
              <a:cs typeface="思源黑体 CN Medium" panose="020B0600000000000000" pitchFamily="34" charset="-122"/>
            </a:endParaRPr>
          </a:p>
        </p:txBody>
      </p:sp>
      <p:sp>
        <p:nvSpPr>
          <p:cNvPr id="19" name="iconfont-11964-5736568"/>
          <p:cNvSpPr/>
          <p:nvPr/>
        </p:nvSpPr>
        <p:spPr>
          <a:xfrm>
            <a:off x="4218613" y="4932714"/>
            <a:ext cx="559186" cy="609685"/>
          </a:xfrm>
          <a:custGeom>
            <a:avLst/>
            <a:gdLst>
              <a:gd name="T0" fmla="*/ 5830 w 11650"/>
              <a:gd name="T1" fmla="*/ 7490 h 12700"/>
              <a:gd name="T2" fmla="*/ 4580 w 11650"/>
              <a:gd name="T3" fmla="*/ 6320 h 12700"/>
              <a:gd name="T4" fmla="*/ 5830 w 11650"/>
              <a:gd name="T5" fmla="*/ 5150 h 12700"/>
              <a:gd name="T6" fmla="*/ 7080 w 11650"/>
              <a:gd name="T7" fmla="*/ 6320 h 12700"/>
              <a:gd name="T8" fmla="*/ 5830 w 11650"/>
              <a:gd name="T9" fmla="*/ 7490 h 12700"/>
              <a:gd name="T10" fmla="*/ 5830 w 11650"/>
              <a:gd name="T11" fmla="*/ 5350 h 12700"/>
              <a:gd name="T12" fmla="*/ 4780 w 11650"/>
              <a:gd name="T13" fmla="*/ 6320 h 12700"/>
              <a:gd name="T14" fmla="*/ 5830 w 11650"/>
              <a:gd name="T15" fmla="*/ 7290 h 12700"/>
              <a:gd name="T16" fmla="*/ 6880 w 11650"/>
              <a:gd name="T17" fmla="*/ 6320 h 12700"/>
              <a:gd name="T18" fmla="*/ 5830 w 11650"/>
              <a:gd name="T19" fmla="*/ 5350 h 12700"/>
              <a:gd name="T20" fmla="*/ 1530 w 11650"/>
              <a:gd name="T21" fmla="*/ 10480 h 12700"/>
              <a:gd name="T22" fmla="*/ 280 w 11650"/>
              <a:gd name="T23" fmla="*/ 9960 h 12700"/>
              <a:gd name="T24" fmla="*/ 90 w 11650"/>
              <a:gd name="T25" fmla="*/ 9000 h 12700"/>
              <a:gd name="T26" fmla="*/ 4520 w 11650"/>
              <a:gd name="T27" fmla="*/ 4500 h 12700"/>
              <a:gd name="T28" fmla="*/ 10120 w 11650"/>
              <a:gd name="T29" fmla="*/ 2230 h 12700"/>
              <a:gd name="T30" fmla="*/ 11370 w 11650"/>
              <a:gd name="T31" fmla="*/ 2750 h 12700"/>
              <a:gd name="T32" fmla="*/ 11560 w 11650"/>
              <a:gd name="T33" fmla="*/ 3710 h 12700"/>
              <a:gd name="T34" fmla="*/ 7130 w 11650"/>
              <a:gd name="T35" fmla="*/ 8210 h 12700"/>
              <a:gd name="T36" fmla="*/ 1530 w 11650"/>
              <a:gd name="T37" fmla="*/ 10480 h 12700"/>
              <a:gd name="T38" fmla="*/ 610 w 11650"/>
              <a:gd name="T39" fmla="*/ 9720 h 12700"/>
              <a:gd name="T40" fmla="*/ 1540 w 11650"/>
              <a:gd name="T41" fmla="*/ 10080 h 12700"/>
              <a:gd name="T42" fmla="*/ 6930 w 11650"/>
              <a:gd name="T43" fmla="*/ 7870 h 12700"/>
              <a:gd name="T44" fmla="*/ 11180 w 11650"/>
              <a:gd name="T45" fmla="*/ 3630 h 12700"/>
              <a:gd name="T46" fmla="*/ 11060 w 11650"/>
              <a:gd name="T47" fmla="*/ 2980 h 12700"/>
              <a:gd name="T48" fmla="*/ 10130 w 11650"/>
              <a:gd name="T49" fmla="*/ 2620 h 12700"/>
              <a:gd name="T50" fmla="*/ 4740 w 11650"/>
              <a:gd name="T51" fmla="*/ 4830 h 12700"/>
              <a:gd name="T52" fmla="*/ 490 w 11650"/>
              <a:gd name="T53" fmla="*/ 9070 h 12700"/>
              <a:gd name="T54" fmla="*/ 610 w 11650"/>
              <a:gd name="T55" fmla="*/ 9720 h 12700"/>
              <a:gd name="T56" fmla="*/ 5830 w 11650"/>
              <a:gd name="T57" fmla="*/ 12700 h 12700"/>
              <a:gd name="T58" fmla="*/ 3490 w 11650"/>
              <a:gd name="T59" fmla="*/ 6350 h 12700"/>
              <a:gd name="T60" fmla="*/ 5830 w 11650"/>
              <a:gd name="T61" fmla="*/ 0 h 12700"/>
              <a:gd name="T62" fmla="*/ 8170 w 11650"/>
              <a:gd name="T63" fmla="*/ 6350 h 12700"/>
              <a:gd name="T64" fmla="*/ 5830 w 11650"/>
              <a:gd name="T65" fmla="*/ 12700 h 12700"/>
              <a:gd name="T66" fmla="*/ 5830 w 11650"/>
              <a:gd name="T67" fmla="*/ 400 h 12700"/>
              <a:gd name="T68" fmla="*/ 3890 w 11650"/>
              <a:gd name="T69" fmla="*/ 6350 h 12700"/>
              <a:gd name="T70" fmla="*/ 5830 w 11650"/>
              <a:gd name="T71" fmla="*/ 12300 h 12700"/>
              <a:gd name="T72" fmla="*/ 7770 w 11650"/>
              <a:gd name="T73" fmla="*/ 6350 h 12700"/>
              <a:gd name="T74" fmla="*/ 5830 w 11650"/>
              <a:gd name="T75" fmla="*/ 400 h 12700"/>
              <a:gd name="T76" fmla="*/ 10130 w 11650"/>
              <a:gd name="T77" fmla="*/ 10480 h 12700"/>
              <a:gd name="T78" fmla="*/ 4530 w 11650"/>
              <a:gd name="T79" fmla="*/ 8210 h 12700"/>
              <a:gd name="T80" fmla="*/ 90 w 11650"/>
              <a:gd name="T81" fmla="*/ 3710 h 12700"/>
              <a:gd name="T82" fmla="*/ 280 w 11650"/>
              <a:gd name="T83" fmla="*/ 2750 h 12700"/>
              <a:gd name="T84" fmla="*/ 1530 w 11650"/>
              <a:gd name="T85" fmla="*/ 2230 h 12700"/>
              <a:gd name="T86" fmla="*/ 7130 w 11650"/>
              <a:gd name="T87" fmla="*/ 4500 h 12700"/>
              <a:gd name="T88" fmla="*/ 11560 w 11650"/>
              <a:gd name="T89" fmla="*/ 9000 h 12700"/>
              <a:gd name="T90" fmla="*/ 11370 w 11650"/>
              <a:gd name="T91" fmla="*/ 9960 h 12700"/>
              <a:gd name="T92" fmla="*/ 10130 w 11650"/>
              <a:gd name="T93" fmla="*/ 10480 h 12700"/>
              <a:gd name="T94" fmla="*/ 1530 w 11650"/>
              <a:gd name="T95" fmla="*/ 2620 h 12700"/>
              <a:gd name="T96" fmla="*/ 600 w 11650"/>
              <a:gd name="T97" fmla="*/ 2980 h 12700"/>
              <a:gd name="T98" fmla="*/ 480 w 11650"/>
              <a:gd name="T99" fmla="*/ 3630 h 12700"/>
              <a:gd name="T100" fmla="*/ 4730 w 11650"/>
              <a:gd name="T101" fmla="*/ 7870 h 12700"/>
              <a:gd name="T102" fmla="*/ 10130 w 11650"/>
              <a:gd name="T103" fmla="*/ 10080 h 12700"/>
              <a:gd name="T104" fmla="*/ 11060 w 11650"/>
              <a:gd name="T105" fmla="*/ 9720 h 12700"/>
              <a:gd name="T106" fmla="*/ 11180 w 11650"/>
              <a:gd name="T107" fmla="*/ 9070 h 12700"/>
              <a:gd name="T108" fmla="*/ 6930 w 11650"/>
              <a:gd name="T109" fmla="*/ 4830 h 12700"/>
              <a:gd name="T110" fmla="*/ 1530 w 11650"/>
              <a:gd name="T111" fmla="*/ 2620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50" h="12700">
                <a:moveTo>
                  <a:pt x="5830" y="7490"/>
                </a:moveTo>
                <a:cubicBezTo>
                  <a:pt x="5140" y="7490"/>
                  <a:pt x="4580" y="6960"/>
                  <a:pt x="4580" y="6320"/>
                </a:cubicBezTo>
                <a:cubicBezTo>
                  <a:pt x="4580" y="5680"/>
                  <a:pt x="5140" y="5150"/>
                  <a:pt x="5830" y="5150"/>
                </a:cubicBezTo>
                <a:cubicBezTo>
                  <a:pt x="6520" y="5150"/>
                  <a:pt x="7080" y="5680"/>
                  <a:pt x="7080" y="6320"/>
                </a:cubicBezTo>
                <a:cubicBezTo>
                  <a:pt x="7080" y="6960"/>
                  <a:pt x="6520" y="7490"/>
                  <a:pt x="5830" y="7490"/>
                </a:cubicBezTo>
                <a:close/>
                <a:moveTo>
                  <a:pt x="5830" y="5350"/>
                </a:moveTo>
                <a:cubicBezTo>
                  <a:pt x="5250" y="5350"/>
                  <a:pt x="4780" y="5790"/>
                  <a:pt x="4780" y="6320"/>
                </a:cubicBezTo>
                <a:cubicBezTo>
                  <a:pt x="4780" y="6860"/>
                  <a:pt x="5250" y="7290"/>
                  <a:pt x="5830" y="7290"/>
                </a:cubicBezTo>
                <a:cubicBezTo>
                  <a:pt x="6410" y="7290"/>
                  <a:pt x="6880" y="6850"/>
                  <a:pt x="6880" y="6320"/>
                </a:cubicBezTo>
                <a:cubicBezTo>
                  <a:pt x="6880" y="5780"/>
                  <a:pt x="6410" y="5350"/>
                  <a:pt x="5830" y="5350"/>
                </a:cubicBezTo>
                <a:close/>
                <a:moveTo>
                  <a:pt x="1530" y="10480"/>
                </a:moveTo>
                <a:cubicBezTo>
                  <a:pt x="950" y="10480"/>
                  <a:pt x="530" y="10300"/>
                  <a:pt x="280" y="9960"/>
                </a:cubicBezTo>
                <a:cubicBezTo>
                  <a:pt x="150" y="9780"/>
                  <a:pt x="0" y="9460"/>
                  <a:pt x="90" y="9000"/>
                </a:cubicBezTo>
                <a:cubicBezTo>
                  <a:pt x="310" y="7840"/>
                  <a:pt x="2000" y="6120"/>
                  <a:pt x="4520" y="4500"/>
                </a:cubicBezTo>
                <a:cubicBezTo>
                  <a:pt x="6670" y="3120"/>
                  <a:pt x="8870" y="2230"/>
                  <a:pt x="10120" y="2230"/>
                </a:cubicBezTo>
                <a:cubicBezTo>
                  <a:pt x="10700" y="2230"/>
                  <a:pt x="11120" y="2410"/>
                  <a:pt x="11370" y="2750"/>
                </a:cubicBezTo>
                <a:cubicBezTo>
                  <a:pt x="11500" y="2930"/>
                  <a:pt x="11650" y="3250"/>
                  <a:pt x="11560" y="3710"/>
                </a:cubicBezTo>
                <a:cubicBezTo>
                  <a:pt x="11340" y="4870"/>
                  <a:pt x="9650" y="6590"/>
                  <a:pt x="7130" y="8210"/>
                </a:cubicBezTo>
                <a:cubicBezTo>
                  <a:pt x="4980" y="9590"/>
                  <a:pt x="2780" y="10480"/>
                  <a:pt x="1530" y="10480"/>
                </a:cubicBezTo>
                <a:close/>
                <a:moveTo>
                  <a:pt x="610" y="9720"/>
                </a:moveTo>
                <a:cubicBezTo>
                  <a:pt x="780" y="9960"/>
                  <a:pt x="1100" y="10080"/>
                  <a:pt x="1540" y="10080"/>
                </a:cubicBezTo>
                <a:cubicBezTo>
                  <a:pt x="2720" y="10080"/>
                  <a:pt x="4830" y="9210"/>
                  <a:pt x="6930" y="7870"/>
                </a:cubicBezTo>
                <a:cubicBezTo>
                  <a:pt x="9280" y="6360"/>
                  <a:pt x="10990" y="4660"/>
                  <a:pt x="11180" y="3630"/>
                </a:cubicBezTo>
                <a:cubicBezTo>
                  <a:pt x="11240" y="3310"/>
                  <a:pt x="11150" y="3100"/>
                  <a:pt x="11060" y="2980"/>
                </a:cubicBezTo>
                <a:cubicBezTo>
                  <a:pt x="10890" y="2740"/>
                  <a:pt x="10570" y="2620"/>
                  <a:pt x="10130" y="2620"/>
                </a:cubicBezTo>
                <a:cubicBezTo>
                  <a:pt x="8950" y="2620"/>
                  <a:pt x="6840" y="3490"/>
                  <a:pt x="4740" y="4830"/>
                </a:cubicBezTo>
                <a:cubicBezTo>
                  <a:pt x="2390" y="6340"/>
                  <a:pt x="680" y="8040"/>
                  <a:pt x="490" y="9070"/>
                </a:cubicBezTo>
                <a:cubicBezTo>
                  <a:pt x="430" y="9390"/>
                  <a:pt x="520" y="9600"/>
                  <a:pt x="610" y="9720"/>
                </a:cubicBezTo>
                <a:close/>
                <a:moveTo>
                  <a:pt x="5830" y="12700"/>
                </a:moveTo>
                <a:cubicBezTo>
                  <a:pt x="4210" y="12700"/>
                  <a:pt x="3490" y="9510"/>
                  <a:pt x="3490" y="6350"/>
                </a:cubicBezTo>
                <a:cubicBezTo>
                  <a:pt x="3490" y="3190"/>
                  <a:pt x="4210" y="0"/>
                  <a:pt x="5830" y="0"/>
                </a:cubicBezTo>
                <a:cubicBezTo>
                  <a:pt x="7450" y="0"/>
                  <a:pt x="8170" y="3190"/>
                  <a:pt x="8170" y="6350"/>
                </a:cubicBezTo>
                <a:cubicBezTo>
                  <a:pt x="8170" y="9510"/>
                  <a:pt x="7450" y="12700"/>
                  <a:pt x="5830" y="12700"/>
                </a:cubicBezTo>
                <a:close/>
                <a:moveTo>
                  <a:pt x="5830" y="400"/>
                </a:moveTo>
                <a:cubicBezTo>
                  <a:pt x="4560" y="400"/>
                  <a:pt x="3890" y="3390"/>
                  <a:pt x="3890" y="6350"/>
                </a:cubicBezTo>
                <a:cubicBezTo>
                  <a:pt x="3890" y="9310"/>
                  <a:pt x="4560" y="12300"/>
                  <a:pt x="5830" y="12300"/>
                </a:cubicBezTo>
                <a:cubicBezTo>
                  <a:pt x="7100" y="12300"/>
                  <a:pt x="7770" y="9310"/>
                  <a:pt x="7770" y="6350"/>
                </a:cubicBezTo>
                <a:cubicBezTo>
                  <a:pt x="7770" y="3390"/>
                  <a:pt x="7100" y="400"/>
                  <a:pt x="5830" y="400"/>
                </a:cubicBezTo>
                <a:close/>
                <a:moveTo>
                  <a:pt x="10130" y="10480"/>
                </a:moveTo>
                <a:cubicBezTo>
                  <a:pt x="8880" y="10480"/>
                  <a:pt x="6680" y="9590"/>
                  <a:pt x="4530" y="8210"/>
                </a:cubicBezTo>
                <a:cubicBezTo>
                  <a:pt x="2010" y="6590"/>
                  <a:pt x="310" y="4870"/>
                  <a:pt x="90" y="3710"/>
                </a:cubicBezTo>
                <a:cubicBezTo>
                  <a:pt x="0" y="3250"/>
                  <a:pt x="150" y="2930"/>
                  <a:pt x="280" y="2750"/>
                </a:cubicBezTo>
                <a:cubicBezTo>
                  <a:pt x="530" y="2400"/>
                  <a:pt x="960" y="2230"/>
                  <a:pt x="1530" y="2230"/>
                </a:cubicBezTo>
                <a:cubicBezTo>
                  <a:pt x="2780" y="2230"/>
                  <a:pt x="4980" y="3120"/>
                  <a:pt x="7130" y="4500"/>
                </a:cubicBezTo>
                <a:cubicBezTo>
                  <a:pt x="9650" y="6110"/>
                  <a:pt x="11340" y="7840"/>
                  <a:pt x="11560" y="9000"/>
                </a:cubicBezTo>
                <a:cubicBezTo>
                  <a:pt x="11650" y="9460"/>
                  <a:pt x="11500" y="9780"/>
                  <a:pt x="11370" y="9960"/>
                </a:cubicBezTo>
                <a:cubicBezTo>
                  <a:pt x="11120" y="10300"/>
                  <a:pt x="10700" y="10480"/>
                  <a:pt x="10130" y="10480"/>
                </a:cubicBezTo>
                <a:close/>
                <a:moveTo>
                  <a:pt x="1530" y="2620"/>
                </a:moveTo>
                <a:cubicBezTo>
                  <a:pt x="1090" y="2620"/>
                  <a:pt x="780" y="2740"/>
                  <a:pt x="600" y="2980"/>
                </a:cubicBezTo>
                <a:cubicBezTo>
                  <a:pt x="510" y="3100"/>
                  <a:pt x="420" y="3310"/>
                  <a:pt x="480" y="3630"/>
                </a:cubicBezTo>
                <a:cubicBezTo>
                  <a:pt x="670" y="4650"/>
                  <a:pt x="2380" y="6360"/>
                  <a:pt x="4730" y="7870"/>
                </a:cubicBezTo>
                <a:cubicBezTo>
                  <a:pt x="6830" y="9210"/>
                  <a:pt x="8950" y="10080"/>
                  <a:pt x="10130" y="10080"/>
                </a:cubicBezTo>
                <a:cubicBezTo>
                  <a:pt x="10570" y="10080"/>
                  <a:pt x="10880" y="9960"/>
                  <a:pt x="11060" y="9720"/>
                </a:cubicBezTo>
                <a:cubicBezTo>
                  <a:pt x="11150" y="9600"/>
                  <a:pt x="11240" y="9390"/>
                  <a:pt x="11180" y="9070"/>
                </a:cubicBezTo>
                <a:cubicBezTo>
                  <a:pt x="10990" y="8050"/>
                  <a:pt x="9280" y="6340"/>
                  <a:pt x="6930" y="4830"/>
                </a:cubicBezTo>
                <a:cubicBezTo>
                  <a:pt x="4830" y="3490"/>
                  <a:pt x="2710" y="2620"/>
                  <a:pt x="1530" y="2620"/>
                </a:cubicBezTo>
                <a:close/>
              </a:path>
            </a:pathLst>
          </a:cu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思源黑体 CN Medium" panose="020B0600000000000000" pitchFamily="34" charset="-122"/>
              <a:cs typeface="思源黑体 CN Medium" panose="020B0600000000000000" pitchFamily="34" charset="-122"/>
            </a:endParaRPr>
          </a:p>
        </p:txBody>
      </p:sp>
      <p:grpSp>
        <p:nvGrpSpPr>
          <p:cNvPr id="20" name="Group 26"/>
          <p:cNvGrpSpPr/>
          <p:nvPr/>
        </p:nvGrpSpPr>
        <p:grpSpPr bwMode="auto">
          <a:xfrm>
            <a:off x="7039629" y="2560802"/>
            <a:ext cx="4947632" cy="3869324"/>
            <a:chOff x="1368" y="1443"/>
            <a:chExt cx="3004" cy="1742"/>
          </a:xfrm>
        </p:grpSpPr>
        <p:sp>
          <p:nvSpPr>
            <p:cNvPr id="21" name="Freeform 28"/>
            <p:cNvSpPr/>
            <p:nvPr/>
          </p:nvSpPr>
          <p:spPr bwMode="auto">
            <a:xfrm>
              <a:off x="1368" y="2182"/>
              <a:ext cx="1869" cy="1003"/>
            </a:xfrm>
            <a:custGeom>
              <a:avLst/>
              <a:gdLst>
                <a:gd name="T0" fmla="*/ 1920 w 1920"/>
                <a:gd name="T1" fmla="*/ 1008 h 1008"/>
                <a:gd name="T2" fmla="*/ 0 w 1920"/>
                <a:gd name="T3" fmla="*/ 384 h 1008"/>
                <a:gd name="T4" fmla="*/ 0 w 1920"/>
                <a:gd name="T5" fmla="*/ 0 h 1008"/>
                <a:gd name="T6" fmla="*/ 1920 w 1920"/>
                <a:gd name="T7" fmla="*/ 432 h 1008"/>
                <a:gd name="T8" fmla="*/ 1920 w 1920"/>
                <a:gd name="T9" fmla="*/ 1008 h 1008"/>
                <a:gd name="T10" fmla="*/ 0 60000 65536"/>
                <a:gd name="T11" fmla="*/ 0 60000 65536"/>
                <a:gd name="T12" fmla="*/ 0 60000 65536"/>
                <a:gd name="T13" fmla="*/ 0 60000 65536"/>
                <a:gd name="T14" fmla="*/ 0 60000 65536"/>
                <a:gd name="T15" fmla="*/ 0 w 1920"/>
                <a:gd name="T16" fmla="*/ 0 h 1008"/>
                <a:gd name="T17" fmla="*/ 1920 w 1920"/>
                <a:gd name="T18" fmla="*/ 1008 h 1008"/>
                <a:gd name="connsiteX0" fmla="*/ 9731 w 10000"/>
                <a:gd name="connsiteY0" fmla="*/ 10166 h 10166"/>
                <a:gd name="connsiteX1" fmla="*/ 0 w 10000"/>
                <a:gd name="connsiteY1" fmla="*/ 3810 h 10166"/>
                <a:gd name="connsiteX2" fmla="*/ 0 w 10000"/>
                <a:gd name="connsiteY2" fmla="*/ 0 h 10166"/>
                <a:gd name="connsiteX3" fmla="*/ 10000 w 10000"/>
                <a:gd name="connsiteY3" fmla="*/ 4286 h 10166"/>
                <a:gd name="connsiteX4" fmla="*/ 9731 w 10000"/>
                <a:gd name="connsiteY4" fmla="*/ 10166 h 10166"/>
                <a:gd name="connsiteX0-1" fmla="*/ 9613 w 10000"/>
                <a:gd name="connsiteY0-2" fmla="*/ 10166 h 10166"/>
                <a:gd name="connsiteX1-3" fmla="*/ 0 w 10000"/>
                <a:gd name="connsiteY1-4" fmla="*/ 3810 h 10166"/>
                <a:gd name="connsiteX2-5" fmla="*/ 0 w 10000"/>
                <a:gd name="connsiteY2-6" fmla="*/ 0 h 10166"/>
                <a:gd name="connsiteX3-7" fmla="*/ 10000 w 10000"/>
                <a:gd name="connsiteY3-8" fmla="*/ 4286 h 10166"/>
                <a:gd name="connsiteX4-9" fmla="*/ 9613 w 10000"/>
                <a:gd name="connsiteY4-10" fmla="*/ 10166 h 10166"/>
                <a:gd name="connsiteX0-11" fmla="*/ 9613 w 9638"/>
                <a:gd name="connsiteY0-12" fmla="*/ 10166 h 10166"/>
                <a:gd name="connsiteX1-13" fmla="*/ 0 w 9638"/>
                <a:gd name="connsiteY1-14" fmla="*/ 3810 h 10166"/>
                <a:gd name="connsiteX2-15" fmla="*/ 0 w 9638"/>
                <a:gd name="connsiteY2-16" fmla="*/ 0 h 10166"/>
                <a:gd name="connsiteX3-17" fmla="*/ 9613 w 9638"/>
                <a:gd name="connsiteY3-18" fmla="*/ 4476 h 10166"/>
                <a:gd name="connsiteX4-19" fmla="*/ 9613 w 9638"/>
                <a:gd name="connsiteY4-20" fmla="*/ 10166 h 10166"/>
                <a:gd name="connsiteX0-21" fmla="*/ 9974 w 10014"/>
                <a:gd name="connsiteY0-22" fmla="*/ 10000 h 10000"/>
                <a:gd name="connsiteX1-23" fmla="*/ 0 w 10014"/>
                <a:gd name="connsiteY1-24" fmla="*/ 3748 h 10000"/>
                <a:gd name="connsiteX2-25" fmla="*/ 0 w 10014"/>
                <a:gd name="connsiteY2-26" fmla="*/ 0 h 10000"/>
                <a:gd name="connsiteX3-27" fmla="*/ 9974 w 10014"/>
                <a:gd name="connsiteY3-28" fmla="*/ 4403 h 10000"/>
                <a:gd name="connsiteX4-29" fmla="*/ 9974 w 10014"/>
                <a:gd name="connsiteY4-30" fmla="*/ 10000 h 10000"/>
                <a:gd name="connsiteX0-31" fmla="*/ 9974 w 10005"/>
                <a:gd name="connsiteY0-32" fmla="*/ 10000 h 10000"/>
                <a:gd name="connsiteX1-33" fmla="*/ 0 w 10005"/>
                <a:gd name="connsiteY1-34" fmla="*/ 3748 h 10000"/>
                <a:gd name="connsiteX2-35" fmla="*/ 0 w 10005"/>
                <a:gd name="connsiteY2-36" fmla="*/ 0 h 10000"/>
                <a:gd name="connsiteX3-37" fmla="*/ 9974 w 10005"/>
                <a:gd name="connsiteY3-38" fmla="*/ 4403 h 10000"/>
                <a:gd name="connsiteX4-39" fmla="*/ 9974 w 10005"/>
                <a:gd name="connsiteY4-40" fmla="*/ 10000 h 10000"/>
                <a:gd name="connsiteX0-41" fmla="*/ 9974 w 9998"/>
                <a:gd name="connsiteY0-42" fmla="*/ 10000 h 10000"/>
                <a:gd name="connsiteX1-43" fmla="*/ 0 w 9998"/>
                <a:gd name="connsiteY1-44" fmla="*/ 3748 h 10000"/>
                <a:gd name="connsiteX2-45" fmla="*/ 0 w 9998"/>
                <a:gd name="connsiteY2-46" fmla="*/ 0 h 10000"/>
                <a:gd name="connsiteX3-47" fmla="*/ 9922 w 9998"/>
                <a:gd name="connsiteY3-48" fmla="*/ 4426 h 10000"/>
                <a:gd name="connsiteX4-49" fmla="*/ 9974 w 9998"/>
                <a:gd name="connsiteY4-50" fmla="*/ 10000 h 10000"/>
                <a:gd name="connsiteX0-51" fmla="*/ 9976 w 10000"/>
                <a:gd name="connsiteY0-52" fmla="*/ 10000 h 10000"/>
                <a:gd name="connsiteX1-53" fmla="*/ 0 w 10000"/>
                <a:gd name="connsiteY1-54" fmla="*/ 3748 h 10000"/>
                <a:gd name="connsiteX2-55" fmla="*/ 0 w 10000"/>
                <a:gd name="connsiteY2-56" fmla="*/ 0 h 10000"/>
                <a:gd name="connsiteX3-57" fmla="*/ 9924 w 10000"/>
                <a:gd name="connsiteY3-58" fmla="*/ 4379 h 10000"/>
                <a:gd name="connsiteX4-59" fmla="*/ 9976 w 10000"/>
                <a:gd name="connsiteY4-60" fmla="*/ 10000 h 10000"/>
                <a:gd name="connsiteX0-61" fmla="*/ 9976 w 10008"/>
                <a:gd name="connsiteY0-62" fmla="*/ 10000 h 10000"/>
                <a:gd name="connsiteX1-63" fmla="*/ 0 w 10008"/>
                <a:gd name="connsiteY1-64" fmla="*/ 3748 h 10000"/>
                <a:gd name="connsiteX2-65" fmla="*/ 0 w 10008"/>
                <a:gd name="connsiteY2-66" fmla="*/ 0 h 10000"/>
                <a:gd name="connsiteX3-67" fmla="*/ 9924 w 10008"/>
                <a:gd name="connsiteY3-68" fmla="*/ 4379 h 10000"/>
                <a:gd name="connsiteX4-69" fmla="*/ 9976 w 10008"/>
                <a:gd name="connsiteY4-70" fmla="*/ 10000 h 10000"/>
                <a:gd name="connsiteX0-71" fmla="*/ 9976 w 9976"/>
                <a:gd name="connsiteY0-72" fmla="*/ 10000 h 10000"/>
                <a:gd name="connsiteX1-73" fmla="*/ 0 w 9976"/>
                <a:gd name="connsiteY1-74" fmla="*/ 3748 h 10000"/>
                <a:gd name="connsiteX2-75" fmla="*/ 0 w 9976"/>
                <a:gd name="connsiteY2-76" fmla="*/ 0 h 10000"/>
                <a:gd name="connsiteX3-77" fmla="*/ 9924 w 9976"/>
                <a:gd name="connsiteY3-78" fmla="*/ 4379 h 10000"/>
                <a:gd name="connsiteX4-79" fmla="*/ 9976 w 9976"/>
                <a:gd name="connsiteY4-80" fmla="*/ 10000 h 10000"/>
                <a:gd name="connsiteX0-81" fmla="*/ 10000 w 10000"/>
                <a:gd name="connsiteY0-82" fmla="*/ 10000 h 10000"/>
                <a:gd name="connsiteX1-83" fmla="*/ 0 w 10000"/>
                <a:gd name="connsiteY1-84" fmla="*/ 3748 h 10000"/>
                <a:gd name="connsiteX2-85" fmla="*/ 0 w 10000"/>
                <a:gd name="connsiteY2-86" fmla="*/ 0 h 10000"/>
                <a:gd name="connsiteX3-87" fmla="*/ 9983 w 10000"/>
                <a:gd name="connsiteY3-88" fmla="*/ 4379 h 10000"/>
                <a:gd name="connsiteX4-89" fmla="*/ 10000 w 10000"/>
                <a:gd name="connsiteY4-90" fmla="*/ 10000 h 10000"/>
                <a:gd name="connsiteX0-91" fmla="*/ 10000 w 10000"/>
                <a:gd name="connsiteY0-92" fmla="*/ 10000 h 10000"/>
                <a:gd name="connsiteX1-93" fmla="*/ 0 w 10000"/>
                <a:gd name="connsiteY1-94" fmla="*/ 3748 h 10000"/>
                <a:gd name="connsiteX2-95" fmla="*/ 0 w 10000"/>
                <a:gd name="connsiteY2-96" fmla="*/ 0 h 10000"/>
                <a:gd name="connsiteX3-97" fmla="*/ 9983 w 10000"/>
                <a:gd name="connsiteY3-98" fmla="*/ 4379 h 10000"/>
                <a:gd name="connsiteX4-99" fmla="*/ 10000 w 10000"/>
                <a:gd name="connsiteY4-100" fmla="*/ 10000 h 10000"/>
                <a:gd name="connsiteX0-101" fmla="*/ 10000 w 10000"/>
                <a:gd name="connsiteY0-102" fmla="*/ 10000 h 10000"/>
                <a:gd name="connsiteX1-103" fmla="*/ 0 w 10000"/>
                <a:gd name="connsiteY1-104" fmla="*/ 3748 h 10000"/>
                <a:gd name="connsiteX2-105" fmla="*/ 0 w 10000"/>
                <a:gd name="connsiteY2-106" fmla="*/ 0 h 10000"/>
                <a:gd name="connsiteX3-107" fmla="*/ 9983 w 10000"/>
                <a:gd name="connsiteY3-108" fmla="*/ 4379 h 10000"/>
                <a:gd name="connsiteX4-109" fmla="*/ 10000 w 10000"/>
                <a:gd name="connsiteY4-110" fmla="*/ 10000 h 10000"/>
                <a:gd name="connsiteX0-111" fmla="*/ 10157 w 10157"/>
                <a:gd name="connsiteY0-112" fmla="*/ 9837 h 9837"/>
                <a:gd name="connsiteX1-113" fmla="*/ 157 w 10157"/>
                <a:gd name="connsiteY1-114" fmla="*/ 3585 h 9837"/>
                <a:gd name="connsiteX2-115" fmla="*/ 0 w 10157"/>
                <a:gd name="connsiteY2-116" fmla="*/ 0 h 9837"/>
                <a:gd name="connsiteX3-117" fmla="*/ 10140 w 10157"/>
                <a:gd name="connsiteY3-118" fmla="*/ 4216 h 9837"/>
                <a:gd name="connsiteX4-119" fmla="*/ 10157 w 10157"/>
                <a:gd name="connsiteY4-120" fmla="*/ 9837 h 9837"/>
                <a:gd name="connsiteX0-121" fmla="*/ 10000 w 10000"/>
                <a:gd name="connsiteY0-122" fmla="*/ 10000 h 10000"/>
                <a:gd name="connsiteX1-123" fmla="*/ 34 w 10000"/>
                <a:gd name="connsiteY1-124" fmla="*/ 3525 h 10000"/>
                <a:gd name="connsiteX2-125" fmla="*/ 0 w 10000"/>
                <a:gd name="connsiteY2-126" fmla="*/ 0 h 10000"/>
                <a:gd name="connsiteX3-127" fmla="*/ 9983 w 10000"/>
                <a:gd name="connsiteY3-128" fmla="*/ 4286 h 10000"/>
                <a:gd name="connsiteX4-129" fmla="*/ 10000 w 10000"/>
                <a:gd name="connsiteY4-130" fmla="*/ 10000 h 10000"/>
                <a:gd name="connsiteX0-131" fmla="*/ 9982 w 9982"/>
                <a:gd name="connsiteY0-132" fmla="*/ 9953 h 9953"/>
                <a:gd name="connsiteX1-133" fmla="*/ 16 w 9982"/>
                <a:gd name="connsiteY1-134" fmla="*/ 3478 h 9953"/>
                <a:gd name="connsiteX2-135" fmla="*/ 16 w 9982"/>
                <a:gd name="connsiteY2-136" fmla="*/ 0 h 9953"/>
                <a:gd name="connsiteX3-137" fmla="*/ 9965 w 9982"/>
                <a:gd name="connsiteY3-138" fmla="*/ 4239 h 9953"/>
                <a:gd name="connsiteX4-139" fmla="*/ 9982 w 9982"/>
                <a:gd name="connsiteY4-140" fmla="*/ 9953 h 9953"/>
                <a:gd name="connsiteX0-141" fmla="*/ 10011 w 10011"/>
                <a:gd name="connsiteY0-142" fmla="*/ 10000 h 10000"/>
                <a:gd name="connsiteX1-143" fmla="*/ 27 w 10011"/>
                <a:gd name="connsiteY1-144" fmla="*/ 3494 h 10000"/>
                <a:gd name="connsiteX2-145" fmla="*/ 27 w 10011"/>
                <a:gd name="connsiteY2-146" fmla="*/ 0 h 10000"/>
                <a:gd name="connsiteX3-147" fmla="*/ 9994 w 10011"/>
                <a:gd name="connsiteY3-148" fmla="*/ 4259 h 10000"/>
                <a:gd name="connsiteX4-149" fmla="*/ 10011 w 10011"/>
                <a:gd name="connsiteY4-150" fmla="*/ 10000 h 10000"/>
                <a:gd name="connsiteX0-151" fmla="*/ 9992 w 9992"/>
                <a:gd name="connsiteY0-152" fmla="*/ 10000 h 10000"/>
                <a:gd name="connsiteX1-153" fmla="*/ 8 w 9992"/>
                <a:gd name="connsiteY1-154" fmla="*/ 3494 h 10000"/>
                <a:gd name="connsiteX2-155" fmla="*/ 8 w 9992"/>
                <a:gd name="connsiteY2-156" fmla="*/ 0 h 10000"/>
                <a:gd name="connsiteX3-157" fmla="*/ 9975 w 9992"/>
                <a:gd name="connsiteY3-158" fmla="*/ 4259 h 10000"/>
                <a:gd name="connsiteX4-159" fmla="*/ 9992 w 9992"/>
                <a:gd name="connsiteY4-160" fmla="*/ 10000 h 10000"/>
                <a:gd name="connsiteX0-161" fmla="*/ 10000 w 10000"/>
                <a:gd name="connsiteY0-162" fmla="*/ 10000 h 10000"/>
                <a:gd name="connsiteX1-163" fmla="*/ 8 w 10000"/>
                <a:gd name="connsiteY1-164" fmla="*/ 3494 h 10000"/>
                <a:gd name="connsiteX2-165" fmla="*/ 8 w 10000"/>
                <a:gd name="connsiteY2-166" fmla="*/ 0 h 10000"/>
                <a:gd name="connsiteX3-167" fmla="*/ 9983 w 10000"/>
                <a:gd name="connsiteY3-168" fmla="*/ 4259 h 10000"/>
                <a:gd name="connsiteX4-169" fmla="*/ 10000 w 10000"/>
                <a:gd name="connsiteY4-170" fmla="*/ 1000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10000" y="10000"/>
                  </a:moveTo>
                  <a:lnTo>
                    <a:pt x="8" y="3494"/>
                  </a:lnTo>
                  <a:cubicBezTo>
                    <a:pt x="8" y="1488"/>
                    <a:pt x="-10" y="2199"/>
                    <a:pt x="8" y="0"/>
                  </a:cubicBezTo>
                  <a:lnTo>
                    <a:pt x="9983" y="4259"/>
                  </a:lnTo>
                  <a:cubicBezTo>
                    <a:pt x="9995" y="6443"/>
                    <a:pt x="9971" y="8007"/>
                    <a:pt x="10000" y="10000"/>
                  </a:cubicBezTo>
                  <a:close/>
                </a:path>
              </a:pathLst>
            </a:custGeom>
            <a:gradFill>
              <a:gsLst>
                <a:gs pos="0">
                  <a:srgbClr val="2E508B"/>
                </a:gs>
                <a:gs pos="100000">
                  <a:srgbClr val="1E6D96"/>
                </a:gs>
              </a:gsLst>
              <a:path path="rect">
                <a:fillToRect r="100000" b="100000"/>
              </a:path>
            </a:gradFill>
            <a:ln w="9525">
              <a:solidFill>
                <a:srgbClr val="FF9933"/>
              </a:solidFill>
              <a:round/>
            </a:ln>
          </p:spPr>
          <p:txBody>
            <a:bodyPr wrap="none" anchor="ctr"/>
            <a:lstStyle/>
            <a:p>
              <a:endParaRPr lang="zh-CN" altLang="en-US">
                <a:solidFill>
                  <a:schemeClr val="bg1"/>
                </a:solidFill>
                <a:cs typeface="思源黑体 CN Medium" panose="020B0600000000000000" pitchFamily="34" charset="-122"/>
              </a:endParaRPr>
            </a:p>
          </p:txBody>
        </p:sp>
        <p:sp>
          <p:nvSpPr>
            <p:cNvPr id="22" name="Freeform 29"/>
            <p:cNvSpPr/>
            <p:nvPr/>
          </p:nvSpPr>
          <p:spPr bwMode="auto">
            <a:xfrm>
              <a:off x="1369" y="2153"/>
              <a:ext cx="2179" cy="456"/>
            </a:xfrm>
            <a:custGeom>
              <a:avLst/>
              <a:gdLst>
                <a:gd name="T0" fmla="*/ 0 w 2160"/>
                <a:gd name="T1" fmla="*/ 0 h 432"/>
                <a:gd name="T2" fmla="*/ 1920 w 2160"/>
                <a:gd name="T3" fmla="*/ 432 h 432"/>
                <a:gd name="T4" fmla="*/ 2160 w 2160"/>
                <a:gd name="T5" fmla="*/ 336 h 432"/>
                <a:gd name="T6" fmla="*/ 336 w 2160"/>
                <a:gd name="T7" fmla="*/ 0 h 432"/>
                <a:gd name="T8" fmla="*/ 0 w 2160"/>
                <a:gd name="T9" fmla="*/ 0 h 432"/>
                <a:gd name="T10" fmla="*/ 0 60000 65536"/>
                <a:gd name="T11" fmla="*/ 0 60000 65536"/>
                <a:gd name="T12" fmla="*/ 0 60000 65536"/>
                <a:gd name="T13" fmla="*/ 0 60000 65536"/>
                <a:gd name="T14" fmla="*/ 0 60000 65536"/>
                <a:gd name="T15" fmla="*/ 0 w 2160"/>
                <a:gd name="T16" fmla="*/ 0 h 432"/>
                <a:gd name="T17" fmla="*/ 2160 w 2160"/>
                <a:gd name="T18" fmla="*/ 432 h 432"/>
                <a:gd name="connsiteX0" fmla="*/ 0 w 10000"/>
                <a:gd name="connsiteY0" fmla="*/ 166 h 10166"/>
                <a:gd name="connsiteX1" fmla="*/ 8889 w 10000"/>
                <a:gd name="connsiteY1" fmla="*/ 10166 h 10166"/>
                <a:gd name="connsiteX2" fmla="*/ 10000 w 10000"/>
                <a:gd name="connsiteY2" fmla="*/ 7944 h 10166"/>
                <a:gd name="connsiteX3" fmla="*/ 1362 w 10000"/>
                <a:gd name="connsiteY3" fmla="*/ 0 h 10166"/>
                <a:gd name="connsiteX4" fmla="*/ 0 w 10000"/>
                <a:gd name="connsiteY4" fmla="*/ 166 h 10166"/>
                <a:gd name="connsiteX0-1" fmla="*/ 0 w 10015"/>
                <a:gd name="connsiteY0-2" fmla="*/ 166 h 10166"/>
                <a:gd name="connsiteX1-3" fmla="*/ 8889 w 10015"/>
                <a:gd name="connsiteY1-4" fmla="*/ 10166 h 10166"/>
                <a:gd name="connsiteX2-5" fmla="*/ 10015 w 10015"/>
                <a:gd name="connsiteY2-6" fmla="*/ 8443 h 10166"/>
                <a:gd name="connsiteX3-7" fmla="*/ 1362 w 10015"/>
                <a:gd name="connsiteY3-8" fmla="*/ 0 h 10166"/>
                <a:gd name="connsiteX4-9" fmla="*/ 0 w 10015"/>
                <a:gd name="connsiteY4-10" fmla="*/ 166 h 10166"/>
                <a:gd name="connsiteX0-11" fmla="*/ 0 w 10030"/>
                <a:gd name="connsiteY0-12" fmla="*/ 166 h 10166"/>
                <a:gd name="connsiteX1-13" fmla="*/ 8889 w 10030"/>
                <a:gd name="connsiteY1-14" fmla="*/ 10166 h 10166"/>
                <a:gd name="connsiteX2-15" fmla="*/ 10030 w 10030"/>
                <a:gd name="connsiteY2-16" fmla="*/ 8277 h 10166"/>
                <a:gd name="connsiteX3-17" fmla="*/ 1362 w 10030"/>
                <a:gd name="connsiteY3-18" fmla="*/ 0 h 10166"/>
                <a:gd name="connsiteX4-19" fmla="*/ 0 w 10030"/>
                <a:gd name="connsiteY4-20" fmla="*/ 166 h 10166"/>
                <a:gd name="connsiteX0-21" fmla="*/ 0 w 9985"/>
                <a:gd name="connsiteY0-22" fmla="*/ 166 h 10166"/>
                <a:gd name="connsiteX1-23" fmla="*/ 8889 w 9985"/>
                <a:gd name="connsiteY1-24" fmla="*/ 10166 h 10166"/>
                <a:gd name="connsiteX2-25" fmla="*/ 9985 w 9985"/>
                <a:gd name="connsiteY2-26" fmla="*/ 8277 h 10166"/>
                <a:gd name="connsiteX3-27" fmla="*/ 1362 w 9985"/>
                <a:gd name="connsiteY3-28" fmla="*/ 0 h 10166"/>
                <a:gd name="connsiteX4-29" fmla="*/ 0 w 9985"/>
                <a:gd name="connsiteY4-30" fmla="*/ 166 h 10166"/>
                <a:gd name="connsiteX0-31" fmla="*/ 0 w 10000"/>
                <a:gd name="connsiteY0-32" fmla="*/ 163 h 10382"/>
                <a:gd name="connsiteX1-33" fmla="*/ 8588 w 10000"/>
                <a:gd name="connsiteY1-34" fmla="*/ 10382 h 10382"/>
                <a:gd name="connsiteX2-35" fmla="*/ 10000 w 10000"/>
                <a:gd name="connsiteY2-36" fmla="*/ 8142 h 10382"/>
                <a:gd name="connsiteX3-37" fmla="*/ 1364 w 10000"/>
                <a:gd name="connsiteY3-38" fmla="*/ 0 h 10382"/>
                <a:gd name="connsiteX4-39" fmla="*/ 0 w 10000"/>
                <a:gd name="connsiteY4-40" fmla="*/ 163 h 10382"/>
                <a:gd name="connsiteX0-41" fmla="*/ 0 w 10105"/>
                <a:gd name="connsiteY0-42" fmla="*/ 599 h 10382"/>
                <a:gd name="connsiteX1-43" fmla="*/ 8693 w 10105"/>
                <a:gd name="connsiteY1-44" fmla="*/ 10382 h 10382"/>
                <a:gd name="connsiteX2-45" fmla="*/ 10105 w 10105"/>
                <a:gd name="connsiteY2-46" fmla="*/ 8142 h 10382"/>
                <a:gd name="connsiteX3-47" fmla="*/ 1469 w 10105"/>
                <a:gd name="connsiteY3-48" fmla="*/ 0 h 10382"/>
                <a:gd name="connsiteX4-49" fmla="*/ 0 w 10105"/>
                <a:gd name="connsiteY4-50" fmla="*/ 599 h 1038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05" h="10382">
                  <a:moveTo>
                    <a:pt x="0" y="599"/>
                  </a:moveTo>
                  <a:lnTo>
                    <a:pt x="8693" y="10382"/>
                  </a:lnTo>
                  <a:lnTo>
                    <a:pt x="10105" y="8142"/>
                  </a:lnTo>
                  <a:lnTo>
                    <a:pt x="1469" y="0"/>
                  </a:lnTo>
                  <a:lnTo>
                    <a:pt x="0" y="599"/>
                  </a:lnTo>
                  <a:close/>
                </a:path>
              </a:pathLst>
            </a:custGeom>
            <a:solidFill>
              <a:srgbClr val="A89854"/>
            </a:solidFill>
            <a:ln w="9525">
              <a:solidFill>
                <a:srgbClr val="FF9933"/>
              </a:solidFill>
              <a:round/>
            </a:ln>
          </p:spPr>
          <p:txBody>
            <a:bodyPr wrap="none" anchor="ctr"/>
            <a:lstStyle/>
            <a:p>
              <a:endParaRPr lang="zh-CN" altLang="en-US">
                <a:solidFill>
                  <a:schemeClr val="bg1"/>
                </a:solidFill>
                <a:cs typeface="思源黑体 CN Medium" panose="020B0600000000000000" pitchFamily="34" charset="-122"/>
              </a:endParaRPr>
            </a:p>
          </p:txBody>
        </p:sp>
        <p:sp>
          <p:nvSpPr>
            <p:cNvPr id="23" name="Freeform 30"/>
            <p:cNvSpPr/>
            <p:nvPr/>
          </p:nvSpPr>
          <p:spPr bwMode="auto">
            <a:xfrm>
              <a:off x="1692" y="1896"/>
              <a:ext cx="1860" cy="617"/>
            </a:xfrm>
            <a:custGeom>
              <a:avLst/>
              <a:gdLst>
                <a:gd name="T0" fmla="*/ 1860 w 1860"/>
                <a:gd name="T1" fmla="*/ 600 h 600"/>
                <a:gd name="T2" fmla="*/ 0 w 1860"/>
                <a:gd name="T3" fmla="*/ 264 h 600"/>
                <a:gd name="T4" fmla="*/ 0 w 1860"/>
                <a:gd name="T5" fmla="*/ 0 h 600"/>
                <a:gd name="T6" fmla="*/ 1860 w 1860"/>
                <a:gd name="T7" fmla="*/ 168 h 600"/>
                <a:gd name="T8" fmla="*/ 1860 w 1860"/>
                <a:gd name="T9" fmla="*/ 600 h 600"/>
                <a:gd name="T10" fmla="*/ 0 60000 65536"/>
                <a:gd name="T11" fmla="*/ 0 60000 65536"/>
                <a:gd name="T12" fmla="*/ 0 60000 65536"/>
                <a:gd name="T13" fmla="*/ 0 60000 65536"/>
                <a:gd name="T14" fmla="*/ 0 60000 65536"/>
                <a:gd name="T15" fmla="*/ 0 w 1860"/>
                <a:gd name="T16" fmla="*/ 0 h 600"/>
                <a:gd name="T17" fmla="*/ 1860 w 1860"/>
                <a:gd name="T18" fmla="*/ 600 h 600"/>
                <a:gd name="connsiteX0" fmla="*/ 9965 w 10000"/>
                <a:gd name="connsiteY0" fmla="*/ 10279 h 10279"/>
                <a:gd name="connsiteX1" fmla="*/ 0 w 10000"/>
                <a:gd name="connsiteY1" fmla="*/ 4400 h 10279"/>
                <a:gd name="connsiteX2" fmla="*/ 0 w 10000"/>
                <a:gd name="connsiteY2" fmla="*/ 0 h 10279"/>
                <a:gd name="connsiteX3" fmla="*/ 10000 w 10000"/>
                <a:gd name="connsiteY3" fmla="*/ 2800 h 10279"/>
                <a:gd name="connsiteX4" fmla="*/ 9965 w 10000"/>
                <a:gd name="connsiteY4" fmla="*/ 10279 h 10279"/>
                <a:gd name="connsiteX0-1" fmla="*/ 9965 w 10000"/>
                <a:gd name="connsiteY0-2" fmla="*/ 10279 h 10279"/>
                <a:gd name="connsiteX1-3" fmla="*/ 17 w 10000"/>
                <a:gd name="connsiteY1-4" fmla="*/ 4201 h 10279"/>
                <a:gd name="connsiteX2-5" fmla="*/ 0 w 10000"/>
                <a:gd name="connsiteY2-6" fmla="*/ 0 h 10279"/>
                <a:gd name="connsiteX3-7" fmla="*/ 10000 w 10000"/>
                <a:gd name="connsiteY3-8" fmla="*/ 2800 h 10279"/>
                <a:gd name="connsiteX4-9" fmla="*/ 9965 w 10000"/>
                <a:gd name="connsiteY4-10" fmla="*/ 10279 h 10279"/>
                <a:gd name="connsiteX0-11" fmla="*/ 9965 w 10000"/>
                <a:gd name="connsiteY0-12" fmla="*/ 10279 h 10279"/>
                <a:gd name="connsiteX1-13" fmla="*/ 34 w 10000"/>
                <a:gd name="connsiteY1-14" fmla="*/ 4281 h 10279"/>
                <a:gd name="connsiteX2-15" fmla="*/ 0 w 10000"/>
                <a:gd name="connsiteY2-16" fmla="*/ 0 h 10279"/>
                <a:gd name="connsiteX3-17" fmla="*/ 10000 w 10000"/>
                <a:gd name="connsiteY3-18" fmla="*/ 2800 h 10279"/>
                <a:gd name="connsiteX4-19" fmla="*/ 9965 w 10000"/>
                <a:gd name="connsiteY4-20" fmla="*/ 10279 h 102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279">
                  <a:moveTo>
                    <a:pt x="9965" y="10279"/>
                  </a:moveTo>
                  <a:lnTo>
                    <a:pt x="34" y="4281"/>
                  </a:lnTo>
                  <a:cubicBezTo>
                    <a:pt x="28" y="2881"/>
                    <a:pt x="6" y="1400"/>
                    <a:pt x="0" y="0"/>
                  </a:cubicBezTo>
                  <a:lnTo>
                    <a:pt x="10000" y="2800"/>
                  </a:lnTo>
                  <a:cubicBezTo>
                    <a:pt x="9988" y="5293"/>
                    <a:pt x="9977" y="7786"/>
                    <a:pt x="9965" y="10279"/>
                  </a:cubicBezTo>
                  <a:close/>
                </a:path>
              </a:pathLst>
            </a:custGeom>
            <a:gradFill rotWithShape="0">
              <a:gsLst>
                <a:gs pos="0">
                  <a:srgbClr val="336699"/>
                </a:gs>
                <a:gs pos="50000">
                  <a:srgbClr val="0099CC"/>
                </a:gs>
                <a:gs pos="100000">
                  <a:srgbClr val="336699"/>
                </a:gs>
              </a:gsLst>
              <a:lin ang="2700000" scaled="1"/>
            </a:gradFill>
            <a:ln w="9525">
              <a:solidFill>
                <a:srgbClr val="FF9933"/>
              </a:solidFill>
              <a:round/>
            </a:ln>
          </p:spPr>
          <p:txBody>
            <a:bodyPr wrap="none" anchor="ctr"/>
            <a:lstStyle/>
            <a:p>
              <a:endParaRPr lang="zh-CN" altLang="en-US">
                <a:solidFill>
                  <a:schemeClr val="bg1"/>
                </a:solidFill>
                <a:cs typeface="思源黑体 CN Medium" panose="020B0600000000000000" pitchFamily="34" charset="-122"/>
              </a:endParaRPr>
            </a:p>
          </p:txBody>
        </p:sp>
        <p:sp>
          <p:nvSpPr>
            <p:cNvPr id="24" name="Freeform 31"/>
            <p:cNvSpPr/>
            <p:nvPr/>
          </p:nvSpPr>
          <p:spPr bwMode="auto">
            <a:xfrm>
              <a:off x="1692" y="1872"/>
              <a:ext cx="2244" cy="192"/>
            </a:xfrm>
            <a:custGeom>
              <a:avLst/>
              <a:gdLst>
                <a:gd name="T0" fmla="*/ 0 w 2244"/>
                <a:gd name="T1" fmla="*/ 24 h 192"/>
                <a:gd name="T2" fmla="*/ 420 w 2244"/>
                <a:gd name="T3" fmla="*/ 0 h 192"/>
                <a:gd name="T4" fmla="*/ 2244 w 2244"/>
                <a:gd name="T5" fmla="*/ 96 h 192"/>
                <a:gd name="T6" fmla="*/ 1860 w 2244"/>
                <a:gd name="T7" fmla="*/ 192 h 192"/>
                <a:gd name="T8" fmla="*/ 0 w 2244"/>
                <a:gd name="T9" fmla="*/ 24 h 192"/>
                <a:gd name="T10" fmla="*/ 0 60000 65536"/>
                <a:gd name="T11" fmla="*/ 0 60000 65536"/>
                <a:gd name="T12" fmla="*/ 0 60000 65536"/>
                <a:gd name="T13" fmla="*/ 0 60000 65536"/>
                <a:gd name="T14" fmla="*/ 0 60000 65536"/>
                <a:gd name="T15" fmla="*/ 0 w 2244"/>
                <a:gd name="T16" fmla="*/ 0 h 192"/>
                <a:gd name="T17" fmla="*/ 2244 w 2244"/>
                <a:gd name="T18" fmla="*/ 192 h 192"/>
              </a:gdLst>
              <a:ahLst/>
              <a:cxnLst>
                <a:cxn ang="T10">
                  <a:pos x="T0" y="T1"/>
                </a:cxn>
                <a:cxn ang="T11">
                  <a:pos x="T2" y="T3"/>
                </a:cxn>
                <a:cxn ang="T12">
                  <a:pos x="T4" y="T5"/>
                </a:cxn>
                <a:cxn ang="T13">
                  <a:pos x="T6" y="T7"/>
                </a:cxn>
                <a:cxn ang="T14">
                  <a:pos x="T8" y="T9"/>
                </a:cxn>
              </a:cxnLst>
              <a:rect l="T15" t="T16" r="T17" b="T18"/>
              <a:pathLst>
                <a:path w="2244" h="192">
                  <a:moveTo>
                    <a:pt x="0" y="24"/>
                  </a:moveTo>
                  <a:lnTo>
                    <a:pt x="420" y="0"/>
                  </a:lnTo>
                  <a:lnTo>
                    <a:pt x="2244" y="96"/>
                  </a:lnTo>
                  <a:lnTo>
                    <a:pt x="1860" y="192"/>
                  </a:lnTo>
                  <a:lnTo>
                    <a:pt x="0" y="24"/>
                  </a:lnTo>
                  <a:close/>
                </a:path>
              </a:pathLst>
            </a:custGeom>
            <a:solidFill>
              <a:srgbClr val="C0B480"/>
            </a:solidFill>
            <a:ln w="9525">
              <a:solidFill>
                <a:srgbClr val="FF9933"/>
              </a:solidFill>
              <a:round/>
            </a:ln>
          </p:spPr>
          <p:txBody>
            <a:bodyPr wrap="none" anchor="ctr"/>
            <a:lstStyle/>
            <a:p>
              <a:endParaRPr lang="zh-CN" altLang="en-US">
                <a:solidFill>
                  <a:schemeClr val="bg1"/>
                </a:solidFill>
                <a:cs typeface="思源黑体 CN Medium" panose="020B0600000000000000" pitchFamily="34" charset="-122"/>
              </a:endParaRPr>
            </a:p>
          </p:txBody>
        </p:sp>
        <p:sp>
          <p:nvSpPr>
            <p:cNvPr id="25" name="Freeform 32"/>
            <p:cNvSpPr/>
            <p:nvPr/>
          </p:nvSpPr>
          <p:spPr bwMode="auto">
            <a:xfrm>
              <a:off x="2064" y="1488"/>
              <a:ext cx="1872" cy="480"/>
            </a:xfrm>
            <a:custGeom>
              <a:avLst/>
              <a:gdLst>
                <a:gd name="T0" fmla="*/ 0 w 1872"/>
                <a:gd name="T1" fmla="*/ 384 h 480"/>
                <a:gd name="T2" fmla="*/ 0 w 1872"/>
                <a:gd name="T3" fmla="*/ 78 h 480"/>
                <a:gd name="T4" fmla="*/ 1872 w 1872"/>
                <a:gd name="T5" fmla="*/ 0 h 480"/>
                <a:gd name="T6" fmla="*/ 1872 w 1872"/>
                <a:gd name="T7" fmla="*/ 480 h 480"/>
                <a:gd name="T8" fmla="*/ 0 w 1872"/>
                <a:gd name="T9" fmla="*/ 384 h 480"/>
                <a:gd name="T10" fmla="*/ 0 60000 65536"/>
                <a:gd name="T11" fmla="*/ 0 60000 65536"/>
                <a:gd name="T12" fmla="*/ 0 60000 65536"/>
                <a:gd name="T13" fmla="*/ 0 60000 65536"/>
                <a:gd name="T14" fmla="*/ 0 60000 65536"/>
                <a:gd name="T15" fmla="*/ 0 w 1872"/>
                <a:gd name="T16" fmla="*/ 0 h 480"/>
                <a:gd name="T17" fmla="*/ 1872 w 1872"/>
                <a:gd name="T18" fmla="*/ 480 h 480"/>
              </a:gdLst>
              <a:ahLst/>
              <a:cxnLst>
                <a:cxn ang="T10">
                  <a:pos x="T0" y="T1"/>
                </a:cxn>
                <a:cxn ang="T11">
                  <a:pos x="T2" y="T3"/>
                </a:cxn>
                <a:cxn ang="T12">
                  <a:pos x="T4" y="T5"/>
                </a:cxn>
                <a:cxn ang="T13">
                  <a:pos x="T6" y="T7"/>
                </a:cxn>
                <a:cxn ang="T14">
                  <a:pos x="T8" y="T9"/>
                </a:cxn>
              </a:cxnLst>
              <a:rect l="T15" t="T16" r="T17" b="T18"/>
              <a:pathLst>
                <a:path w="1872" h="480">
                  <a:moveTo>
                    <a:pt x="0" y="384"/>
                  </a:moveTo>
                  <a:lnTo>
                    <a:pt x="0" y="78"/>
                  </a:lnTo>
                  <a:lnTo>
                    <a:pt x="1872" y="0"/>
                  </a:lnTo>
                  <a:lnTo>
                    <a:pt x="1872" y="480"/>
                  </a:lnTo>
                  <a:lnTo>
                    <a:pt x="0" y="384"/>
                  </a:lnTo>
                  <a:close/>
                </a:path>
              </a:pathLst>
            </a:custGeom>
            <a:gradFill rotWithShape="0">
              <a:gsLst>
                <a:gs pos="0">
                  <a:srgbClr val="008080"/>
                </a:gs>
                <a:gs pos="50000">
                  <a:srgbClr val="33CCCC"/>
                </a:gs>
                <a:gs pos="100000">
                  <a:srgbClr val="008080"/>
                </a:gs>
              </a:gsLst>
              <a:lin ang="2700000" scaled="1"/>
            </a:gradFill>
            <a:ln w="9525">
              <a:solidFill>
                <a:srgbClr val="FF9933"/>
              </a:solidFill>
              <a:round/>
            </a:ln>
          </p:spPr>
          <p:txBody>
            <a:bodyPr wrap="none" anchor="ctr"/>
            <a:lstStyle/>
            <a:p>
              <a:endParaRPr lang="zh-CN" altLang="en-US">
                <a:solidFill>
                  <a:schemeClr val="bg1"/>
                </a:solidFill>
                <a:cs typeface="思源黑体 CN Medium" panose="020B0600000000000000" pitchFamily="34" charset="-122"/>
              </a:endParaRPr>
            </a:p>
          </p:txBody>
        </p:sp>
        <p:sp>
          <p:nvSpPr>
            <p:cNvPr id="26" name="Freeform 33"/>
            <p:cNvSpPr/>
            <p:nvPr/>
          </p:nvSpPr>
          <p:spPr bwMode="auto">
            <a:xfrm>
              <a:off x="2064" y="1446"/>
              <a:ext cx="2298" cy="119"/>
            </a:xfrm>
            <a:custGeom>
              <a:avLst/>
              <a:gdLst>
                <a:gd name="T0" fmla="*/ 0 w 2208"/>
                <a:gd name="T1" fmla="*/ 150 h 150"/>
                <a:gd name="T2" fmla="*/ 276 w 2208"/>
                <a:gd name="T3" fmla="*/ 66 h 150"/>
                <a:gd name="T4" fmla="*/ 2208 w 2208"/>
                <a:gd name="T5" fmla="*/ 0 h 150"/>
                <a:gd name="T6" fmla="*/ 1860 w 2208"/>
                <a:gd name="T7" fmla="*/ 132 h 150"/>
                <a:gd name="T8" fmla="*/ 0 w 2208"/>
                <a:gd name="T9" fmla="*/ 150 h 150"/>
                <a:gd name="T10" fmla="*/ 0 60000 65536"/>
                <a:gd name="T11" fmla="*/ 0 60000 65536"/>
                <a:gd name="T12" fmla="*/ 0 60000 65536"/>
                <a:gd name="T13" fmla="*/ 0 60000 65536"/>
                <a:gd name="T14" fmla="*/ 0 60000 65536"/>
                <a:gd name="T15" fmla="*/ 0 w 2208"/>
                <a:gd name="T16" fmla="*/ 0 h 150"/>
                <a:gd name="T17" fmla="*/ 2208 w 2208"/>
                <a:gd name="T18" fmla="*/ 150 h 150"/>
                <a:gd name="connsiteX0" fmla="*/ 0 w 10000"/>
                <a:gd name="connsiteY0" fmla="*/ 10000 h 10000"/>
                <a:gd name="connsiteX1" fmla="*/ 1250 w 10000"/>
                <a:gd name="connsiteY1" fmla="*/ 4400 h 10000"/>
                <a:gd name="connsiteX2" fmla="*/ 10000 w 10000"/>
                <a:gd name="connsiteY2" fmla="*/ 0 h 10000"/>
                <a:gd name="connsiteX3" fmla="*/ 8452 w 10000"/>
                <a:gd name="connsiteY3" fmla="*/ 8800 h 10000"/>
                <a:gd name="connsiteX4" fmla="*/ 0 w 10000"/>
                <a:gd name="connsiteY4" fmla="*/ 10000 h 10000"/>
                <a:gd name="connsiteX0-1" fmla="*/ 0 w 10014"/>
                <a:gd name="connsiteY0-2" fmla="*/ 10153 h 10153"/>
                <a:gd name="connsiteX1-3" fmla="*/ 1250 w 10014"/>
                <a:gd name="connsiteY1-4" fmla="*/ 4553 h 10153"/>
                <a:gd name="connsiteX2-5" fmla="*/ 10014 w 10014"/>
                <a:gd name="connsiteY2-6" fmla="*/ 0 h 10153"/>
                <a:gd name="connsiteX3-7" fmla="*/ 8452 w 10014"/>
                <a:gd name="connsiteY3-8" fmla="*/ 8953 h 10153"/>
                <a:gd name="connsiteX4-9" fmla="*/ 0 w 10014"/>
                <a:gd name="connsiteY4-10" fmla="*/ 10153 h 10153"/>
                <a:gd name="connsiteX0-11" fmla="*/ 0 w 10042"/>
                <a:gd name="connsiteY0-12" fmla="*/ 9999 h 9999"/>
                <a:gd name="connsiteX1-13" fmla="*/ 1250 w 10042"/>
                <a:gd name="connsiteY1-14" fmla="*/ 4399 h 9999"/>
                <a:gd name="connsiteX2-15" fmla="*/ 10042 w 10042"/>
                <a:gd name="connsiteY2-16" fmla="*/ 0 h 9999"/>
                <a:gd name="connsiteX3-17" fmla="*/ 8452 w 10042"/>
                <a:gd name="connsiteY3-18" fmla="*/ 8799 h 9999"/>
                <a:gd name="connsiteX4-19" fmla="*/ 0 w 10042"/>
                <a:gd name="connsiteY4-20" fmla="*/ 9999 h 9999"/>
                <a:gd name="connsiteX0-21" fmla="*/ 0 w 9944"/>
                <a:gd name="connsiteY0-22" fmla="*/ 9847 h 9847"/>
                <a:gd name="connsiteX1-23" fmla="*/ 1245 w 9944"/>
                <a:gd name="connsiteY1-24" fmla="*/ 4246 h 9847"/>
                <a:gd name="connsiteX2-25" fmla="*/ 9944 w 9944"/>
                <a:gd name="connsiteY2-26" fmla="*/ 0 h 9847"/>
                <a:gd name="connsiteX3-27" fmla="*/ 8417 w 9944"/>
                <a:gd name="connsiteY3-28" fmla="*/ 8647 h 9847"/>
                <a:gd name="connsiteX4-29" fmla="*/ 0 w 9944"/>
                <a:gd name="connsiteY4-30" fmla="*/ 9847 h 9847"/>
                <a:gd name="connsiteX0-31" fmla="*/ 0 w 10014"/>
                <a:gd name="connsiteY0-32" fmla="*/ 9689 h 9689"/>
                <a:gd name="connsiteX1-33" fmla="*/ 1252 w 10014"/>
                <a:gd name="connsiteY1-34" fmla="*/ 4001 h 9689"/>
                <a:gd name="connsiteX2-35" fmla="*/ 10014 w 10014"/>
                <a:gd name="connsiteY2-36" fmla="*/ 0 h 9689"/>
                <a:gd name="connsiteX3-37" fmla="*/ 8464 w 10014"/>
                <a:gd name="connsiteY3-38" fmla="*/ 8470 h 9689"/>
                <a:gd name="connsiteX4-39" fmla="*/ 0 w 10014"/>
                <a:gd name="connsiteY4-40" fmla="*/ 9689 h 9689"/>
                <a:gd name="connsiteX0-41" fmla="*/ 0 w 10205"/>
                <a:gd name="connsiteY0-42" fmla="*/ 9833 h 9833"/>
                <a:gd name="connsiteX1-43" fmla="*/ 1250 w 10205"/>
                <a:gd name="connsiteY1-44" fmla="*/ 3962 h 9833"/>
                <a:gd name="connsiteX2-45" fmla="*/ 10205 w 10205"/>
                <a:gd name="connsiteY2-46" fmla="*/ 0 h 9833"/>
                <a:gd name="connsiteX3-47" fmla="*/ 8452 w 10205"/>
                <a:gd name="connsiteY3-48" fmla="*/ 8575 h 9833"/>
                <a:gd name="connsiteX4-49" fmla="*/ 0 w 10205"/>
                <a:gd name="connsiteY4-50" fmla="*/ 9833 h 9833"/>
                <a:gd name="connsiteX0-51" fmla="*/ 0 w 10000"/>
                <a:gd name="connsiteY0-52" fmla="*/ 10000 h 10000"/>
                <a:gd name="connsiteX1-53" fmla="*/ 1913 w 10000"/>
                <a:gd name="connsiteY1-54" fmla="*/ 6236 h 10000"/>
                <a:gd name="connsiteX2-55" fmla="*/ 10000 w 10000"/>
                <a:gd name="connsiteY2-56" fmla="*/ 0 h 10000"/>
                <a:gd name="connsiteX3-57" fmla="*/ 8282 w 10000"/>
                <a:gd name="connsiteY3-58" fmla="*/ 8721 h 10000"/>
                <a:gd name="connsiteX4-59" fmla="*/ 0 w 10000"/>
                <a:gd name="connsiteY4-60" fmla="*/ 10000 h 10000"/>
                <a:gd name="connsiteX0-61" fmla="*/ 0 w 10201"/>
                <a:gd name="connsiteY0-62" fmla="*/ 8472 h 8472"/>
                <a:gd name="connsiteX1-63" fmla="*/ 1913 w 10201"/>
                <a:gd name="connsiteY1-64" fmla="*/ 4708 h 8472"/>
                <a:gd name="connsiteX2-65" fmla="*/ 10201 w 10201"/>
                <a:gd name="connsiteY2-66" fmla="*/ 0 h 8472"/>
                <a:gd name="connsiteX3-67" fmla="*/ 8282 w 10201"/>
                <a:gd name="connsiteY3-68" fmla="*/ 7193 h 8472"/>
                <a:gd name="connsiteX4-69" fmla="*/ 0 w 10201"/>
                <a:gd name="connsiteY4-70" fmla="*/ 8472 h 84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201" h="8472">
                  <a:moveTo>
                    <a:pt x="0" y="8472"/>
                  </a:moveTo>
                  <a:lnTo>
                    <a:pt x="1913" y="4708"/>
                  </a:lnTo>
                  <a:lnTo>
                    <a:pt x="10201" y="0"/>
                  </a:lnTo>
                  <a:lnTo>
                    <a:pt x="8282" y="7193"/>
                  </a:lnTo>
                  <a:lnTo>
                    <a:pt x="0" y="8472"/>
                  </a:lnTo>
                  <a:close/>
                </a:path>
              </a:pathLst>
            </a:custGeom>
            <a:solidFill>
              <a:srgbClr val="CDC39B"/>
            </a:solidFill>
            <a:ln w="9525">
              <a:solidFill>
                <a:srgbClr val="FF9933"/>
              </a:solidFill>
              <a:round/>
            </a:ln>
          </p:spPr>
          <p:txBody>
            <a:bodyPr wrap="none" anchor="ctr"/>
            <a:lstStyle/>
            <a:p>
              <a:endParaRPr lang="zh-CN" altLang="en-US" dirty="0">
                <a:solidFill>
                  <a:schemeClr val="bg1"/>
                </a:solidFill>
                <a:cs typeface="思源黑体 CN Medium" panose="020B0600000000000000" pitchFamily="34" charset="-122"/>
              </a:endParaRPr>
            </a:p>
          </p:txBody>
        </p:sp>
        <p:sp>
          <p:nvSpPr>
            <p:cNvPr id="27" name="Freeform 34"/>
            <p:cNvSpPr/>
            <p:nvPr/>
          </p:nvSpPr>
          <p:spPr bwMode="auto">
            <a:xfrm>
              <a:off x="3241" y="1443"/>
              <a:ext cx="1131" cy="1736"/>
            </a:xfrm>
            <a:custGeom>
              <a:avLst/>
              <a:gdLst>
                <a:gd name="T0" fmla="*/ 0 w 960"/>
                <a:gd name="T1" fmla="*/ 1746 h 1746"/>
                <a:gd name="T2" fmla="*/ 0 w 960"/>
                <a:gd name="T3" fmla="*/ 1170 h 1746"/>
                <a:gd name="T4" fmla="*/ 240 w 960"/>
                <a:gd name="T5" fmla="*/ 1074 h 1746"/>
                <a:gd name="T6" fmla="*/ 240 w 960"/>
                <a:gd name="T7" fmla="*/ 642 h 1746"/>
                <a:gd name="T8" fmla="*/ 624 w 960"/>
                <a:gd name="T9" fmla="*/ 546 h 1746"/>
                <a:gd name="T10" fmla="*/ 624 w 960"/>
                <a:gd name="T11" fmla="*/ 126 h 1746"/>
                <a:gd name="T12" fmla="*/ 960 w 960"/>
                <a:gd name="T13" fmla="*/ 0 h 1746"/>
                <a:gd name="T14" fmla="*/ 960 w 960"/>
                <a:gd name="T15" fmla="*/ 96 h 1746"/>
                <a:gd name="T16" fmla="*/ 726 w 960"/>
                <a:gd name="T17" fmla="*/ 180 h 1746"/>
                <a:gd name="T18" fmla="*/ 732 w 960"/>
                <a:gd name="T19" fmla="*/ 630 h 1746"/>
                <a:gd name="T20" fmla="*/ 384 w 960"/>
                <a:gd name="T21" fmla="*/ 738 h 1746"/>
                <a:gd name="T22" fmla="*/ 384 w 960"/>
                <a:gd name="T23" fmla="*/ 1170 h 1746"/>
                <a:gd name="T24" fmla="*/ 150 w 960"/>
                <a:gd name="T25" fmla="*/ 1260 h 1746"/>
                <a:gd name="T26" fmla="*/ 150 w 960"/>
                <a:gd name="T27" fmla="*/ 1704 h 1746"/>
                <a:gd name="T28" fmla="*/ 0 w 960"/>
                <a:gd name="T29" fmla="*/ 1746 h 17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60"/>
                <a:gd name="T46" fmla="*/ 0 h 1746"/>
                <a:gd name="T47" fmla="*/ 960 w 960"/>
                <a:gd name="T48" fmla="*/ 1746 h 1746"/>
                <a:gd name="connsiteX0" fmla="*/ 0 w 10000"/>
                <a:gd name="connsiteY0" fmla="*/ 10000 h 10000"/>
                <a:gd name="connsiteX1" fmla="*/ 0 w 10000"/>
                <a:gd name="connsiteY1" fmla="*/ 6701 h 10000"/>
                <a:gd name="connsiteX2" fmla="*/ 2500 w 10000"/>
                <a:gd name="connsiteY2" fmla="*/ 6151 h 10000"/>
                <a:gd name="connsiteX3" fmla="*/ 2500 w 10000"/>
                <a:gd name="connsiteY3" fmla="*/ 3677 h 10000"/>
                <a:gd name="connsiteX4" fmla="*/ 6500 w 10000"/>
                <a:gd name="connsiteY4" fmla="*/ 3127 h 10000"/>
                <a:gd name="connsiteX5" fmla="*/ 6468 w 10000"/>
                <a:gd name="connsiteY5" fmla="*/ 722 h 10000"/>
                <a:gd name="connsiteX6" fmla="*/ 10000 w 10000"/>
                <a:gd name="connsiteY6" fmla="*/ 0 h 10000"/>
                <a:gd name="connsiteX7" fmla="*/ 10000 w 10000"/>
                <a:gd name="connsiteY7" fmla="*/ 550 h 10000"/>
                <a:gd name="connsiteX8" fmla="*/ 7563 w 10000"/>
                <a:gd name="connsiteY8" fmla="*/ 1031 h 10000"/>
                <a:gd name="connsiteX9" fmla="*/ 7625 w 10000"/>
                <a:gd name="connsiteY9" fmla="*/ 3608 h 10000"/>
                <a:gd name="connsiteX10" fmla="*/ 4000 w 10000"/>
                <a:gd name="connsiteY10" fmla="*/ 4227 h 10000"/>
                <a:gd name="connsiteX11" fmla="*/ 4000 w 10000"/>
                <a:gd name="connsiteY11" fmla="*/ 6701 h 10000"/>
                <a:gd name="connsiteX12" fmla="*/ 1563 w 10000"/>
                <a:gd name="connsiteY12" fmla="*/ 7216 h 10000"/>
                <a:gd name="connsiteX13" fmla="*/ 1563 w 10000"/>
                <a:gd name="connsiteY13" fmla="*/ 9759 h 10000"/>
                <a:gd name="connsiteX14" fmla="*/ 0 w 10000"/>
                <a:gd name="connsiteY14" fmla="*/ 10000 h 10000"/>
                <a:gd name="connsiteX0-1" fmla="*/ 0 w 10000"/>
                <a:gd name="connsiteY0-2" fmla="*/ 10000 h 10000"/>
                <a:gd name="connsiteX1-3" fmla="*/ 0 w 10000"/>
                <a:gd name="connsiteY1-4" fmla="*/ 6701 h 10000"/>
                <a:gd name="connsiteX2-5" fmla="*/ 2500 w 10000"/>
                <a:gd name="connsiteY2-6" fmla="*/ 6151 h 10000"/>
                <a:gd name="connsiteX3-7" fmla="*/ 2500 w 10000"/>
                <a:gd name="connsiteY3-8" fmla="*/ 3677 h 10000"/>
                <a:gd name="connsiteX4-9" fmla="*/ 6500 w 10000"/>
                <a:gd name="connsiteY4-10" fmla="*/ 3127 h 10000"/>
                <a:gd name="connsiteX5-11" fmla="*/ 6500 w 10000"/>
                <a:gd name="connsiteY5-12" fmla="*/ 709 h 10000"/>
                <a:gd name="connsiteX6-13" fmla="*/ 10000 w 10000"/>
                <a:gd name="connsiteY6-14" fmla="*/ 0 h 10000"/>
                <a:gd name="connsiteX7-15" fmla="*/ 10000 w 10000"/>
                <a:gd name="connsiteY7-16" fmla="*/ 550 h 10000"/>
                <a:gd name="connsiteX8-17" fmla="*/ 7563 w 10000"/>
                <a:gd name="connsiteY8-18" fmla="*/ 1031 h 10000"/>
                <a:gd name="connsiteX9-19" fmla="*/ 7625 w 10000"/>
                <a:gd name="connsiteY9-20" fmla="*/ 3608 h 10000"/>
                <a:gd name="connsiteX10-21" fmla="*/ 4000 w 10000"/>
                <a:gd name="connsiteY10-22" fmla="*/ 4227 h 10000"/>
                <a:gd name="connsiteX11-23" fmla="*/ 4000 w 10000"/>
                <a:gd name="connsiteY11-24" fmla="*/ 6701 h 10000"/>
                <a:gd name="connsiteX12-25" fmla="*/ 1563 w 10000"/>
                <a:gd name="connsiteY12-26" fmla="*/ 7216 h 10000"/>
                <a:gd name="connsiteX13-27" fmla="*/ 1563 w 10000"/>
                <a:gd name="connsiteY13-28" fmla="*/ 9759 h 10000"/>
                <a:gd name="connsiteX14-29" fmla="*/ 0 w 10000"/>
                <a:gd name="connsiteY14-30" fmla="*/ 10000 h 10000"/>
                <a:gd name="connsiteX0-31" fmla="*/ 0 w 10000"/>
                <a:gd name="connsiteY0-32" fmla="*/ 10000 h 10000"/>
                <a:gd name="connsiteX1-33" fmla="*/ 0 w 10000"/>
                <a:gd name="connsiteY1-34" fmla="*/ 6701 h 10000"/>
                <a:gd name="connsiteX2-35" fmla="*/ 2500 w 10000"/>
                <a:gd name="connsiteY2-36" fmla="*/ 6233 h 10000"/>
                <a:gd name="connsiteX3-37" fmla="*/ 2500 w 10000"/>
                <a:gd name="connsiteY3-38" fmla="*/ 3677 h 10000"/>
                <a:gd name="connsiteX4-39" fmla="*/ 6500 w 10000"/>
                <a:gd name="connsiteY4-40" fmla="*/ 3127 h 10000"/>
                <a:gd name="connsiteX5-41" fmla="*/ 6500 w 10000"/>
                <a:gd name="connsiteY5-42" fmla="*/ 709 h 10000"/>
                <a:gd name="connsiteX6-43" fmla="*/ 10000 w 10000"/>
                <a:gd name="connsiteY6-44" fmla="*/ 0 h 10000"/>
                <a:gd name="connsiteX7-45" fmla="*/ 10000 w 10000"/>
                <a:gd name="connsiteY7-46" fmla="*/ 550 h 10000"/>
                <a:gd name="connsiteX8-47" fmla="*/ 7563 w 10000"/>
                <a:gd name="connsiteY8-48" fmla="*/ 1031 h 10000"/>
                <a:gd name="connsiteX9-49" fmla="*/ 7625 w 10000"/>
                <a:gd name="connsiteY9-50" fmla="*/ 3608 h 10000"/>
                <a:gd name="connsiteX10-51" fmla="*/ 4000 w 10000"/>
                <a:gd name="connsiteY10-52" fmla="*/ 4227 h 10000"/>
                <a:gd name="connsiteX11-53" fmla="*/ 4000 w 10000"/>
                <a:gd name="connsiteY11-54" fmla="*/ 6701 h 10000"/>
                <a:gd name="connsiteX12-55" fmla="*/ 1563 w 10000"/>
                <a:gd name="connsiteY12-56" fmla="*/ 7216 h 10000"/>
                <a:gd name="connsiteX13-57" fmla="*/ 1563 w 10000"/>
                <a:gd name="connsiteY13-58" fmla="*/ 9759 h 10000"/>
                <a:gd name="connsiteX14-59" fmla="*/ 0 w 10000"/>
                <a:gd name="connsiteY14-60" fmla="*/ 10000 h 10000"/>
                <a:gd name="connsiteX0-61" fmla="*/ 0 w 10000"/>
                <a:gd name="connsiteY0-62" fmla="*/ 10000 h 10000"/>
                <a:gd name="connsiteX1-63" fmla="*/ 0 w 10000"/>
                <a:gd name="connsiteY1-64" fmla="*/ 6701 h 10000"/>
                <a:gd name="connsiteX2-65" fmla="*/ 2500 w 10000"/>
                <a:gd name="connsiteY2-66" fmla="*/ 6233 h 10000"/>
                <a:gd name="connsiteX3-67" fmla="*/ 2500 w 10000"/>
                <a:gd name="connsiteY3-68" fmla="*/ 3677 h 10000"/>
                <a:gd name="connsiteX4-69" fmla="*/ 6500 w 10000"/>
                <a:gd name="connsiteY4-70" fmla="*/ 3127 h 10000"/>
                <a:gd name="connsiteX5-71" fmla="*/ 6500 w 10000"/>
                <a:gd name="connsiteY5-72" fmla="*/ 709 h 10000"/>
                <a:gd name="connsiteX6-73" fmla="*/ 10000 w 10000"/>
                <a:gd name="connsiteY6-74" fmla="*/ 0 h 10000"/>
                <a:gd name="connsiteX7-75" fmla="*/ 10000 w 10000"/>
                <a:gd name="connsiteY7-76" fmla="*/ 550 h 10000"/>
                <a:gd name="connsiteX8-77" fmla="*/ 7563 w 10000"/>
                <a:gd name="connsiteY8-78" fmla="*/ 1031 h 10000"/>
                <a:gd name="connsiteX9-79" fmla="*/ 7625 w 10000"/>
                <a:gd name="connsiteY9-80" fmla="*/ 3704 h 10000"/>
                <a:gd name="connsiteX10-81" fmla="*/ 4000 w 10000"/>
                <a:gd name="connsiteY10-82" fmla="*/ 4227 h 10000"/>
                <a:gd name="connsiteX11-83" fmla="*/ 4000 w 10000"/>
                <a:gd name="connsiteY11-84" fmla="*/ 6701 h 10000"/>
                <a:gd name="connsiteX12-85" fmla="*/ 1563 w 10000"/>
                <a:gd name="connsiteY12-86" fmla="*/ 7216 h 10000"/>
                <a:gd name="connsiteX13-87" fmla="*/ 1563 w 10000"/>
                <a:gd name="connsiteY13-88" fmla="*/ 9759 h 10000"/>
                <a:gd name="connsiteX14-89" fmla="*/ 0 w 10000"/>
                <a:gd name="connsiteY14-90" fmla="*/ 10000 h 10000"/>
                <a:gd name="connsiteX0-91" fmla="*/ 0 w 10000"/>
                <a:gd name="connsiteY0-92" fmla="*/ 10000 h 10000"/>
                <a:gd name="connsiteX1-93" fmla="*/ 0 w 10000"/>
                <a:gd name="connsiteY1-94" fmla="*/ 6701 h 10000"/>
                <a:gd name="connsiteX2-95" fmla="*/ 2500 w 10000"/>
                <a:gd name="connsiteY2-96" fmla="*/ 6233 h 10000"/>
                <a:gd name="connsiteX3-97" fmla="*/ 2500 w 10000"/>
                <a:gd name="connsiteY3-98" fmla="*/ 3677 h 10000"/>
                <a:gd name="connsiteX4-99" fmla="*/ 6500 w 10000"/>
                <a:gd name="connsiteY4-100" fmla="*/ 3127 h 10000"/>
                <a:gd name="connsiteX5-101" fmla="*/ 6500 w 10000"/>
                <a:gd name="connsiteY5-102" fmla="*/ 709 h 10000"/>
                <a:gd name="connsiteX6-103" fmla="*/ 10000 w 10000"/>
                <a:gd name="connsiteY6-104" fmla="*/ 0 h 10000"/>
                <a:gd name="connsiteX7-105" fmla="*/ 10000 w 10000"/>
                <a:gd name="connsiteY7-106" fmla="*/ 550 h 10000"/>
                <a:gd name="connsiteX8-107" fmla="*/ 7563 w 10000"/>
                <a:gd name="connsiteY8-108" fmla="*/ 1031 h 10000"/>
                <a:gd name="connsiteX9-109" fmla="*/ 7961 w 10000"/>
                <a:gd name="connsiteY9-110" fmla="*/ 3677 h 10000"/>
                <a:gd name="connsiteX10-111" fmla="*/ 4000 w 10000"/>
                <a:gd name="connsiteY10-112" fmla="*/ 4227 h 10000"/>
                <a:gd name="connsiteX11-113" fmla="*/ 4000 w 10000"/>
                <a:gd name="connsiteY11-114" fmla="*/ 6701 h 10000"/>
                <a:gd name="connsiteX12-115" fmla="*/ 1563 w 10000"/>
                <a:gd name="connsiteY12-116" fmla="*/ 7216 h 10000"/>
                <a:gd name="connsiteX13-117" fmla="*/ 1563 w 10000"/>
                <a:gd name="connsiteY13-118" fmla="*/ 9759 h 10000"/>
                <a:gd name="connsiteX14-119" fmla="*/ 0 w 10000"/>
                <a:gd name="connsiteY14-120" fmla="*/ 10000 h 10000"/>
                <a:gd name="connsiteX0-121" fmla="*/ 0 w 10000"/>
                <a:gd name="connsiteY0-122" fmla="*/ 10000 h 10000"/>
                <a:gd name="connsiteX1-123" fmla="*/ 0 w 10000"/>
                <a:gd name="connsiteY1-124" fmla="*/ 6701 h 10000"/>
                <a:gd name="connsiteX2-125" fmla="*/ 2500 w 10000"/>
                <a:gd name="connsiteY2-126" fmla="*/ 6233 h 10000"/>
                <a:gd name="connsiteX3-127" fmla="*/ 2500 w 10000"/>
                <a:gd name="connsiteY3-128" fmla="*/ 3677 h 10000"/>
                <a:gd name="connsiteX4-129" fmla="*/ 6500 w 10000"/>
                <a:gd name="connsiteY4-130" fmla="*/ 3127 h 10000"/>
                <a:gd name="connsiteX5-131" fmla="*/ 6500 w 10000"/>
                <a:gd name="connsiteY5-132" fmla="*/ 709 h 10000"/>
                <a:gd name="connsiteX6-133" fmla="*/ 10000 w 10000"/>
                <a:gd name="connsiteY6-134" fmla="*/ 0 h 10000"/>
                <a:gd name="connsiteX7-135" fmla="*/ 10000 w 10000"/>
                <a:gd name="connsiteY7-136" fmla="*/ 550 h 10000"/>
                <a:gd name="connsiteX8-137" fmla="*/ 8000 w 10000"/>
                <a:gd name="connsiteY8-138" fmla="*/ 1004 h 10000"/>
                <a:gd name="connsiteX9-139" fmla="*/ 7961 w 10000"/>
                <a:gd name="connsiteY9-140" fmla="*/ 3677 h 10000"/>
                <a:gd name="connsiteX10-141" fmla="*/ 4000 w 10000"/>
                <a:gd name="connsiteY10-142" fmla="*/ 4227 h 10000"/>
                <a:gd name="connsiteX11-143" fmla="*/ 4000 w 10000"/>
                <a:gd name="connsiteY11-144" fmla="*/ 6701 h 10000"/>
                <a:gd name="connsiteX12-145" fmla="*/ 1563 w 10000"/>
                <a:gd name="connsiteY12-146" fmla="*/ 7216 h 10000"/>
                <a:gd name="connsiteX13-147" fmla="*/ 1563 w 10000"/>
                <a:gd name="connsiteY13-148" fmla="*/ 9759 h 10000"/>
                <a:gd name="connsiteX14-149" fmla="*/ 0 w 10000"/>
                <a:gd name="connsiteY14-150" fmla="*/ 10000 h 10000"/>
                <a:gd name="connsiteX0-151" fmla="*/ 0 w 10538"/>
                <a:gd name="connsiteY0-152" fmla="*/ 10000 h 10000"/>
                <a:gd name="connsiteX1-153" fmla="*/ 0 w 10538"/>
                <a:gd name="connsiteY1-154" fmla="*/ 6701 h 10000"/>
                <a:gd name="connsiteX2-155" fmla="*/ 2500 w 10538"/>
                <a:gd name="connsiteY2-156" fmla="*/ 6233 h 10000"/>
                <a:gd name="connsiteX3-157" fmla="*/ 2500 w 10538"/>
                <a:gd name="connsiteY3-158" fmla="*/ 3677 h 10000"/>
                <a:gd name="connsiteX4-159" fmla="*/ 6500 w 10538"/>
                <a:gd name="connsiteY4-160" fmla="*/ 3127 h 10000"/>
                <a:gd name="connsiteX5-161" fmla="*/ 6500 w 10538"/>
                <a:gd name="connsiteY5-162" fmla="*/ 709 h 10000"/>
                <a:gd name="connsiteX6-163" fmla="*/ 10000 w 10538"/>
                <a:gd name="connsiteY6-164" fmla="*/ 0 h 10000"/>
                <a:gd name="connsiteX7-165" fmla="*/ 10538 w 10538"/>
                <a:gd name="connsiteY7-166" fmla="*/ 591 h 10000"/>
                <a:gd name="connsiteX8-167" fmla="*/ 8000 w 10538"/>
                <a:gd name="connsiteY8-168" fmla="*/ 1004 h 10000"/>
                <a:gd name="connsiteX9-169" fmla="*/ 7961 w 10538"/>
                <a:gd name="connsiteY9-170" fmla="*/ 3677 h 10000"/>
                <a:gd name="connsiteX10-171" fmla="*/ 4000 w 10538"/>
                <a:gd name="connsiteY10-172" fmla="*/ 4227 h 10000"/>
                <a:gd name="connsiteX11-173" fmla="*/ 4000 w 10538"/>
                <a:gd name="connsiteY11-174" fmla="*/ 6701 h 10000"/>
                <a:gd name="connsiteX12-175" fmla="*/ 1563 w 10538"/>
                <a:gd name="connsiteY12-176" fmla="*/ 7216 h 10000"/>
                <a:gd name="connsiteX13-177" fmla="*/ 1563 w 10538"/>
                <a:gd name="connsiteY13-178" fmla="*/ 9759 h 10000"/>
                <a:gd name="connsiteX14-179" fmla="*/ 0 w 10538"/>
                <a:gd name="connsiteY14-180" fmla="*/ 10000 h 10000"/>
                <a:gd name="connsiteX0-181" fmla="*/ 0 w 10538"/>
                <a:gd name="connsiteY0-182" fmla="*/ 9973 h 9973"/>
                <a:gd name="connsiteX1-183" fmla="*/ 0 w 10538"/>
                <a:gd name="connsiteY1-184" fmla="*/ 6674 h 9973"/>
                <a:gd name="connsiteX2-185" fmla="*/ 2500 w 10538"/>
                <a:gd name="connsiteY2-186" fmla="*/ 6206 h 9973"/>
                <a:gd name="connsiteX3-187" fmla="*/ 2500 w 10538"/>
                <a:gd name="connsiteY3-188" fmla="*/ 3650 h 9973"/>
                <a:gd name="connsiteX4-189" fmla="*/ 6500 w 10538"/>
                <a:gd name="connsiteY4-190" fmla="*/ 3100 h 9973"/>
                <a:gd name="connsiteX5-191" fmla="*/ 6500 w 10538"/>
                <a:gd name="connsiteY5-192" fmla="*/ 682 h 9973"/>
                <a:gd name="connsiteX6-193" fmla="*/ 10538 w 10538"/>
                <a:gd name="connsiteY6-194" fmla="*/ 0 h 9973"/>
                <a:gd name="connsiteX7-195" fmla="*/ 10538 w 10538"/>
                <a:gd name="connsiteY7-196" fmla="*/ 564 h 9973"/>
                <a:gd name="connsiteX8-197" fmla="*/ 8000 w 10538"/>
                <a:gd name="connsiteY8-198" fmla="*/ 977 h 9973"/>
                <a:gd name="connsiteX9-199" fmla="*/ 7961 w 10538"/>
                <a:gd name="connsiteY9-200" fmla="*/ 3650 h 9973"/>
                <a:gd name="connsiteX10-201" fmla="*/ 4000 w 10538"/>
                <a:gd name="connsiteY10-202" fmla="*/ 4200 h 9973"/>
                <a:gd name="connsiteX11-203" fmla="*/ 4000 w 10538"/>
                <a:gd name="connsiteY11-204" fmla="*/ 6674 h 9973"/>
                <a:gd name="connsiteX12-205" fmla="*/ 1563 w 10538"/>
                <a:gd name="connsiteY12-206" fmla="*/ 7189 h 9973"/>
                <a:gd name="connsiteX13-207" fmla="*/ 1563 w 10538"/>
                <a:gd name="connsiteY13-208" fmla="*/ 9732 h 9973"/>
                <a:gd name="connsiteX14-209" fmla="*/ 0 w 10538"/>
                <a:gd name="connsiteY14-210" fmla="*/ 9973 h 9973"/>
                <a:gd name="connsiteX0-211" fmla="*/ 0 w 10478"/>
                <a:gd name="connsiteY0-212" fmla="*/ 9918 h 9918"/>
                <a:gd name="connsiteX1-213" fmla="*/ 0 w 10478"/>
                <a:gd name="connsiteY1-214" fmla="*/ 6610 h 9918"/>
                <a:gd name="connsiteX2-215" fmla="*/ 2372 w 10478"/>
                <a:gd name="connsiteY2-216" fmla="*/ 6141 h 9918"/>
                <a:gd name="connsiteX3-217" fmla="*/ 2372 w 10478"/>
                <a:gd name="connsiteY3-218" fmla="*/ 3578 h 9918"/>
                <a:gd name="connsiteX4-219" fmla="*/ 6168 w 10478"/>
                <a:gd name="connsiteY4-220" fmla="*/ 3026 h 9918"/>
                <a:gd name="connsiteX5-221" fmla="*/ 6168 w 10478"/>
                <a:gd name="connsiteY5-222" fmla="*/ 602 h 9918"/>
                <a:gd name="connsiteX6-223" fmla="*/ 10478 w 10478"/>
                <a:gd name="connsiteY6-224" fmla="*/ 0 h 9918"/>
                <a:gd name="connsiteX7-225" fmla="*/ 10000 w 10478"/>
                <a:gd name="connsiteY7-226" fmla="*/ 484 h 9918"/>
                <a:gd name="connsiteX8-227" fmla="*/ 7592 w 10478"/>
                <a:gd name="connsiteY8-228" fmla="*/ 898 h 9918"/>
                <a:gd name="connsiteX9-229" fmla="*/ 7555 w 10478"/>
                <a:gd name="connsiteY9-230" fmla="*/ 3578 h 9918"/>
                <a:gd name="connsiteX10-231" fmla="*/ 3796 w 10478"/>
                <a:gd name="connsiteY10-232" fmla="*/ 4129 h 9918"/>
                <a:gd name="connsiteX11-233" fmla="*/ 3796 w 10478"/>
                <a:gd name="connsiteY11-234" fmla="*/ 6610 h 9918"/>
                <a:gd name="connsiteX12-235" fmla="*/ 1483 w 10478"/>
                <a:gd name="connsiteY12-236" fmla="*/ 7126 h 9918"/>
                <a:gd name="connsiteX13-237" fmla="*/ 1483 w 10478"/>
                <a:gd name="connsiteY13-238" fmla="*/ 9676 h 9918"/>
                <a:gd name="connsiteX14-239" fmla="*/ 0 w 10478"/>
                <a:gd name="connsiteY14-240" fmla="*/ 9918 h 9918"/>
                <a:gd name="connsiteX0-241" fmla="*/ 0 w 10000"/>
                <a:gd name="connsiteY0-242" fmla="*/ 10000 h 10000"/>
                <a:gd name="connsiteX1-243" fmla="*/ 0 w 10000"/>
                <a:gd name="connsiteY1-244" fmla="*/ 6665 h 10000"/>
                <a:gd name="connsiteX2-245" fmla="*/ 2264 w 10000"/>
                <a:gd name="connsiteY2-246" fmla="*/ 6192 h 10000"/>
                <a:gd name="connsiteX3-247" fmla="*/ 2264 w 10000"/>
                <a:gd name="connsiteY3-248" fmla="*/ 3608 h 10000"/>
                <a:gd name="connsiteX4-249" fmla="*/ 5887 w 10000"/>
                <a:gd name="connsiteY4-250" fmla="*/ 3051 h 10000"/>
                <a:gd name="connsiteX5-251" fmla="*/ 5887 w 10000"/>
                <a:gd name="connsiteY5-252" fmla="*/ 607 h 10000"/>
                <a:gd name="connsiteX6-253" fmla="*/ 10000 w 10000"/>
                <a:gd name="connsiteY6-254" fmla="*/ 0 h 10000"/>
                <a:gd name="connsiteX7-255" fmla="*/ 9970 w 10000"/>
                <a:gd name="connsiteY7-256" fmla="*/ 543 h 10000"/>
                <a:gd name="connsiteX8-257" fmla="*/ 7246 w 10000"/>
                <a:gd name="connsiteY8-258" fmla="*/ 905 h 10000"/>
                <a:gd name="connsiteX9-259" fmla="*/ 7210 w 10000"/>
                <a:gd name="connsiteY9-260" fmla="*/ 3608 h 10000"/>
                <a:gd name="connsiteX10-261" fmla="*/ 3623 w 10000"/>
                <a:gd name="connsiteY10-262" fmla="*/ 4163 h 10000"/>
                <a:gd name="connsiteX11-263" fmla="*/ 3623 w 10000"/>
                <a:gd name="connsiteY11-264" fmla="*/ 6665 h 10000"/>
                <a:gd name="connsiteX12-265" fmla="*/ 1415 w 10000"/>
                <a:gd name="connsiteY12-266" fmla="*/ 7185 h 10000"/>
                <a:gd name="connsiteX13-267" fmla="*/ 1415 w 10000"/>
                <a:gd name="connsiteY13-268" fmla="*/ 9756 h 10000"/>
                <a:gd name="connsiteX14-269" fmla="*/ 0 w 10000"/>
                <a:gd name="connsiteY14-270" fmla="*/ 10000 h 10000"/>
                <a:gd name="connsiteX0-271" fmla="*/ 0 w 10000"/>
                <a:gd name="connsiteY0-272" fmla="*/ 10000 h 10000"/>
                <a:gd name="connsiteX1-273" fmla="*/ 0 w 10000"/>
                <a:gd name="connsiteY1-274" fmla="*/ 6665 h 10000"/>
                <a:gd name="connsiteX2-275" fmla="*/ 2264 w 10000"/>
                <a:gd name="connsiteY2-276" fmla="*/ 6192 h 10000"/>
                <a:gd name="connsiteX3-277" fmla="*/ 2264 w 10000"/>
                <a:gd name="connsiteY3-278" fmla="*/ 3608 h 10000"/>
                <a:gd name="connsiteX4-279" fmla="*/ 5887 w 10000"/>
                <a:gd name="connsiteY4-280" fmla="*/ 3051 h 10000"/>
                <a:gd name="connsiteX5-281" fmla="*/ 5887 w 10000"/>
                <a:gd name="connsiteY5-282" fmla="*/ 607 h 10000"/>
                <a:gd name="connsiteX6-283" fmla="*/ 10000 w 10000"/>
                <a:gd name="connsiteY6-284" fmla="*/ 0 h 10000"/>
                <a:gd name="connsiteX7-285" fmla="*/ 9970 w 10000"/>
                <a:gd name="connsiteY7-286" fmla="*/ 543 h 10000"/>
                <a:gd name="connsiteX8-287" fmla="*/ 7276 w 10000"/>
                <a:gd name="connsiteY8-288" fmla="*/ 1030 h 10000"/>
                <a:gd name="connsiteX9-289" fmla="*/ 7210 w 10000"/>
                <a:gd name="connsiteY9-290" fmla="*/ 3608 h 10000"/>
                <a:gd name="connsiteX10-291" fmla="*/ 3623 w 10000"/>
                <a:gd name="connsiteY10-292" fmla="*/ 4163 h 10000"/>
                <a:gd name="connsiteX11-293" fmla="*/ 3623 w 10000"/>
                <a:gd name="connsiteY11-294" fmla="*/ 6665 h 10000"/>
                <a:gd name="connsiteX12-295" fmla="*/ 1415 w 10000"/>
                <a:gd name="connsiteY12-296" fmla="*/ 7185 h 10000"/>
                <a:gd name="connsiteX13-297" fmla="*/ 1415 w 10000"/>
                <a:gd name="connsiteY13-298" fmla="*/ 9756 h 10000"/>
                <a:gd name="connsiteX14-299" fmla="*/ 0 w 10000"/>
                <a:gd name="connsiteY14-300" fmla="*/ 10000 h 10000"/>
                <a:gd name="connsiteX0-301" fmla="*/ 0 w 10000"/>
                <a:gd name="connsiteY0-302" fmla="*/ 10000 h 10000"/>
                <a:gd name="connsiteX1-303" fmla="*/ 0 w 10000"/>
                <a:gd name="connsiteY1-304" fmla="*/ 6665 h 10000"/>
                <a:gd name="connsiteX2-305" fmla="*/ 2264 w 10000"/>
                <a:gd name="connsiteY2-306" fmla="*/ 6192 h 10000"/>
                <a:gd name="connsiteX3-307" fmla="*/ 2264 w 10000"/>
                <a:gd name="connsiteY3-308" fmla="*/ 3608 h 10000"/>
                <a:gd name="connsiteX4-309" fmla="*/ 5887 w 10000"/>
                <a:gd name="connsiteY4-310" fmla="*/ 3051 h 10000"/>
                <a:gd name="connsiteX5-311" fmla="*/ 5887 w 10000"/>
                <a:gd name="connsiteY5-312" fmla="*/ 607 h 10000"/>
                <a:gd name="connsiteX6-313" fmla="*/ 10000 w 10000"/>
                <a:gd name="connsiteY6-314" fmla="*/ 0 h 10000"/>
                <a:gd name="connsiteX7-315" fmla="*/ 9970 w 10000"/>
                <a:gd name="connsiteY7-316" fmla="*/ 612 h 10000"/>
                <a:gd name="connsiteX8-317" fmla="*/ 7276 w 10000"/>
                <a:gd name="connsiteY8-318" fmla="*/ 1030 h 10000"/>
                <a:gd name="connsiteX9-319" fmla="*/ 7210 w 10000"/>
                <a:gd name="connsiteY9-320" fmla="*/ 3608 h 10000"/>
                <a:gd name="connsiteX10-321" fmla="*/ 3623 w 10000"/>
                <a:gd name="connsiteY10-322" fmla="*/ 4163 h 10000"/>
                <a:gd name="connsiteX11-323" fmla="*/ 3623 w 10000"/>
                <a:gd name="connsiteY11-324" fmla="*/ 6665 h 10000"/>
                <a:gd name="connsiteX12-325" fmla="*/ 1415 w 10000"/>
                <a:gd name="connsiteY12-326" fmla="*/ 7185 h 10000"/>
                <a:gd name="connsiteX13-327" fmla="*/ 1415 w 10000"/>
                <a:gd name="connsiteY13-328" fmla="*/ 9756 h 10000"/>
                <a:gd name="connsiteX14-329" fmla="*/ 0 w 10000"/>
                <a:gd name="connsiteY14-330" fmla="*/ 10000 h 10000"/>
                <a:gd name="connsiteX0-331" fmla="*/ 670 w 10670"/>
                <a:gd name="connsiteY0-332" fmla="*/ 10000 h 10000"/>
                <a:gd name="connsiteX1-333" fmla="*/ 0 w 10670"/>
                <a:gd name="connsiteY1-334" fmla="*/ 6734 h 10000"/>
                <a:gd name="connsiteX2-335" fmla="*/ 2934 w 10670"/>
                <a:gd name="connsiteY2-336" fmla="*/ 6192 h 10000"/>
                <a:gd name="connsiteX3-337" fmla="*/ 2934 w 10670"/>
                <a:gd name="connsiteY3-338" fmla="*/ 3608 h 10000"/>
                <a:gd name="connsiteX4-339" fmla="*/ 6557 w 10670"/>
                <a:gd name="connsiteY4-340" fmla="*/ 3051 h 10000"/>
                <a:gd name="connsiteX5-341" fmla="*/ 6557 w 10670"/>
                <a:gd name="connsiteY5-342" fmla="*/ 607 h 10000"/>
                <a:gd name="connsiteX6-343" fmla="*/ 10670 w 10670"/>
                <a:gd name="connsiteY6-344" fmla="*/ 0 h 10000"/>
                <a:gd name="connsiteX7-345" fmla="*/ 10640 w 10670"/>
                <a:gd name="connsiteY7-346" fmla="*/ 612 h 10000"/>
                <a:gd name="connsiteX8-347" fmla="*/ 7946 w 10670"/>
                <a:gd name="connsiteY8-348" fmla="*/ 1030 h 10000"/>
                <a:gd name="connsiteX9-349" fmla="*/ 7880 w 10670"/>
                <a:gd name="connsiteY9-350" fmla="*/ 3608 h 10000"/>
                <a:gd name="connsiteX10-351" fmla="*/ 4293 w 10670"/>
                <a:gd name="connsiteY10-352" fmla="*/ 4163 h 10000"/>
                <a:gd name="connsiteX11-353" fmla="*/ 4293 w 10670"/>
                <a:gd name="connsiteY11-354" fmla="*/ 6665 h 10000"/>
                <a:gd name="connsiteX12-355" fmla="*/ 2085 w 10670"/>
                <a:gd name="connsiteY12-356" fmla="*/ 7185 h 10000"/>
                <a:gd name="connsiteX13-357" fmla="*/ 2085 w 10670"/>
                <a:gd name="connsiteY13-358" fmla="*/ 9756 h 10000"/>
                <a:gd name="connsiteX14-359" fmla="*/ 670 w 10670"/>
                <a:gd name="connsiteY14-360" fmla="*/ 10000 h 10000"/>
                <a:gd name="connsiteX0-361" fmla="*/ 183 w 10670"/>
                <a:gd name="connsiteY0-362" fmla="*/ 10042 h 10042"/>
                <a:gd name="connsiteX1-363" fmla="*/ 0 w 10670"/>
                <a:gd name="connsiteY1-364" fmla="*/ 6734 h 10042"/>
                <a:gd name="connsiteX2-365" fmla="*/ 2934 w 10670"/>
                <a:gd name="connsiteY2-366" fmla="*/ 6192 h 10042"/>
                <a:gd name="connsiteX3-367" fmla="*/ 2934 w 10670"/>
                <a:gd name="connsiteY3-368" fmla="*/ 3608 h 10042"/>
                <a:gd name="connsiteX4-369" fmla="*/ 6557 w 10670"/>
                <a:gd name="connsiteY4-370" fmla="*/ 3051 h 10042"/>
                <a:gd name="connsiteX5-371" fmla="*/ 6557 w 10670"/>
                <a:gd name="connsiteY5-372" fmla="*/ 607 h 10042"/>
                <a:gd name="connsiteX6-373" fmla="*/ 10670 w 10670"/>
                <a:gd name="connsiteY6-374" fmla="*/ 0 h 10042"/>
                <a:gd name="connsiteX7-375" fmla="*/ 10640 w 10670"/>
                <a:gd name="connsiteY7-376" fmla="*/ 612 h 10042"/>
                <a:gd name="connsiteX8-377" fmla="*/ 7946 w 10670"/>
                <a:gd name="connsiteY8-378" fmla="*/ 1030 h 10042"/>
                <a:gd name="connsiteX9-379" fmla="*/ 7880 w 10670"/>
                <a:gd name="connsiteY9-380" fmla="*/ 3608 h 10042"/>
                <a:gd name="connsiteX10-381" fmla="*/ 4293 w 10670"/>
                <a:gd name="connsiteY10-382" fmla="*/ 4163 h 10042"/>
                <a:gd name="connsiteX11-383" fmla="*/ 4293 w 10670"/>
                <a:gd name="connsiteY11-384" fmla="*/ 6665 h 10042"/>
                <a:gd name="connsiteX12-385" fmla="*/ 2085 w 10670"/>
                <a:gd name="connsiteY12-386" fmla="*/ 7185 h 10042"/>
                <a:gd name="connsiteX13-387" fmla="*/ 2085 w 10670"/>
                <a:gd name="connsiteY13-388" fmla="*/ 9756 h 10042"/>
                <a:gd name="connsiteX14-389" fmla="*/ 183 w 10670"/>
                <a:gd name="connsiteY14-390" fmla="*/ 10042 h 10042"/>
                <a:gd name="connsiteX0-391" fmla="*/ 0 w 10670"/>
                <a:gd name="connsiteY0-392" fmla="*/ 10056 h 10056"/>
                <a:gd name="connsiteX1-393" fmla="*/ 0 w 10670"/>
                <a:gd name="connsiteY1-394" fmla="*/ 6734 h 10056"/>
                <a:gd name="connsiteX2-395" fmla="*/ 2934 w 10670"/>
                <a:gd name="connsiteY2-396" fmla="*/ 6192 h 10056"/>
                <a:gd name="connsiteX3-397" fmla="*/ 2934 w 10670"/>
                <a:gd name="connsiteY3-398" fmla="*/ 3608 h 10056"/>
                <a:gd name="connsiteX4-399" fmla="*/ 6557 w 10670"/>
                <a:gd name="connsiteY4-400" fmla="*/ 3051 h 10056"/>
                <a:gd name="connsiteX5-401" fmla="*/ 6557 w 10670"/>
                <a:gd name="connsiteY5-402" fmla="*/ 607 h 10056"/>
                <a:gd name="connsiteX6-403" fmla="*/ 10670 w 10670"/>
                <a:gd name="connsiteY6-404" fmla="*/ 0 h 10056"/>
                <a:gd name="connsiteX7-405" fmla="*/ 10640 w 10670"/>
                <a:gd name="connsiteY7-406" fmla="*/ 612 h 10056"/>
                <a:gd name="connsiteX8-407" fmla="*/ 7946 w 10670"/>
                <a:gd name="connsiteY8-408" fmla="*/ 1030 h 10056"/>
                <a:gd name="connsiteX9-409" fmla="*/ 7880 w 10670"/>
                <a:gd name="connsiteY9-410" fmla="*/ 3608 h 10056"/>
                <a:gd name="connsiteX10-411" fmla="*/ 4293 w 10670"/>
                <a:gd name="connsiteY10-412" fmla="*/ 4163 h 10056"/>
                <a:gd name="connsiteX11-413" fmla="*/ 4293 w 10670"/>
                <a:gd name="connsiteY11-414" fmla="*/ 6665 h 10056"/>
                <a:gd name="connsiteX12-415" fmla="*/ 2085 w 10670"/>
                <a:gd name="connsiteY12-416" fmla="*/ 7185 h 10056"/>
                <a:gd name="connsiteX13-417" fmla="*/ 2085 w 10670"/>
                <a:gd name="connsiteY13-418" fmla="*/ 9756 h 10056"/>
                <a:gd name="connsiteX14-419" fmla="*/ 0 w 10670"/>
                <a:gd name="connsiteY14-420" fmla="*/ 10056 h 10056"/>
                <a:gd name="connsiteX0-421" fmla="*/ 0 w 10670"/>
                <a:gd name="connsiteY0-422" fmla="*/ 10056 h 10056"/>
                <a:gd name="connsiteX1-423" fmla="*/ 0 w 10670"/>
                <a:gd name="connsiteY1-424" fmla="*/ 6734 h 10056"/>
                <a:gd name="connsiteX2-425" fmla="*/ 2934 w 10670"/>
                <a:gd name="connsiteY2-426" fmla="*/ 6192 h 10056"/>
                <a:gd name="connsiteX3-427" fmla="*/ 2934 w 10670"/>
                <a:gd name="connsiteY3-428" fmla="*/ 3608 h 10056"/>
                <a:gd name="connsiteX4-429" fmla="*/ 6557 w 10670"/>
                <a:gd name="connsiteY4-430" fmla="*/ 3051 h 10056"/>
                <a:gd name="connsiteX5-431" fmla="*/ 6557 w 10670"/>
                <a:gd name="connsiteY5-432" fmla="*/ 607 h 10056"/>
                <a:gd name="connsiteX6-433" fmla="*/ 10670 w 10670"/>
                <a:gd name="connsiteY6-434" fmla="*/ 0 h 10056"/>
                <a:gd name="connsiteX7-435" fmla="*/ 10640 w 10670"/>
                <a:gd name="connsiteY7-436" fmla="*/ 612 h 10056"/>
                <a:gd name="connsiteX8-437" fmla="*/ 7946 w 10670"/>
                <a:gd name="connsiteY8-438" fmla="*/ 1030 h 10056"/>
                <a:gd name="connsiteX9-439" fmla="*/ 7880 w 10670"/>
                <a:gd name="connsiteY9-440" fmla="*/ 3608 h 10056"/>
                <a:gd name="connsiteX10-441" fmla="*/ 4293 w 10670"/>
                <a:gd name="connsiteY10-442" fmla="*/ 4163 h 10056"/>
                <a:gd name="connsiteX11-443" fmla="*/ 4293 w 10670"/>
                <a:gd name="connsiteY11-444" fmla="*/ 6665 h 10056"/>
                <a:gd name="connsiteX12-445" fmla="*/ 2085 w 10670"/>
                <a:gd name="connsiteY12-446" fmla="*/ 7185 h 10056"/>
                <a:gd name="connsiteX13-447" fmla="*/ 1506 w 10670"/>
                <a:gd name="connsiteY13-448" fmla="*/ 9839 h 10056"/>
                <a:gd name="connsiteX14-449" fmla="*/ 0 w 10670"/>
                <a:gd name="connsiteY14-450" fmla="*/ 10056 h 10056"/>
                <a:gd name="connsiteX0-451" fmla="*/ 0 w 10670"/>
                <a:gd name="connsiteY0-452" fmla="*/ 10056 h 10056"/>
                <a:gd name="connsiteX1-453" fmla="*/ 0 w 10670"/>
                <a:gd name="connsiteY1-454" fmla="*/ 6734 h 10056"/>
                <a:gd name="connsiteX2-455" fmla="*/ 2934 w 10670"/>
                <a:gd name="connsiteY2-456" fmla="*/ 6192 h 10056"/>
                <a:gd name="connsiteX3-457" fmla="*/ 2934 w 10670"/>
                <a:gd name="connsiteY3-458" fmla="*/ 3608 h 10056"/>
                <a:gd name="connsiteX4-459" fmla="*/ 6557 w 10670"/>
                <a:gd name="connsiteY4-460" fmla="*/ 3051 h 10056"/>
                <a:gd name="connsiteX5-461" fmla="*/ 6557 w 10670"/>
                <a:gd name="connsiteY5-462" fmla="*/ 607 h 10056"/>
                <a:gd name="connsiteX6-463" fmla="*/ 10670 w 10670"/>
                <a:gd name="connsiteY6-464" fmla="*/ 0 h 10056"/>
                <a:gd name="connsiteX7-465" fmla="*/ 10640 w 10670"/>
                <a:gd name="connsiteY7-466" fmla="*/ 612 h 10056"/>
                <a:gd name="connsiteX8-467" fmla="*/ 7946 w 10670"/>
                <a:gd name="connsiteY8-468" fmla="*/ 1030 h 10056"/>
                <a:gd name="connsiteX9-469" fmla="*/ 7880 w 10670"/>
                <a:gd name="connsiteY9-470" fmla="*/ 3608 h 10056"/>
                <a:gd name="connsiteX10-471" fmla="*/ 4293 w 10670"/>
                <a:gd name="connsiteY10-472" fmla="*/ 4163 h 10056"/>
                <a:gd name="connsiteX11-473" fmla="*/ 4293 w 10670"/>
                <a:gd name="connsiteY11-474" fmla="*/ 6665 h 10056"/>
                <a:gd name="connsiteX12-475" fmla="*/ 1598 w 10670"/>
                <a:gd name="connsiteY12-476" fmla="*/ 7324 h 10056"/>
                <a:gd name="connsiteX13-477" fmla="*/ 1506 w 10670"/>
                <a:gd name="connsiteY13-478" fmla="*/ 9839 h 10056"/>
                <a:gd name="connsiteX14-479" fmla="*/ 0 w 10670"/>
                <a:gd name="connsiteY14-480" fmla="*/ 10056 h 10056"/>
                <a:gd name="connsiteX0-481" fmla="*/ 0 w 10670"/>
                <a:gd name="connsiteY0-482" fmla="*/ 10056 h 10056"/>
                <a:gd name="connsiteX1-483" fmla="*/ 0 w 10670"/>
                <a:gd name="connsiteY1-484" fmla="*/ 6734 h 10056"/>
                <a:gd name="connsiteX2-485" fmla="*/ 2934 w 10670"/>
                <a:gd name="connsiteY2-486" fmla="*/ 6192 h 10056"/>
                <a:gd name="connsiteX3-487" fmla="*/ 2934 w 10670"/>
                <a:gd name="connsiteY3-488" fmla="*/ 3608 h 10056"/>
                <a:gd name="connsiteX4-489" fmla="*/ 6557 w 10670"/>
                <a:gd name="connsiteY4-490" fmla="*/ 3051 h 10056"/>
                <a:gd name="connsiteX5-491" fmla="*/ 6557 w 10670"/>
                <a:gd name="connsiteY5-492" fmla="*/ 607 h 10056"/>
                <a:gd name="connsiteX6-493" fmla="*/ 10670 w 10670"/>
                <a:gd name="connsiteY6-494" fmla="*/ 0 h 10056"/>
                <a:gd name="connsiteX7-495" fmla="*/ 10640 w 10670"/>
                <a:gd name="connsiteY7-496" fmla="*/ 612 h 10056"/>
                <a:gd name="connsiteX8-497" fmla="*/ 7946 w 10670"/>
                <a:gd name="connsiteY8-498" fmla="*/ 1030 h 10056"/>
                <a:gd name="connsiteX9-499" fmla="*/ 7880 w 10670"/>
                <a:gd name="connsiteY9-500" fmla="*/ 3608 h 10056"/>
                <a:gd name="connsiteX10-501" fmla="*/ 4293 w 10670"/>
                <a:gd name="connsiteY10-502" fmla="*/ 4163 h 10056"/>
                <a:gd name="connsiteX11-503" fmla="*/ 4293 w 10670"/>
                <a:gd name="connsiteY11-504" fmla="*/ 6665 h 10056"/>
                <a:gd name="connsiteX12-505" fmla="*/ 1507 w 10670"/>
                <a:gd name="connsiteY12-506" fmla="*/ 7255 h 10056"/>
                <a:gd name="connsiteX13-507" fmla="*/ 1506 w 10670"/>
                <a:gd name="connsiteY13-508" fmla="*/ 9839 h 10056"/>
                <a:gd name="connsiteX14-509" fmla="*/ 0 w 10670"/>
                <a:gd name="connsiteY14-510" fmla="*/ 10056 h 10056"/>
                <a:gd name="connsiteX0-511" fmla="*/ 0 w 10670"/>
                <a:gd name="connsiteY0-512" fmla="*/ 10056 h 10056"/>
                <a:gd name="connsiteX1-513" fmla="*/ 0 w 10670"/>
                <a:gd name="connsiteY1-514" fmla="*/ 6734 h 10056"/>
                <a:gd name="connsiteX2-515" fmla="*/ 2934 w 10670"/>
                <a:gd name="connsiteY2-516" fmla="*/ 6192 h 10056"/>
                <a:gd name="connsiteX3-517" fmla="*/ 2934 w 10670"/>
                <a:gd name="connsiteY3-518" fmla="*/ 3608 h 10056"/>
                <a:gd name="connsiteX4-519" fmla="*/ 6557 w 10670"/>
                <a:gd name="connsiteY4-520" fmla="*/ 3051 h 10056"/>
                <a:gd name="connsiteX5-521" fmla="*/ 6557 w 10670"/>
                <a:gd name="connsiteY5-522" fmla="*/ 607 h 10056"/>
                <a:gd name="connsiteX6-523" fmla="*/ 10670 w 10670"/>
                <a:gd name="connsiteY6-524" fmla="*/ 0 h 10056"/>
                <a:gd name="connsiteX7-525" fmla="*/ 10640 w 10670"/>
                <a:gd name="connsiteY7-526" fmla="*/ 612 h 10056"/>
                <a:gd name="connsiteX8-527" fmla="*/ 7946 w 10670"/>
                <a:gd name="connsiteY8-528" fmla="*/ 1030 h 10056"/>
                <a:gd name="connsiteX9-529" fmla="*/ 7880 w 10670"/>
                <a:gd name="connsiteY9-530" fmla="*/ 3608 h 10056"/>
                <a:gd name="connsiteX10-531" fmla="*/ 4293 w 10670"/>
                <a:gd name="connsiteY10-532" fmla="*/ 4163 h 10056"/>
                <a:gd name="connsiteX11-533" fmla="*/ 4354 w 10670"/>
                <a:gd name="connsiteY11-534" fmla="*/ 6748 h 10056"/>
                <a:gd name="connsiteX12-535" fmla="*/ 1507 w 10670"/>
                <a:gd name="connsiteY12-536" fmla="*/ 7255 h 10056"/>
                <a:gd name="connsiteX13-537" fmla="*/ 1506 w 10670"/>
                <a:gd name="connsiteY13-538" fmla="*/ 9839 h 10056"/>
                <a:gd name="connsiteX14-539" fmla="*/ 0 w 10670"/>
                <a:gd name="connsiteY14-540" fmla="*/ 10056 h 10056"/>
                <a:gd name="connsiteX0-541" fmla="*/ 0 w 10670"/>
                <a:gd name="connsiteY0-542" fmla="*/ 10056 h 10056"/>
                <a:gd name="connsiteX1-543" fmla="*/ 0 w 10670"/>
                <a:gd name="connsiteY1-544" fmla="*/ 6734 h 10056"/>
                <a:gd name="connsiteX2-545" fmla="*/ 2934 w 10670"/>
                <a:gd name="connsiteY2-546" fmla="*/ 6192 h 10056"/>
                <a:gd name="connsiteX3-547" fmla="*/ 2934 w 10670"/>
                <a:gd name="connsiteY3-548" fmla="*/ 3608 h 10056"/>
                <a:gd name="connsiteX4-549" fmla="*/ 6557 w 10670"/>
                <a:gd name="connsiteY4-550" fmla="*/ 3051 h 10056"/>
                <a:gd name="connsiteX5-551" fmla="*/ 6557 w 10670"/>
                <a:gd name="connsiteY5-552" fmla="*/ 607 h 10056"/>
                <a:gd name="connsiteX6-553" fmla="*/ 10670 w 10670"/>
                <a:gd name="connsiteY6-554" fmla="*/ 0 h 10056"/>
                <a:gd name="connsiteX7-555" fmla="*/ 10640 w 10670"/>
                <a:gd name="connsiteY7-556" fmla="*/ 612 h 10056"/>
                <a:gd name="connsiteX8-557" fmla="*/ 7946 w 10670"/>
                <a:gd name="connsiteY8-558" fmla="*/ 1030 h 10056"/>
                <a:gd name="connsiteX9-559" fmla="*/ 7880 w 10670"/>
                <a:gd name="connsiteY9-560" fmla="*/ 3608 h 10056"/>
                <a:gd name="connsiteX10-561" fmla="*/ 4293 w 10670"/>
                <a:gd name="connsiteY10-562" fmla="*/ 4163 h 10056"/>
                <a:gd name="connsiteX11-563" fmla="*/ 4354 w 10670"/>
                <a:gd name="connsiteY11-564" fmla="*/ 6748 h 10056"/>
                <a:gd name="connsiteX12-565" fmla="*/ 1507 w 10670"/>
                <a:gd name="connsiteY12-566" fmla="*/ 7255 h 10056"/>
                <a:gd name="connsiteX13-567" fmla="*/ 1536 w 10670"/>
                <a:gd name="connsiteY13-568" fmla="*/ 9603 h 10056"/>
                <a:gd name="connsiteX14-569" fmla="*/ 0 w 10670"/>
                <a:gd name="connsiteY14-570" fmla="*/ 10056 h 10056"/>
                <a:gd name="connsiteX0-571" fmla="*/ 0 w 10670"/>
                <a:gd name="connsiteY0-572" fmla="*/ 10056 h 10056"/>
                <a:gd name="connsiteX1-573" fmla="*/ 0 w 10670"/>
                <a:gd name="connsiteY1-574" fmla="*/ 6734 h 10056"/>
                <a:gd name="connsiteX2-575" fmla="*/ 2934 w 10670"/>
                <a:gd name="connsiteY2-576" fmla="*/ 6192 h 10056"/>
                <a:gd name="connsiteX3-577" fmla="*/ 2934 w 10670"/>
                <a:gd name="connsiteY3-578" fmla="*/ 3608 h 10056"/>
                <a:gd name="connsiteX4-579" fmla="*/ 6557 w 10670"/>
                <a:gd name="connsiteY4-580" fmla="*/ 3051 h 10056"/>
                <a:gd name="connsiteX5-581" fmla="*/ 6557 w 10670"/>
                <a:gd name="connsiteY5-582" fmla="*/ 607 h 10056"/>
                <a:gd name="connsiteX6-583" fmla="*/ 10670 w 10670"/>
                <a:gd name="connsiteY6-584" fmla="*/ 0 h 10056"/>
                <a:gd name="connsiteX7-585" fmla="*/ 10640 w 10670"/>
                <a:gd name="connsiteY7-586" fmla="*/ 612 h 10056"/>
                <a:gd name="connsiteX8-587" fmla="*/ 7946 w 10670"/>
                <a:gd name="connsiteY8-588" fmla="*/ 1030 h 10056"/>
                <a:gd name="connsiteX9-589" fmla="*/ 7880 w 10670"/>
                <a:gd name="connsiteY9-590" fmla="*/ 3608 h 10056"/>
                <a:gd name="connsiteX10-591" fmla="*/ 4293 w 10670"/>
                <a:gd name="connsiteY10-592" fmla="*/ 4163 h 10056"/>
                <a:gd name="connsiteX11-593" fmla="*/ 4354 w 10670"/>
                <a:gd name="connsiteY11-594" fmla="*/ 6748 h 10056"/>
                <a:gd name="connsiteX12-595" fmla="*/ 1568 w 10670"/>
                <a:gd name="connsiteY12-596" fmla="*/ 7338 h 10056"/>
                <a:gd name="connsiteX13-597" fmla="*/ 1536 w 10670"/>
                <a:gd name="connsiteY13-598" fmla="*/ 9603 h 10056"/>
                <a:gd name="connsiteX14-599" fmla="*/ 0 w 10670"/>
                <a:gd name="connsiteY14-600" fmla="*/ 10056 h 10056"/>
                <a:gd name="connsiteX0-601" fmla="*/ 0 w 10670"/>
                <a:gd name="connsiteY0-602" fmla="*/ 10056 h 10056"/>
                <a:gd name="connsiteX1-603" fmla="*/ 0 w 10670"/>
                <a:gd name="connsiteY1-604" fmla="*/ 6734 h 10056"/>
                <a:gd name="connsiteX2-605" fmla="*/ 2934 w 10670"/>
                <a:gd name="connsiteY2-606" fmla="*/ 6192 h 10056"/>
                <a:gd name="connsiteX3-607" fmla="*/ 2934 w 10670"/>
                <a:gd name="connsiteY3-608" fmla="*/ 3608 h 10056"/>
                <a:gd name="connsiteX4-609" fmla="*/ 6557 w 10670"/>
                <a:gd name="connsiteY4-610" fmla="*/ 3051 h 10056"/>
                <a:gd name="connsiteX5-611" fmla="*/ 6557 w 10670"/>
                <a:gd name="connsiteY5-612" fmla="*/ 607 h 10056"/>
                <a:gd name="connsiteX6-613" fmla="*/ 10670 w 10670"/>
                <a:gd name="connsiteY6-614" fmla="*/ 0 h 10056"/>
                <a:gd name="connsiteX7-615" fmla="*/ 10640 w 10670"/>
                <a:gd name="connsiteY7-616" fmla="*/ 612 h 10056"/>
                <a:gd name="connsiteX8-617" fmla="*/ 7946 w 10670"/>
                <a:gd name="connsiteY8-618" fmla="*/ 1030 h 10056"/>
                <a:gd name="connsiteX9-619" fmla="*/ 7880 w 10670"/>
                <a:gd name="connsiteY9-620" fmla="*/ 3608 h 10056"/>
                <a:gd name="connsiteX10-621" fmla="*/ 4293 w 10670"/>
                <a:gd name="connsiteY10-622" fmla="*/ 4163 h 10056"/>
                <a:gd name="connsiteX11-623" fmla="*/ 4354 w 10670"/>
                <a:gd name="connsiteY11-624" fmla="*/ 6748 h 10056"/>
                <a:gd name="connsiteX12-625" fmla="*/ 1538 w 10670"/>
                <a:gd name="connsiteY12-626" fmla="*/ 7366 h 10056"/>
                <a:gd name="connsiteX13-627" fmla="*/ 1536 w 10670"/>
                <a:gd name="connsiteY13-628" fmla="*/ 9603 h 10056"/>
                <a:gd name="connsiteX14-629" fmla="*/ 0 w 10670"/>
                <a:gd name="connsiteY14-630" fmla="*/ 10056 h 10056"/>
                <a:gd name="connsiteX0-631" fmla="*/ 0 w 10670"/>
                <a:gd name="connsiteY0-632" fmla="*/ 10056 h 10056"/>
                <a:gd name="connsiteX1-633" fmla="*/ 0 w 10670"/>
                <a:gd name="connsiteY1-634" fmla="*/ 6734 h 10056"/>
                <a:gd name="connsiteX2-635" fmla="*/ 2934 w 10670"/>
                <a:gd name="connsiteY2-636" fmla="*/ 6192 h 10056"/>
                <a:gd name="connsiteX3-637" fmla="*/ 2934 w 10670"/>
                <a:gd name="connsiteY3-638" fmla="*/ 3608 h 10056"/>
                <a:gd name="connsiteX4-639" fmla="*/ 6557 w 10670"/>
                <a:gd name="connsiteY4-640" fmla="*/ 3051 h 10056"/>
                <a:gd name="connsiteX5-641" fmla="*/ 6557 w 10670"/>
                <a:gd name="connsiteY5-642" fmla="*/ 607 h 10056"/>
                <a:gd name="connsiteX6-643" fmla="*/ 10670 w 10670"/>
                <a:gd name="connsiteY6-644" fmla="*/ 0 h 10056"/>
                <a:gd name="connsiteX7-645" fmla="*/ 10640 w 10670"/>
                <a:gd name="connsiteY7-646" fmla="*/ 612 h 10056"/>
                <a:gd name="connsiteX8-647" fmla="*/ 7946 w 10670"/>
                <a:gd name="connsiteY8-648" fmla="*/ 1030 h 10056"/>
                <a:gd name="connsiteX9-649" fmla="*/ 7880 w 10670"/>
                <a:gd name="connsiteY9-650" fmla="*/ 3553 h 10056"/>
                <a:gd name="connsiteX10-651" fmla="*/ 4293 w 10670"/>
                <a:gd name="connsiteY10-652" fmla="*/ 4163 h 10056"/>
                <a:gd name="connsiteX11-653" fmla="*/ 4354 w 10670"/>
                <a:gd name="connsiteY11-654" fmla="*/ 6748 h 10056"/>
                <a:gd name="connsiteX12-655" fmla="*/ 1538 w 10670"/>
                <a:gd name="connsiteY12-656" fmla="*/ 7366 h 10056"/>
                <a:gd name="connsiteX13-657" fmla="*/ 1536 w 10670"/>
                <a:gd name="connsiteY13-658" fmla="*/ 9603 h 10056"/>
                <a:gd name="connsiteX14-659" fmla="*/ 0 w 10670"/>
                <a:gd name="connsiteY14-660" fmla="*/ 10056 h 10056"/>
                <a:gd name="connsiteX0-661" fmla="*/ 0 w 10670"/>
                <a:gd name="connsiteY0-662" fmla="*/ 10056 h 10056"/>
                <a:gd name="connsiteX1-663" fmla="*/ 0 w 10670"/>
                <a:gd name="connsiteY1-664" fmla="*/ 6734 h 10056"/>
                <a:gd name="connsiteX2-665" fmla="*/ 2934 w 10670"/>
                <a:gd name="connsiteY2-666" fmla="*/ 6192 h 10056"/>
                <a:gd name="connsiteX3-667" fmla="*/ 2934 w 10670"/>
                <a:gd name="connsiteY3-668" fmla="*/ 3608 h 10056"/>
                <a:gd name="connsiteX4-669" fmla="*/ 6557 w 10670"/>
                <a:gd name="connsiteY4-670" fmla="*/ 3051 h 10056"/>
                <a:gd name="connsiteX5-671" fmla="*/ 6557 w 10670"/>
                <a:gd name="connsiteY5-672" fmla="*/ 607 h 10056"/>
                <a:gd name="connsiteX6-673" fmla="*/ 10670 w 10670"/>
                <a:gd name="connsiteY6-674" fmla="*/ 0 h 10056"/>
                <a:gd name="connsiteX7-675" fmla="*/ 10640 w 10670"/>
                <a:gd name="connsiteY7-676" fmla="*/ 612 h 10056"/>
                <a:gd name="connsiteX8-677" fmla="*/ 7946 w 10670"/>
                <a:gd name="connsiteY8-678" fmla="*/ 1030 h 10056"/>
                <a:gd name="connsiteX9-679" fmla="*/ 7880 w 10670"/>
                <a:gd name="connsiteY9-680" fmla="*/ 3553 h 10056"/>
                <a:gd name="connsiteX10-681" fmla="*/ 4293 w 10670"/>
                <a:gd name="connsiteY10-682" fmla="*/ 4163 h 10056"/>
                <a:gd name="connsiteX11-683" fmla="*/ 4354 w 10670"/>
                <a:gd name="connsiteY11-684" fmla="*/ 6748 h 10056"/>
                <a:gd name="connsiteX12-685" fmla="*/ 1538 w 10670"/>
                <a:gd name="connsiteY12-686" fmla="*/ 7366 h 10056"/>
                <a:gd name="connsiteX13-687" fmla="*/ 1536 w 10670"/>
                <a:gd name="connsiteY13-688" fmla="*/ 9603 h 10056"/>
                <a:gd name="connsiteX14-689" fmla="*/ 0 w 10670"/>
                <a:gd name="connsiteY14-690" fmla="*/ 10056 h 10056"/>
                <a:gd name="connsiteX0-691" fmla="*/ 0 w 10670"/>
                <a:gd name="connsiteY0-692" fmla="*/ 10056 h 10056"/>
                <a:gd name="connsiteX1-693" fmla="*/ 0 w 10670"/>
                <a:gd name="connsiteY1-694" fmla="*/ 6734 h 10056"/>
                <a:gd name="connsiteX2-695" fmla="*/ 2934 w 10670"/>
                <a:gd name="connsiteY2-696" fmla="*/ 6192 h 10056"/>
                <a:gd name="connsiteX3-697" fmla="*/ 2934 w 10670"/>
                <a:gd name="connsiteY3-698" fmla="*/ 3608 h 10056"/>
                <a:gd name="connsiteX4-699" fmla="*/ 6557 w 10670"/>
                <a:gd name="connsiteY4-700" fmla="*/ 3051 h 10056"/>
                <a:gd name="connsiteX5-701" fmla="*/ 6557 w 10670"/>
                <a:gd name="connsiteY5-702" fmla="*/ 607 h 10056"/>
                <a:gd name="connsiteX6-703" fmla="*/ 10670 w 10670"/>
                <a:gd name="connsiteY6-704" fmla="*/ 0 h 10056"/>
                <a:gd name="connsiteX7-705" fmla="*/ 10640 w 10670"/>
                <a:gd name="connsiteY7-706" fmla="*/ 612 h 10056"/>
                <a:gd name="connsiteX8-707" fmla="*/ 7946 w 10670"/>
                <a:gd name="connsiteY8-708" fmla="*/ 1030 h 10056"/>
                <a:gd name="connsiteX9-709" fmla="*/ 7880 w 10670"/>
                <a:gd name="connsiteY9-710" fmla="*/ 3553 h 10056"/>
                <a:gd name="connsiteX10-711" fmla="*/ 4293 w 10670"/>
                <a:gd name="connsiteY10-712" fmla="*/ 4163 h 10056"/>
                <a:gd name="connsiteX11-713" fmla="*/ 4354 w 10670"/>
                <a:gd name="connsiteY11-714" fmla="*/ 6748 h 10056"/>
                <a:gd name="connsiteX12-715" fmla="*/ 1538 w 10670"/>
                <a:gd name="connsiteY12-716" fmla="*/ 7366 h 10056"/>
                <a:gd name="connsiteX13-717" fmla="*/ 1536 w 10670"/>
                <a:gd name="connsiteY13-718" fmla="*/ 9603 h 10056"/>
                <a:gd name="connsiteX14-719" fmla="*/ 0 w 10670"/>
                <a:gd name="connsiteY14-720" fmla="*/ 10056 h 100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670" h="10056">
                  <a:moveTo>
                    <a:pt x="0" y="10056"/>
                  </a:moveTo>
                  <a:lnTo>
                    <a:pt x="0" y="6734"/>
                  </a:lnTo>
                  <a:lnTo>
                    <a:pt x="2934" y="6192"/>
                  </a:lnTo>
                  <a:lnTo>
                    <a:pt x="2934" y="3608"/>
                  </a:lnTo>
                  <a:lnTo>
                    <a:pt x="6557" y="3051"/>
                  </a:lnTo>
                  <a:cubicBezTo>
                    <a:pt x="6547" y="2240"/>
                    <a:pt x="6567" y="1418"/>
                    <a:pt x="6557" y="607"/>
                  </a:cubicBezTo>
                  <a:lnTo>
                    <a:pt x="10670" y="0"/>
                  </a:lnTo>
                  <a:lnTo>
                    <a:pt x="10640" y="612"/>
                  </a:lnTo>
                  <a:lnTo>
                    <a:pt x="7946" y="1030"/>
                  </a:lnTo>
                  <a:cubicBezTo>
                    <a:pt x="7935" y="2218"/>
                    <a:pt x="7922" y="2448"/>
                    <a:pt x="7880" y="3553"/>
                  </a:cubicBezTo>
                  <a:lnTo>
                    <a:pt x="4293" y="4163"/>
                  </a:lnTo>
                  <a:cubicBezTo>
                    <a:pt x="4313" y="5025"/>
                    <a:pt x="4334" y="5886"/>
                    <a:pt x="4354" y="6748"/>
                  </a:cubicBezTo>
                  <a:lnTo>
                    <a:pt x="1538" y="7366"/>
                  </a:lnTo>
                  <a:cubicBezTo>
                    <a:pt x="1507" y="8204"/>
                    <a:pt x="1567" y="8765"/>
                    <a:pt x="1536" y="9603"/>
                  </a:cubicBezTo>
                  <a:lnTo>
                    <a:pt x="0" y="10056"/>
                  </a:lnTo>
                  <a:close/>
                </a:path>
              </a:pathLst>
            </a:custGeom>
            <a:gradFill rotWithShape="0">
              <a:gsLst>
                <a:gs pos="0">
                  <a:srgbClr val="CDC39B"/>
                </a:gs>
                <a:gs pos="100000">
                  <a:srgbClr val="F1EBCF"/>
                </a:gs>
              </a:gsLst>
              <a:path path="rect">
                <a:fillToRect r="100000" b="100000"/>
              </a:path>
            </a:gradFill>
            <a:ln w="9525">
              <a:solidFill>
                <a:schemeClr val="bg2"/>
              </a:solidFill>
              <a:round/>
            </a:ln>
          </p:spPr>
          <p:txBody>
            <a:bodyPr wrap="none" anchor="ctr"/>
            <a:lstStyle/>
            <a:p>
              <a:endParaRPr lang="zh-CN" altLang="en-US" dirty="0">
                <a:solidFill>
                  <a:schemeClr val="bg1"/>
                </a:solidFill>
                <a:cs typeface="思源黑体 CN Medium" panose="020B0600000000000000" pitchFamily="34" charset="-122"/>
              </a:endParaRPr>
            </a:p>
          </p:txBody>
        </p:sp>
      </p:grpSp>
      <p:sp>
        <p:nvSpPr>
          <p:cNvPr id="28" name="文本框 27"/>
          <p:cNvSpPr txBox="1"/>
          <p:nvPr/>
        </p:nvSpPr>
        <p:spPr>
          <a:xfrm rot="245594">
            <a:off x="6802250" y="4831452"/>
            <a:ext cx="3266699" cy="492443"/>
          </a:xfrm>
          <a:prstGeom prst="rect">
            <a:avLst/>
          </a:prstGeom>
          <a:noFill/>
          <a:scene3d>
            <a:camera prst="perspectiveHeroicExtremeLeftFacing" fov="5700000">
              <a:rot lat="1380000" lon="1800000" rev="21425485"/>
            </a:camera>
            <a:lightRig rig="threePt" dir="t"/>
          </a:scene3d>
        </p:spPr>
        <p:txBody>
          <a:bodyPr wrap="square">
            <a:spAutoFit/>
            <a:scene3d>
              <a:camera prst="perspectiveContrastingLeftFacing">
                <a:rot lat="1320000" lon="2400000" rev="21386789"/>
              </a:camera>
              <a:lightRig rig="threePt" dir="t">
                <a:rot lat="0" lon="0" rev="1800000"/>
              </a:lightRig>
            </a:scene3d>
            <a:sp3d z="120650"/>
          </a:bodyPr>
          <a:lstStyle/>
          <a:p>
            <a:pPr algn="ctr"/>
            <a:r>
              <a:rPr lang="zh-CN" altLang="en-US" sz="26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rPr>
              <a:t>推动数据开放共享</a:t>
            </a:r>
            <a:endParaRPr lang="zh-CN" altLang="en-US" sz="26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9" name="文本框 28"/>
          <p:cNvSpPr txBox="1"/>
          <p:nvPr/>
        </p:nvSpPr>
        <p:spPr>
          <a:xfrm>
            <a:off x="7489004" y="3849126"/>
            <a:ext cx="3135778" cy="461665"/>
          </a:xfrm>
          <a:prstGeom prst="rect">
            <a:avLst/>
          </a:prstGeom>
          <a:noFill/>
          <a:scene3d>
            <a:camera prst="perspectiveContrastingLeftFacing" fov="3600000">
              <a:rot lat="623785" lon="1800000" rev="21386789"/>
            </a:camera>
            <a:lightRig rig="threePt" dir="t"/>
          </a:scene3d>
        </p:spPr>
        <p:txBody>
          <a:bodyPr wrap="square">
            <a:spAutoFit/>
            <a:scene3d>
              <a:camera prst="isometricLeftDown">
                <a:rot lat="600000" lon="2400000" rev="0"/>
              </a:camera>
              <a:lightRig rig="threePt" dir="t">
                <a:rot lat="0" lon="0" rev="2400000"/>
              </a:lightRig>
            </a:scene3d>
            <a:sp3d z="-6350"/>
          </a:bodyPr>
          <a:lstStyle/>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rPr>
              <a:t>提升数据资源价值</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0" name="文本框 29"/>
          <p:cNvSpPr txBox="1"/>
          <p:nvPr/>
        </p:nvSpPr>
        <p:spPr>
          <a:xfrm>
            <a:off x="7947606" y="2778344"/>
            <a:ext cx="3301792" cy="830997"/>
          </a:xfrm>
          <a:prstGeom prst="rect">
            <a:avLst/>
          </a:prstGeom>
          <a:noFill/>
          <a:scene3d>
            <a:camera prst="perspectiveHeroicExtremeLeftFacing" fov="5100000">
              <a:rot lat="0" lon="1800000" rev="21480000"/>
            </a:camera>
            <a:lightRig rig="threePt" dir="t"/>
          </a:scene3d>
        </p:spPr>
        <p:txBody>
          <a:bodyPr wrap="square">
            <a:spAutoFit/>
            <a:scene3d>
              <a:camera prst="isometricLeftDown">
                <a:rot lat="120000" lon="2400000" rev="0"/>
              </a:camera>
              <a:lightRig rig="threePt" dir="t"/>
            </a:scene3d>
          </a:bodyPr>
          <a:lstStyle/>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rPr>
              <a:t>加强数据资源</a:t>
            </a:r>
            <a:endParaRPr lang="en-US" altLang="zh-CN"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algn="ctr"/>
            <a:r>
              <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rPr>
              <a:t>整合和安全防护</a:t>
            </a:r>
            <a:endParaRPr lang="zh-CN" altLang="en-US" sz="2400"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1" name="左箭头 17"/>
          <p:cNvSpPr/>
          <p:nvPr/>
        </p:nvSpPr>
        <p:spPr>
          <a:xfrm rot="10800000">
            <a:off x="5958687" y="5250940"/>
            <a:ext cx="1370337" cy="184411"/>
          </a:xfrm>
          <a:prstGeom prst="leftArrow">
            <a:avLst/>
          </a:prstGeom>
          <a:solidFill>
            <a:schemeClr val="accent4"/>
          </a:solidFill>
        </p:spPr>
        <p:txBody>
          <a:bodyPr wrap="square" rtlCol="0" anchor="ctr">
            <a:noAutofit/>
          </a:bodyPr>
          <a:lstStyle/>
          <a:p>
            <a:pPr algn="ctr"/>
            <a:endParaRPr lang="zh-CN" altLang="en-US" sz="2000" b="1" dirty="0">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2" name="矩形: 圆角 57"/>
          <p:cNvSpPr/>
          <p:nvPr/>
        </p:nvSpPr>
        <p:spPr>
          <a:xfrm>
            <a:off x="704702" y="1280072"/>
            <a:ext cx="10782596" cy="755013"/>
          </a:xfrm>
          <a:prstGeom prst="roundRect">
            <a:avLst>
              <a:gd name="adj" fmla="val 11905"/>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dirty="0">
                <a:solidFill>
                  <a:srgbClr val="00ECE7"/>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         随着大数据战略的逐步推进，我国数字经济快速发展，</a:t>
            </a:r>
            <a:r>
              <a:rPr lang="zh-CN" altLang="en-US" sz="1600" b="1" dirty="0">
                <a:solidFill>
                  <a:srgbClr val="00ECE7"/>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a:t>
            </a:r>
            <a:r>
              <a:rPr lang="zh-CN" altLang="en-US" sz="1600" dirty="0">
                <a:solidFill>
                  <a:srgbClr val="00ECE7"/>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已成为继土地、资本、劳动力、技术之后的第五生产要素。数据作为数字经济的关键要素，应强化对数据的安全治理，确保数据处于有效保护和合法利用的状态。</a:t>
            </a:r>
            <a:endParaRPr lang="zh-CN" altLang="en-US" sz="1600" b="1" dirty="0">
              <a:solidFill>
                <a:srgbClr val="00ECE7"/>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l">
              <a:buClrTx/>
              <a:buSzTx/>
            </a:pPr>
            <a:r>
              <a:rPr sz="3600" b="1" dirty="0">
                <a:ea typeface="思源黑体 CN Medium" panose="020B0600000000000000" pitchFamily="34" charset="-122"/>
              </a:rPr>
              <a:t>场景二：</a:t>
            </a:r>
            <a:r>
              <a:rPr sz="3600" dirty="0">
                <a:sym typeface="+mn-ea"/>
              </a:rPr>
              <a:t>数据采集阶段</a:t>
            </a:r>
            <a:r>
              <a:rPr lang="en-US" altLang="zh-CN" sz="3600" dirty="0">
                <a:sym typeface="+mn-ea"/>
              </a:rPr>
              <a:t>-</a:t>
            </a:r>
            <a:r>
              <a:rPr sz="3600" dirty="0">
                <a:sym typeface="+mn-ea"/>
              </a:rPr>
              <a:t>数据资产台账</a:t>
            </a:r>
            <a:endParaRPr lang="zh-CN" altLang="en-US" sz="3600" dirty="0"/>
          </a:p>
        </p:txBody>
      </p:sp>
      <p:sp>
        <p:nvSpPr>
          <p:cNvPr id="17" name="左箭头 16"/>
          <p:cNvSpPr/>
          <p:nvPr/>
        </p:nvSpPr>
        <p:spPr>
          <a:xfrm rot="8576297">
            <a:off x="3560926" y="2732156"/>
            <a:ext cx="586105" cy="353695"/>
          </a:xfrm>
          <a:prstGeom prst="leftArrow">
            <a:avLst/>
          </a:prstGeom>
          <a:solidFill>
            <a:srgbClr val="FFC744"/>
          </a:solidFill>
        </p:spPr>
        <p:txBody>
          <a:bodyPr wrap="square" rtlCol="0" anchor="ctr">
            <a:noAutofit/>
          </a:bodyPr>
          <a:lstStyle/>
          <a:p>
            <a:pPr lvl="0" algn="ctr">
              <a:buClrTx/>
              <a:buSzTx/>
              <a:buFontTx/>
            </a:pPr>
            <a:endParaRPr lang="zh-CN" altLang="en-US" sz="20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18" name="左箭头 17"/>
          <p:cNvSpPr/>
          <p:nvPr/>
        </p:nvSpPr>
        <p:spPr>
          <a:xfrm rot="13594725">
            <a:off x="3530929" y="4630739"/>
            <a:ext cx="516890" cy="353695"/>
          </a:xfrm>
          <a:prstGeom prst="leftArrow">
            <a:avLst/>
          </a:prstGeom>
          <a:solidFill>
            <a:srgbClr val="FFC744"/>
          </a:solidFill>
        </p:spPr>
        <p:txBody>
          <a:bodyPr wrap="square" rtlCol="0" anchor="ctr">
            <a:noAutofit/>
          </a:bodyPr>
          <a:lstStyle/>
          <a:p>
            <a:pPr algn="ctr"/>
            <a:endParaRPr lang="zh-CN" altLang="en-US" sz="20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1" name="左箭头 20"/>
          <p:cNvSpPr/>
          <p:nvPr/>
        </p:nvSpPr>
        <p:spPr>
          <a:xfrm rot="19265649">
            <a:off x="1576205" y="4629524"/>
            <a:ext cx="516890" cy="353695"/>
          </a:xfrm>
          <a:prstGeom prst="leftArrow">
            <a:avLst/>
          </a:prstGeom>
          <a:solidFill>
            <a:srgbClr val="FFC744"/>
          </a:solidFill>
        </p:spPr>
        <p:txBody>
          <a:bodyPr wrap="square" rtlCol="0" anchor="ctr">
            <a:noAutofit/>
          </a:bodyPr>
          <a:lstStyle/>
          <a:p>
            <a:pPr lvl="0" algn="ctr">
              <a:buClrTx/>
              <a:buSzTx/>
              <a:buFontTx/>
            </a:pPr>
            <a:endParaRPr lang="zh-CN" altLang="en-US" sz="20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22" name="左箭头 21"/>
          <p:cNvSpPr/>
          <p:nvPr/>
        </p:nvSpPr>
        <p:spPr>
          <a:xfrm rot="2251797">
            <a:off x="1575700" y="2746770"/>
            <a:ext cx="516890" cy="353695"/>
          </a:xfrm>
          <a:prstGeom prst="leftArrow">
            <a:avLst/>
          </a:prstGeom>
          <a:solidFill>
            <a:srgbClr val="FFC744"/>
          </a:solidFill>
        </p:spPr>
        <p:txBody>
          <a:bodyPr wrap="square" rtlCol="0" anchor="ctr">
            <a:noAutofit/>
          </a:bodyPr>
          <a:lstStyle/>
          <a:p>
            <a:pPr lvl="0" algn="ctr">
              <a:buClrTx/>
              <a:buSzTx/>
              <a:buFontTx/>
            </a:pPr>
            <a:endParaRPr lang="zh-CN" altLang="en-US" sz="20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23" name="文本框 22"/>
          <p:cNvSpPr txBox="1"/>
          <p:nvPr/>
        </p:nvSpPr>
        <p:spPr>
          <a:xfrm>
            <a:off x="622697" y="2981309"/>
            <a:ext cx="898760" cy="307777"/>
          </a:xfrm>
          <a:prstGeom prst="rect">
            <a:avLst/>
          </a:prstGeom>
          <a:noFill/>
        </p:spPr>
        <p:txBody>
          <a:bodyPr wrap="square" rtlCol="0">
            <a:spAutoFit/>
          </a:bodyPr>
          <a:lstStyle/>
          <a:p>
            <a:pPr algn="ctr"/>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资产管理</a:t>
            </a:r>
            <a:endPar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24" name="文本框 23"/>
          <p:cNvSpPr txBox="1"/>
          <p:nvPr/>
        </p:nvSpPr>
        <p:spPr>
          <a:xfrm>
            <a:off x="638209" y="5786437"/>
            <a:ext cx="898760" cy="307777"/>
          </a:xfrm>
          <a:prstGeom prst="rect">
            <a:avLst/>
          </a:prstGeom>
          <a:noFill/>
        </p:spPr>
        <p:txBody>
          <a:bodyPr wrap="square" rtlCol="0">
            <a:spAutoFit/>
          </a:bodyPr>
          <a:lstStyle/>
          <a:p>
            <a:pPr algn="ctr"/>
            <a:r>
              <a:rPr lang="zh-CN" altLang="en-US" sz="1400" dirty="0">
                <a:solidFill>
                  <a:schemeClr val="bg1"/>
                </a:solidFill>
                <a:latin typeface="思源黑体 CN Medium" panose="020B0600000000000000" pitchFamily="34" charset="-122"/>
                <a:ea typeface="思源黑体 CN Medium" panose="020B0600000000000000" pitchFamily="34" charset="-122"/>
              </a:rPr>
              <a:t>敏感数据</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3758985" y="2979347"/>
            <a:ext cx="1737360" cy="307777"/>
          </a:xfrm>
          <a:prstGeom prst="rect">
            <a:avLst/>
          </a:prstGeom>
          <a:noFill/>
        </p:spPr>
        <p:txBody>
          <a:bodyPr wrap="square" rtlCol="0">
            <a:spAutoFit/>
          </a:bodyPr>
          <a:lstStyle/>
          <a:p>
            <a:pPr algn="ctr"/>
            <a:r>
              <a:rPr lang="zh-CN" altLang="en-US" sz="1400" dirty="0">
                <a:solidFill>
                  <a:schemeClr val="bg1"/>
                </a:solidFill>
                <a:latin typeface="思源黑体 CN Medium" panose="020B0600000000000000" pitchFamily="34" charset="-122"/>
                <a:ea typeface="思源黑体 CN Medium" panose="020B0600000000000000" pitchFamily="34" charset="-122"/>
              </a:rPr>
              <a:t>数据血缘关系</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
        <p:nvSpPr>
          <p:cNvPr id="26" name="文本框 25"/>
          <p:cNvSpPr txBox="1"/>
          <p:nvPr/>
        </p:nvSpPr>
        <p:spPr>
          <a:xfrm>
            <a:off x="3667857" y="5786438"/>
            <a:ext cx="1737360" cy="307777"/>
          </a:xfrm>
          <a:prstGeom prst="rect">
            <a:avLst/>
          </a:prstGeom>
          <a:noFill/>
        </p:spPr>
        <p:txBody>
          <a:bodyPr wrap="square" rtlCol="0">
            <a:spAutoFit/>
          </a:bodyPr>
          <a:lstStyle/>
          <a:p>
            <a:pPr algn="ctr"/>
            <a:r>
              <a:rPr lang="zh-CN" altLang="en-US" sz="1400" dirty="0">
                <a:solidFill>
                  <a:schemeClr val="bg1"/>
                </a:solidFill>
                <a:latin typeface="思源黑体 CN Medium" panose="020B0600000000000000" pitchFamily="34" charset="-122"/>
                <a:ea typeface="思源黑体 CN Medium" panose="020B0600000000000000" pitchFamily="34" charset="-122"/>
              </a:rPr>
              <a:t>权限梳理</a:t>
            </a:r>
            <a:endParaRPr lang="zh-CN" altLang="en-US" sz="1400" dirty="0">
              <a:solidFill>
                <a:schemeClr val="bg1"/>
              </a:solidFill>
              <a:latin typeface="思源黑体 CN Medium" panose="020B0600000000000000" pitchFamily="34" charset="-122"/>
              <a:ea typeface="思源黑体 CN Medium" panose="020B0600000000000000" pitchFamily="34" charset="-122"/>
            </a:endParaRPr>
          </a:p>
        </p:txBody>
      </p:sp>
      <p:sp>
        <p:nvSpPr>
          <p:cNvPr id="29" name="文本框 28"/>
          <p:cNvSpPr txBox="1"/>
          <p:nvPr/>
        </p:nvSpPr>
        <p:spPr>
          <a:xfrm>
            <a:off x="7894145" y="5514585"/>
            <a:ext cx="1737360" cy="368300"/>
          </a:xfrm>
          <a:prstGeom prst="rect">
            <a:avLst/>
          </a:prstGeom>
          <a:noFill/>
        </p:spPr>
        <p:txBody>
          <a:bodyPr wrap="square" rtlCol="0">
            <a:spAutoFit/>
          </a:bodyPr>
          <a:lstStyle/>
          <a:p>
            <a:r>
              <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数据资产台账</a:t>
            </a:r>
            <a:endParaRPr lang="zh-CN" altLang="en-US"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37" name="图片 36"/>
          <p:cNvPicPr>
            <a:picLocks noChangeAspect="1"/>
          </p:cNvPicPr>
          <p:nvPr/>
        </p:nvPicPr>
        <p:blipFill>
          <a:blip r:embed="rId1"/>
          <a:stretch>
            <a:fillRect/>
          </a:stretch>
        </p:blipFill>
        <p:spPr>
          <a:xfrm>
            <a:off x="672063" y="4952887"/>
            <a:ext cx="821361" cy="821361"/>
          </a:xfrm>
          <a:prstGeom prst="rect">
            <a:avLst/>
          </a:prstGeom>
        </p:spPr>
      </p:pic>
      <p:pic>
        <p:nvPicPr>
          <p:cNvPr id="33" name="图片 32"/>
          <p:cNvPicPr>
            <a:picLocks noChangeAspect="1"/>
          </p:cNvPicPr>
          <p:nvPr/>
        </p:nvPicPr>
        <p:blipFill>
          <a:blip r:embed="rId2"/>
          <a:stretch>
            <a:fillRect/>
          </a:stretch>
        </p:blipFill>
        <p:spPr>
          <a:xfrm>
            <a:off x="664004" y="2091887"/>
            <a:ext cx="826589" cy="826589"/>
          </a:xfrm>
          <a:prstGeom prst="rect">
            <a:avLst/>
          </a:prstGeom>
        </p:spPr>
      </p:pic>
      <p:pic>
        <p:nvPicPr>
          <p:cNvPr id="31" name="图片 30"/>
          <p:cNvPicPr>
            <a:picLocks noChangeAspect="1"/>
          </p:cNvPicPr>
          <p:nvPr/>
        </p:nvPicPr>
        <p:blipFill>
          <a:blip r:embed="rId3"/>
          <a:stretch>
            <a:fillRect/>
          </a:stretch>
        </p:blipFill>
        <p:spPr>
          <a:xfrm>
            <a:off x="4216694" y="2107305"/>
            <a:ext cx="821942" cy="821942"/>
          </a:xfrm>
          <a:prstGeom prst="rect">
            <a:avLst/>
          </a:prstGeom>
        </p:spPr>
      </p:pic>
      <p:pic>
        <p:nvPicPr>
          <p:cNvPr id="7" name="图片 6"/>
          <p:cNvPicPr>
            <a:picLocks noChangeAspect="1"/>
          </p:cNvPicPr>
          <p:nvPr/>
        </p:nvPicPr>
        <p:blipFill>
          <a:blip r:embed="rId4"/>
          <a:stretch>
            <a:fillRect/>
          </a:stretch>
        </p:blipFill>
        <p:spPr>
          <a:xfrm>
            <a:off x="4125566" y="4947659"/>
            <a:ext cx="826589" cy="826589"/>
          </a:xfrm>
          <a:prstGeom prst="rect">
            <a:avLst/>
          </a:prstGeom>
        </p:spPr>
      </p:pic>
      <p:pic>
        <p:nvPicPr>
          <p:cNvPr id="41" name="图片 40"/>
          <p:cNvPicPr>
            <a:picLocks noChangeAspect="1"/>
          </p:cNvPicPr>
          <p:nvPr/>
        </p:nvPicPr>
        <p:blipFill>
          <a:blip r:embed="rId5"/>
          <a:stretch>
            <a:fillRect/>
          </a:stretch>
        </p:blipFill>
        <p:spPr>
          <a:xfrm>
            <a:off x="2114965" y="3161038"/>
            <a:ext cx="1415506" cy="1415506"/>
          </a:xfrm>
          <a:prstGeom prst="rect">
            <a:avLst/>
          </a:prstGeom>
        </p:spPr>
      </p:pic>
      <p:sp>
        <p:nvSpPr>
          <p:cNvPr id="8" name="虚尾箭头 7"/>
          <p:cNvSpPr/>
          <p:nvPr/>
        </p:nvSpPr>
        <p:spPr>
          <a:xfrm>
            <a:off x="3853979" y="3494294"/>
            <a:ext cx="1737360" cy="748993"/>
          </a:xfrm>
          <a:prstGeom prst="strip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5" name="矩形 4"/>
          <p:cNvSpPr/>
          <p:nvPr/>
        </p:nvSpPr>
        <p:spPr>
          <a:xfrm>
            <a:off x="496887" y="1097915"/>
            <a:ext cx="11198225" cy="460375"/>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l">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通过IP、端口及服务扫描、访问流量解析等手段发现数据源，依据分类分级规则对其进行梳理与盘点形成数据资产台账。</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95048" y="2181298"/>
            <a:ext cx="5535554" cy="3113749"/>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sym typeface="+mn-ea"/>
              </a:rPr>
              <a:t>场景三：数据传输阶段</a:t>
            </a:r>
            <a:r>
              <a:rPr lang="en-US" altLang="zh-CN" dirty="0">
                <a:sym typeface="+mn-ea"/>
              </a:rPr>
              <a:t>-</a:t>
            </a:r>
            <a:r>
              <a:rPr dirty="0">
                <a:sym typeface="+mn-ea"/>
              </a:rPr>
              <a:t>隔离交换</a:t>
            </a:r>
            <a:r>
              <a:rPr lang="en-US" altLang="zh-CN" dirty="0">
                <a:sym typeface="+mn-ea"/>
              </a:rPr>
              <a:t>&amp;</a:t>
            </a:r>
            <a:r>
              <a:rPr dirty="0">
                <a:sym typeface="+mn-ea"/>
              </a:rPr>
              <a:t>传输加密</a:t>
            </a:r>
            <a:r>
              <a:rPr lang="en-US" altLang="zh-CN" dirty="0">
                <a:sym typeface="+mn-ea"/>
              </a:rPr>
              <a:t>&amp;</a:t>
            </a:r>
            <a:r>
              <a:rPr dirty="0">
                <a:sym typeface="+mn-ea"/>
              </a:rPr>
              <a:t>数据路径</a:t>
            </a:r>
            <a:endParaRPr dirty="0">
              <a:sym typeface="+mn-ea"/>
            </a:endParaRPr>
          </a:p>
        </p:txBody>
      </p:sp>
      <p:sp>
        <p:nvSpPr>
          <p:cNvPr id="76" name="矩形 75"/>
          <p:cNvSpPr/>
          <p:nvPr/>
        </p:nvSpPr>
        <p:spPr>
          <a:xfrm>
            <a:off x="467360" y="1290955"/>
            <a:ext cx="11022965" cy="460375"/>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l">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数据资产传输安全建设主要集中在网络安全域、防火墙策略、网络访问DLP、DBA及认证访问策略等通用安全能力上。</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grpSp>
        <p:nvGrpSpPr>
          <p:cNvPr id="8" name="组合 7"/>
          <p:cNvGrpSpPr/>
          <p:nvPr/>
        </p:nvGrpSpPr>
        <p:grpSpPr>
          <a:xfrm>
            <a:off x="521335" y="2184400"/>
            <a:ext cx="10915650" cy="4011930"/>
            <a:chOff x="1463" y="3561"/>
            <a:chExt cx="16274" cy="5584"/>
          </a:xfrm>
        </p:grpSpPr>
        <p:sp>
          <p:nvSpPr>
            <p:cNvPr id="45" name="矩形 44"/>
            <p:cNvSpPr/>
            <p:nvPr/>
          </p:nvSpPr>
          <p:spPr>
            <a:xfrm>
              <a:off x="7823" y="5192"/>
              <a:ext cx="3073" cy="222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cs typeface="思源黑体 CN Medium" panose="020B0600000000000000" pitchFamily="34" charset="-122"/>
              </a:endParaRPr>
            </a:p>
          </p:txBody>
        </p:sp>
        <p:pic>
          <p:nvPicPr>
            <p:cNvPr id="50" name="图片 49" descr="VSwitch+VM 2蓝.png"/>
            <p:cNvPicPr>
              <a:picLocks noChangeAspect="1"/>
            </p:cNvPicPr>
            <p:nvPr/>
          </p:nvPicPr>
          <p:blipFill>
            <a:blip r:embed="rId1" cstate="print"/>
            <a:stretch>
              <a:fillRect/>
            </a:stretch>
          </p:blipFill>
          <p:spPr>
            <a:xfrm>
              <a:off x="8271" y="6086"/>
              <a:ext cx="1054" cy="1064"/>
            </a:xfrm>
            <a:prstGeom prst="rect">
              <a:avLst/>
            </a:prstGeom>
          </p:spPr>
        </p:pic>
        <p:pic>
          <p:nvPicPr>
            <p:cNvPr id="51" name="图片 50" descr="VSwitch+VM 2蓝.png"/>
            <p:cNvPicPr>
              <a:picLocks noChangeAspect="1"/>
            </p:cNvPicPr>
            <p:nvPr/>
          </p:nvPicPr>
          <p:blipFill>
            <a:blip r:embed="rId1" cstate="print"/>
            <a:stretch>
              <a:fillRect/>
            </a:stretch>
          </p:blipFill>
          <p:spPr>
            <a:xfrm>
              <a:off x="9394" y="6078"/>
              <a:ext cx="1054" cy="1064"/>
            </a:xfrm>
            <a:prstGeom prst="rect">
              <a:avLst/>
            </a:prstGeom>
          </p:spPr>
        </p:pic>
        <p:sp>
          <p:nvSpPr>
            <p:cNvPr id="54" name="矩形 53"/>
            <p:cNvSpPr/>
            <p:nvPr/>
          </p:nvSpPr>
          <p:spPr>
            <a:xfrm>
              <a:off x="8271" y="5457"/>
              <a:ext cx="2178" cy="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业务服务区</a:t>
              </a:r>
              <a:endParaRPr kumimoji="1" lang="zh-CN" altLang="en-US" sz="16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5" name="矩形 54"/>
            <p:cNvSpPr/>
            <p:nvPr/>
          </p:nvSpPr>
          <p:spPr>
            <a:xfrm>
              <a:off x="5319" y="3930"/>
              <a:ext cx="6002" cy="5040"/>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B0F0"/>
                </a:solidFill>
                <a:cs typeface="思源黑体 CN Medium" panose="020B0600000000000000" pitchFamily="34" charset="-122"/>
              </a:endParaRPr>
            </a:p>
          </p:txBody>
        </p:sp>
        <p:sp>
          <p:nvSpPr>
            <p:cNvPr id="56" name="矩形 55"/>
            <p:cNvSpPr/>
            <p:nvPr/>
          </p:nvSpPr>
          <p:spPr>
            <a:xfrm>
              <a:off x="6771" y="4168"/>
              <a:ext cx="3677" cy="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生产网络（普通区）</a:t>
              </a:r>
              <a:endParaRPr kumimoji="1" lang="zh-CN" altLang="en-US" sz="16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7" name="文本框 56"/>
            <p:cNvSpPr txBox="1"/>
            <p:nvPr/>
          </p:nvSpPr>
          <p:spPr>
            <a:xfrm>
              <a:off x="5424" y="5909"/>
              <a:ext cx="1348" cy="898"/>
            </a:xfrm>
            <a:prstGeom prst="rect">
              <a:avLst/>
            </a:prstGeom>
            <a:noFill/>
          </p:spPr>
          <p:txBody>
            <a:bodyPr wrap="square" rtlCol="0">
              <a:spAutoFit/>
            </a:bodyPr>
            <a:lstStyle/>
            <a:p>
              <a:r>
                <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外部接入网关（链路加密）</a:t>
              </a:r>
              <a:endPar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8" name="文本框 57"/>
            <p:cNvSpPr txBox="1"/>
            <p:nvPr/>
          </p:nvSpPr>
          <p:spPr>
            <a:xfrm>
              <a:off x="5424" y="7856"/>
              <a:ext cx="1700" cy="898"/>
            </a:xfrm>
            <a:prstGeom prst="rect">
              <a:avLst/>
            </a:prstGeom>
            <a:noFill/>
          </p:spPr>
          <p:txBody>
            <a:bodyPr wrap="square" rtlCol="0">
              <a:spAutoFit/>
            </a:bodyPr>
            <a:lstStyle/>
            <a:p>
              <a:r>
                <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内部接入网关（</a:t>
              </a:r>
              <a:r>
                <a:rPr kumimoji="1" lang="en-US" altLang="zh-CN"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DLP</a:t>
              </a:r>
              <a:r>
                <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、访问控制）</a:t>
              </a:r>
              <a:endPar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59" name="直线箭头连接符 6"/>
            <p:cNvCxnSpPr/>
            <p:nvPr/>
          </p:nvCxnSpPr>
          <p:spPr>
            <a:xfrm>
              <a:off x="6529" y="5400"/>
              <a:ext cx="1560" cy="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64"/>
            <p:cNvCxnSpPr/>
            <p:nvPr/>
          </p:nvCxnSpPr>
          <p:spPr>
            <a:xfrm flipV="1">
              <a:off x="6529" y="6571"/>
              <a:ext cx="1560" cy="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7"/>
            <p:cNvCxnSpPr/>
            <p:nvPr/>
          </p:nvCxnSpPr>
          <p:spPr>
            <a:xfrm flipV="1">
              <a:off x="10630" y="6221"/>
              <a:ext cx="4637" cy="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1948" y="6763"/>
              <a:ext cx="2529" cy="898"/>
            </a:xfrm>
            <a:prstGeom prst="rect">
              <a:avLst/>
            </a:prstGeom>
            <a:noFill/>
          </p:spPr>
          <p:txBody>
            <a:bodyPr wrap="square" rtlCol="0">
              <a:spAutoFit/>
            </a:bodyPr>
            <a:lstStyle/>
            <a:p>
              <a:pPr marL="228600" indent="-228600">
                <a:buFont typeface="+mj-lt"/>
                <a:buAutoNum type="arabicPeriod"/>
              </a:pPr>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数据库防火墙</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228600" indent="-228600">
                <a:buFont typeface="+mj-lt"/>
                <a:buAutoNum type="arabicPeriod"/>
              </a:pPr>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数据库审计</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228600" indent="-228600">
                <a:buFont typeface="+mj-lt"/>
                <a:buAutoNum type="arabicPeriod"/>
              </a:pPr>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数据库运维管理</a:t>
              </a:r>
              <a:endPar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3" name="文本框 62"/>
            <p:cNvSpPr txBox="1"/>
            <p:nvPr/>
          </p:nvSpPr>
          <p:spPr>
            <a:xfrm>
              <a:off x="15087" y="6699"/>
              <a:ext cx="1818" cy="384"/>
            </a:xfrm>
            <a:prstGeom prst="rect">
              <a:avLst/>
            </a:prstGeom>
            <a:noFill/>
          </p:spPr>
          <p:txBody>
            <a:bodyPr wrap="square" rtlCol="0">
              <a:spAutoFit/>
            </a:bodyPr>
            <a:lstStyle/>
            <a:p>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敏感数据资源</a:t>
              </a:r>
              <a:endPar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4" name="矩形 63"/>
            <p:cNvSpPr/>
            <p:nvPr/>
          </p:nvSpPr>
          <p:spPr>
            <a:xfrm>
              <a:off x="14692" y="3939"/>
              <a:ext cx="2370" cy="5031"/>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cs typeface="思源黑体 CN Medium" panose="020B0600000000000000" pitchFamily="34" charset="-122"/>
              </a:endParaRPr>
            </a:p>
          </p:txBody>
        </p:sp>
        <p:sp>
          <p:nvSpPr>
            <p:cNvPr id="65" name="矩形 64"/>
            <p:cNvSpPr/>
            <p:nvPr/>
          </p:nvSpPr>
          <p:spPr>
            <a:xfrm>
              <a:off x="14889" y="4168"/>
              <a:ext cx="1975" cy="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生产网络（敏感区）</a:t>
              </a:r>
              <a:endParaRPr kumimoji="1" lang="zh-CN" altLang="en-US" sz="16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66" name="直线箭头连接符 72"/>
            <p:cNvCxnSpPr/>
            <p:nvPr/>
          </p:nvCxnSpPr>
          <p:spPr>
            <a:xfrm>
              <a:off x="2651" y="5400"/>
              <a:ext cx="3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74"/>
            <p:cNvCxnSpPr/>
            <p:nvPr/>
          </p:nvCxnSpPr>
          <p:spPr>
            <a:xfrm>
              <a:off x="2651" y="7492"/>
              <a:ext cx="3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1601" y="5895"/>
              <a:ext cx="1348" cy="384"/>
            </a:xfrm>
            <a:prstGeom prst="rect">
              <a:avLst/>
            </a:prstGeom>
            <a:noFill/>
          </p:spPr>
          <p:txBody>
            <a:bodyPr wrap="square" rtlCol="0">
              <a:spAutoFit/>
            </a:bodyPr>
            <a:lstStyle/>
            <a:p>
              <a:r>
                <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外部访问</a:t>
              </a:r>
              <a:endPar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9" name="文本框 68"/>
            <p:cNvSpPr txBox="1"/>
            <p:nvPr/>
          </p:nvSpPr>
          <p:spPr>
            <a:xfrm>
              <a:off x="1552" y="8158"/>
              <a:ext cx="1348" cy="384"/>
            </a:xfrm>
            <a:prstGeom prst="rect">
              <a:avLst/>
            </a:prstGeom>
            <a:noFill/>
          </p:spPr>
          <p:txBody>
            <a:bodyPr wrap="square" rtlCol="0">
              <a:spAutoFit/>
            </a:bodyPr>
            <a:lstStyle/>
            <a:p>
              <a:r>
                <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内部访问</a:t>
              </a:r>
              <a:endParaRPr kumimoji="1" lang="zh-CN" altLang="en-US" sz="12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0" name="文本框 69"/>
            <p:cNvSpPr txBox="1"/>
            <p:nvPr/>
          </p:nvSpPr>
          <p:spPr>
            <a:xfrm>
              <a:off x="3424" y="5429"/>
              <a:ext cx="1100" cy="384"/>
            </a:xfrm>
            <a:prstGeom prst="rect">
              <a:avLst/>
            </a:prstGeom>
            <a:noFill/>
          </p:spPr>
          <p:txBody>
            <a:bodyPr wrap="square" rtlCol="0">
              <a:spAutoFit/>
            </a:bodyPr>
            <a:lstStyle/>
            <a:p>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外网</a:t>
              </a:r>
              <a:r>
                <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IP</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1" name="文本框 70"/>
            <p:cNvSpPr txBox="1"/>
            <p:nvPr/>
          </p:nvSpPr>
          <p:spPr>
            <a:xfrm>
              <a:off x="3431" y="7636"/>
              <a:ext cx="1094" cy="384"/>
            </a:xfrm>
            <a:prstGeom prst="rect">
              <a:avLst/>
            </a:prstGeom>
            <a:noFill/>
          </p:spPr>
          <p:txBody>
            <a:bodyPr wrap="square" rtlCol="0">
              <a:spAutoFit/>
            </a:bodyPr>
            <a:lstStyle/>
            <a:p>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内网</a:t>
              </a:r>
              <a:r>
                <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IP</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2" name="文本框 71"/>
            <p:cNvSpPr txBox="1"/>
            <p:nvPr/>
          </p:nvSpPr>
          <p:spPr>
            <a:xfrm>
              <a:off x="13981" y="6315"/>
              <a:ext cx="1094" cy="384"/>
            </a:xfrm>
            <a:prstGeom prst="rect">
              <a:avLst/>
            </a:prstGeom>
            <a:noFill/>
          </p:spPr>
          <p:txBody>
            <a:bodyPr wrap="square" rtlCol="0">
              <a:spAutoFit/>
            </a:bodyPr>
            <a:lstStyle/>
            <a:p>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内网</a:t>
              </a:r>
              <a:r>
                <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IP</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3" name="文本框 72"/>
            <p:cNvSpPr txBox="1"/>
            <p:nvPr/>
          </p:nvSpPr>
          <p:spPr>
            <a:xfrm>
              <a:off x="11466" y="5748"/>
              <a:ext cx="1094" cy="384"/>
            </a:xfrm>
            <a:prstGeom prst="rect">
              <a:avLst/>
            </a:prstGeom>
            <a:noFill/>
          </p:spPr>
          <p:txBody>
            <a:bodyPr wrap="square" rtlCol="0">
              <a:spAutoFit/>
            </a:bodyPr>
            <a:lstStyle/>
            <a:p>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内网</a:t>
              </a:r>
              <a:r>
                <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IP</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4" name="文本框 73"/>
            <p:cNvSpPr txBox="1"/>
            <p:nvPr/>
          </p:nvSpPr>
          <p:spPr>
            <a:xfrm>
              <a:off x="7122" y="6213"/>
              <a:ext cx="1094" cy="384"/>
            </a:xfrm>
            <a:prstGeom prst="rect">
              <a:avLst/>
            </a:prstGeom>
            <a:noFill/>
          </p:spPr>
          <p:txBody>
            <a:bodyPr wrap="square" rtlCol="0">
              <a:spAutoFit/>
            </a:bodyPr>
            <a:lstStyle/>
            <a:p>
              <a:r>
                <a:rPr kumimoji="1" lang="zh-CN" altLang="en-US"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内网</a:t>
              </a:r>
              <a:r>
                <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IP</a:t>
              </a:r>
              <a:endParaRPr kumimoji="1" lang="en-US" altLang="zh-CN" sz="12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5" name="矩形 74"/>
            <p:cNvSpPr/>
            <p:nvPr/>
          </p:nvSpPr>
          <p:spPr>
            <a:xfrm>
              <a:off x="1463" y="3561"/>
              <a:ext cx="16274" cy="558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cs typeface="思源黑体 CN Medium" panose="020B0600000000000000" pitchFamily="34" charset="-122"/>
              </a:endParaRPr>
            </a:p>
          </p:txBody>
        </p:sp>
        <p:pic>
          <p:nvPicPr>
            <p:cNvPr id="35" name="图片 34"/>
            <p:cNvPicPr>
              <a:picLocks noChangeAspect="1"/>
            </p:cNvPicPr>
            <p:nvPr/>
          </p:nvPicPr>
          <p:blipFill>
            <a:blip r:embed="rId2"/>
            <a:stretch>
              <a:fillRect/>
            </a:stretch>
          </p:blipFill>
          <p:spPr>
            <a:xfrm>
              <a:off x="15267" y="5696"/>
              <a:ext cx="1297" cy="1003"/>
            </a:xfrm>
            <a:prstGeom prst="rect">
              <a:avLst/>
            </a:prstGeom>
          </p:spPr>
        </p:pic>
        <p:pic>
          <p:nvPicPr>
            <p:cNvPr id="4" name="图片 3"/>
            <p:cNvPicPr>
              <a:picLocks noChangeAspect="1"/>
            </p:cNvPicPr>
            <p:nvPr/>
          </p:nvPicPr>
          <p:blipFill>
            <a:blip r:embed="rId3"/>
            <a:stretch>
              <a:fillRect/>
            </a:stretch>
          </p:blipFill>
          <p:spPr>
            <a:xfrm>
              <a:off x="1829" y="4731"/>
              <a:ext cx="830" cy="113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 y="7117"/>
              <a:ext cx="1405" cy="952"/>
            </a:xfrm>
            <a:prstGeom prst="rect">
              <a:avLst/>
            </a:prstGeom>
          </p:spPr>
        </p:pic>
        <p:pic>
          <p:nvPicPr>
            <p:cNvPr id="6" name="图片 5"/>
            <p:cNvPicPr>
              <a:picLocks noChangeAspect="1"/>
            </p:cNvPicPr>
            <p:nvPr/>
          </p:nvPicPr>
          <p:blipFill>
            <a:blip r:embed="rId5"/>
            <a:stretch>
              <a:fillRect/>
            </a:stretch>
          </p:blipFill>
          <p:spPr>
            <a:xfrm>
              <a:off x="5645" y="4938"/>
              <a:ext cx="905" cy="905"/>
            </a:xfrm>
            <a:prstGeom prst="rect">
              <a:avLst/>
            </a:prstGeom>
          </p:spPr>
        </p:pic>
        <p:pic>
          <p:nvPicPr>
            <p:cNvPr id="7" name="图片 6"/>
            <p:cNvPicPr>
              <a:picLocks noChangeAspect="1"/>
            </p:cNvPicPr>
            <p:nvPr/>
          </p:nvPicPr>
          <p:blipFill>
            <a:blip r:embed="rId5"/>
            <a:stretch>
              <a:fillRect/>
            </a:stretch>
          </p:blipFill>
          <p:spPr>
            <a:xfrm>
              <a:off x="5624" y="6951"/>
              <a:ext cx="905" cy="905"/>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82" y="5949"/>
              <a:ext cx="1599" cy="647"/>
            </a:xfrm>
            <a:prstGeom prst="rect">
              <a:avLst/>
            </a:prstGeom>
          </p:spPr>
        </p:pic>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sym typeface="+mn-ea"/>
              </a:rPr>
              <a:t>场景四：数据存储阶段</a:t>
            </a:r>
            <a:r>
              <a:rPr lang="en-US" altLang="zh-CN" dirty="0">
                <a:sym typeface="+mn-ea"/>
              </a:rPr>
              <a:t>-</a:t>
            </a:r>
            <a:r>
              <a:rPr dirty="0">
                <a:sym typeface="+mn-ea"/>
              </a:rPr>
              <a:t>透明加解密</a:t>
            </a:r>
            <a:endParaRPr sz="3600" dirty="0">
              <a:sym typeface="+mn-ea"/>
            </a:endParaRPr>
          </a:p>
        </p:txBody>
      </p:sp>
      <p:sp>
        <p:nvSpPr>
          <p:cNvPr id="256" name="矩形 255"/>
          <p:cNvSpPr/>
          <p:nvPr/>
        </p:nvSpPr>
        <p:spPr>
          <a:xfrm>
            <a:off x="692150" y="1200150"/>
            <a:ext cx="10688320" cy="460375"/>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l">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基于透明加密技术的数据安全加密方案，在不改变数据访问的业务逻辑前提下，提升数据存储阶段的安全防护能力。</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258" name="圆角矩形 5"/>
          <p:cNvSpPr/>
          <p:nvPr/>
        </p:nvSpPr>
        <p:spPr bwMode="auto">
          <a:xfrm>
            <a:off x="842645" y="4132580"/>
            <a:ext cx="10328275" cy="340360"/>
          </a:xfrm>
          <a:prstGeom prst="roundRect">
            <a:avLst/>
          </a:prstGeom>
          <a:solidFill>
            <a:srgbClr val="00A4D4"/>
          </a:solidFill>
          <a:ln w="12700" cap="flat" cmpd="sng" algn="ctr">
            <a:noFill/>
            <a:prstDash val="solid"/>
            <a:miter lim="800000"/>
            <a:headEnd type="none" w="med" len="med"/>
            <a:tailEnd type="none" w="med" len="med"/>
          </a:ln>
          <a:effectLst/>
        </p:spPr>
        <p:txBody>
          <a:bodyPr vert="horz" wrap="square" lIns="45720" tIns="45720" rIns="45720" bIns="45720" numCol="1" rtlCol="0" anchor="ctr" anchorCtr="0" compatLnSpc="1">
            <a:spAutoFit/>
          </a:bodyPr>
          <a:lstStyle/>
          <a:p>
            <a:pPr marL="0" marR="0" lvl="0" indent="0" defTabSz="914400" eaLnBrk="1" fontAlgn="base" latinLnBrk="0" hangingPunct="0">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schemeClr val="bg1"/>
              </a:solidFill>
              <a:effectLst/>
              <a:uLnTx/>
              <a:uFillTx/>
              <a:ea typeface="思源黑体 CN Medium" panose="020B0600000000000000" pitchFamily="34" charset="-122"/>
              <a:cs typeface="+mn-ea"/>
              <a:sym typeface="+mn-lt"/>
            </a:endParaRPr>
          </a:p>
        </p:txBody>
      </p:sp>
      <p:sp>
        <p:nvSpPr>
          <p:cNvPr id="259" name="矩形: 圆角 258"/>
          <p:cNvSpPr/>
          <p:nvPr/>
        </p:nvSpPr>
        <p:spPr>
          <a:xfrm>
            <a:off x="842645" y="5158105"/>
            <a:ext cx="10328275" cy="960755"/>
          </a:xfrm>
          <a:prstGeom prst="roundRect">
            <a:avLst>
              <a:gd name="adj" fmla="val 6988"/>
            </a:avLst>
          </a:prstGeom>
          <a:noFill/>
          <a:ln w="12700" cap="flat" cmpd="sng" algn="ctr">
            <a:solidFill>
              <a:srgbClr val="FF0000"/>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260" name="矩形: 圆角 14"/>
          <p:cNvSpPr/>
          <p:nvPr/>
        </p:nvSpPr>
        <p:spPr>
          <a:xfrm>
            <a:off x="7595870" y="2259965"/>
            <a:ext cx="3574415" cy="1017905"/>
          </a:xfrm>
          <a:prstGeom prst="roundRect">
            <a:avLst>
              <a:gd name="adj" fmla="val 6988"/>
            </a:avLst>
          </a:prstGeom>
          <a:noFill/>
          <a:ln w="12700" cap="flat" cmpd="sng" algn="ctr">
            <a:solidFill>
              <a:srgbClr val="00B0F0"/>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261" name="矩形: 圆角 15"/>
          <p:cNvSpPr/>
          <p:nvPr/>
        </p:nvSpPr>
        <p:spPr>
          <a:xfrm>
            <a:off x="842645" y="2256790"/>
            <a:ext cx="5193665" cy="1018540"/>
          </a:xfrm>
          <a:prstGeom prst="roundRect">
            <a:avLst>
              <a:gd name="adj" fmla="val 6988"/>
            </a:avLst>
          </a:prstGeom>
          <a:noFill/>
          <a:ln w="12700" cap="flat" cmpd="sng" algn="ctr">
            <a:solidFill>
              <a:srgbClr val="00B0F0"/>
            </a:solidFill>
            <a:prstDash val="dash"/>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400" b="0" i="0" u="none" strike="noStrike" kern="0" cap="none" spc="0" normalizeH="0" baseline="0" noProof="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262" name="矩形 261"/>
          <p:cNvSpPr/>
          <p:nvPr/>
        </p:nvSpPr>
        <p:spPr>
          <a:xfrm>
            <a:off x="3078480" y="1867535"/>
            <a:ext cx="723265"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a:ln>
                  <a:noFill/>
                </a:ln>
                <a:solidFill>
                  <a:schemeClr val="bg1"/>
                </a:solidFill>
                <a:effectLst/>
                <a:uLnTx/>
                <a:uFillTx/>
                <a:ea typeface="思源黑体 CN Medium" panose="020B0600000000000000" pitchFamily="34" charset="-122"/>
                <a:cs typeface="+mn-ea"/>
                <a:sym typeface="+mn-lt"/>
              </a:rPr>
              <a:t>业务侧</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sp>
        <p:nvSpPr>
          <p:cNvPr id="263" name="矩形 262"/>
          <p:cNvSpPr/>
          <p:nvPr/>
        </p:nvSpPr>
        <p:spPr>
          <a:xfrm>
            <a:off x="9021445" y="1866900"/>
            <a:ext cx="723265"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a:ln>
                  <a:noFill/>
                </a:ln>
                <a:solidFill>
                  <a:schemeClr val="bg1"/>
                </a:solidFill>
                <a:effectLst/>
                <a:uLnTx/>
                <a:uFillTx/>
                <a:ea typeface="思源黑体 CN Medium" panose="020B0600000000000000" pitchFamily="34" charset="-122"/>
                <a:cs typeface="+mn-ea"/>
                <a:sym typeface="+mn-lt"/>
              </a:rPr>
              <a:t>运维侧</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sp>
        <p:nvSpPr>
          <p:cNvPr id="264" name="矩形 263"/>
          <p:cNvSpPr/>
          <p:nvPr/>
        </p:nvSpPr>
        <p:spPr>
          <a:xfrm>
            <a:off x="5375275" y="4164965"/>
            <a:ext cx="1441450"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数据库加密引擎</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grpSp>
        <p:nvGrpSpPr>
          <p:cNvPr id="265" name="组合 28"/>
          <p:cNvGrpSpPr/>
          <p:nvPr/>
        </p:nvGrpSpPr>
        <p:grpSpPr>
          <a:xfrm>
            <a:off x="3213100" y="3397250"/>
            <a:ext cx="292735" cy="1636395"/>
            <a:chOff x="2214815" y="3782357"/>
            <a:chExt cx="216450" cy="1402972"/>
          </a:xfrm>
        </p:grpSpPr>
        <p:cxnSp>
          <p:nvCxnSpPr>
            <p:cNvPr id="292" name="直接箭头连接符 29"/>
            <p:cNvCxnSpPr/>
            <p:nvPr/>
          </p:nvCxnSpPr>
          <p:spPr bwMode="auto">
            <a:xfrm>
              <a:off x="2214815" y="3796204"/>
              <a:ext cx="0" cy="1389125"/>
            </a:xfrm>
            <a:prstGeom prst="straightConnector1">
              <a:avLst/>
            </a:prstGeom>
            <a:solidFill>
              <a:srgbClr val="FFFFFF"/>
            </a:solidFill>
            <a:ln w="38100" cap="flat" cmpd="sng" algn="ctr">
              <a:solidFill>
                <a:srgbClr val="0070C0"/>
              </a:solidFill>
              <a:prstDash val="sysDash"/>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直接箭头连接符 30"/>
            <p:cNvCxnSpPr/>
            <p:nvPr/>
          </p:nvCxnSpPr>
          <p:spPr bwMode="auto">
            <a:xfrm flipH="1" flipV="1">
              <a:off x="2431265" y="3782357"/>
              <a:ext cx="0" cy="1389125"/>
            </a:xfrm>
            <a:prstGeom prst="straightConnector1">
              <a:avLst/>
            </a:prstGeom>
            <a:solidFill>
              <a:srgbClr val="FFFFFF"/>
            </a:solidFill>
            <a:ln w="38100" cap="flat" cmpd="sng" algn="ctr">
              <a:solidFill>
                <a:srgbClr val="0070C0"/>
              </a:solidFill>
              <a:prstDash val="sysDash"/>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6" name="矩形 265"/>
          <p:cNvSpPr/>
          <p:nvPr/>
        </p:nvSpPr>
        <p:spPr>
          <a:xfrm>
            <a:off x="1788160" y="4583409"/>
            <a:ext cx="1261745"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入库自动加密</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sp>
        <p:nvSpPr>
          <p:cNvPr id="267" name="矩形 266"/>
          <p:cNvSpPr/>
          <p:nvPr/>
        </p:nvSpPr>
        <p:spPr>
          <a:xfrm>
            <a:off x="3639820" y="3590290"/>
            <a:ext cx="2339340"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出库自动解密，对应用透明</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grpSp>
        <p:nvGrpSpPr>
          <p:cNvPr id="268" name="组合 2"/>
          <p:cNvGrpSpPr/>
          <p:nvPr/>
        </p:nvGrpSpPr>
        <p:grpSpPr>
          <a:xfrm>
            <a:off x="9222740" y="3355340"/>
            <a:ext cx="311785" cy="1631315"/>
            <a:chOff x="5920986" y="3588123"/>
            <a:chExt cx="271620" cy="1620438"/>
          </a:xfrm>
        </p:grpSpPr>
        <p:cxnSp>
          <p:nvCxnSpPr>
            <p:cNvPr id="290" name="直接箭头连接符 33"/>
            <p:cNvCxnSpPr/>
            <p:nvPr/>
          </p:nvCxnSpPr>
          <p:spPr bwMode="auto">
            <a:xfrm>
              <a:off x="5920986" y="3599518"/>
              <a:ext cx="0" cy="1609043"/>
            </a:xfrm>
            <a:prstGeom prst="straightConnector1">
              <a:avLst/>
            </a:prstGeom>
            <a:solidFill>
              <a:srgbClr val="FFFFFF"/>
            </a:solidFill>
            <a:ln w="38100" cap="flat" cmpd="sng" algn="ctr">
              <a:solidFill>
                <a:srgbClr val="0070C0"/>
              </a:solidFill>
              <a:prstDash val="sysDash"/>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 name="直接箭头连接符 34"/>
            <p:cNvCxnSpPr/>
            <p:nvPr/>
          </p:nvCxnSpPr>
          <p:spPr bwMode="auto">
            <a:xfrm flipH="1" flipV="1">
              <a:off x="6192606" y="3588123"/>
              <a:ext cx="0" cy="1609043"/>
            </a:xfrm>
            <a:prstGeom prst="straightConnector1">
              <a:avLst/>
            </a:prstGeom>
            <a:solidFill>
              <a:srgbClr val="FFFFFF"/>
            </a:solidFill>
            <a:ln w="38100" cap="flat" cmpd="sng" algn="ctr">
              <a:solidFill>
                <a:srgbClr val="FF0000"/>
              </a:solidFill>
              <a:prstDash val="sysDash"/>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69" name="矩形 268"/>
          <p:cNvSpPr/>
          <p:nvPr/>
        </p:nvSpPr>
        <p:spPr>
          <a:xfrm>
            <a:off x="7854315" y="4586555"/>
            <a:ext cx="1261745"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入库自动加密</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sp>
        <p:nvSpPr>
          <p:cNvPr id="270" name="矩形 269"/>
          <p:cNvSpPr/>
          <p:nvPr/>
        </p:nvSpPr>
        <p:spPr>
          <a:xfrm>
            <a:off x="9583420" y="3577590"/>
            <a:ext cx="1830070" cy="320040"/>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无</a:t>
            </a:r>
            <a:r>
              <a:rPr kumimoji="1" lang="zh-CN" altLang="en-US" sz="1400" b="1" i="0" u="none" strike="noStrike" kern="0" cap="none" spc="0" normalizeH="0" baseline="0" noProof="0">
                <a:ln>
                  <a:noFill/>
                </a:ln>
                <a:solidFill>
                  <a:schemeClr val="bg1"/>
                </a:solidFill>
                <a:effectLst/>
                <a:uLnTx/>
                <a:uFillTx/>
                <a:ea typeface="思源黑体 CN Medium" panose="020B0600000000000000" pitchFamily="34" charset="-122"/>
                <a:cs typeface="+mn-ea"/>
                <a:sym typeface="+mn-lt"/>
              </a:rPr>
              <a:t>权限访问为</a:t>
            </a: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密文</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sp>
        <p:nvSpPr>
          <p:cNvPr id="274" name="矩形 273"/>
          <p:cNvSpPr/>
          <p:nvPr/>
        </p:nvSpPr>
        <p:spPr>
          <a:xfrm>
            <a:off x="5053965" y="4589780"/>
            <a:ext cx="2084070" cy="307975"/>
          </a:xfrm>
          <a:prstGeom prst="rect">
            <a:avLst/>
          </a:prstGeom>
        </p:spPr>
        <p:txBody>
          <a:bodyPr wrap="non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密文存储</a:t>
            </a:r>
            <a:r>
              <a:rPr kumimoji="1" lang="en-US" altLang="zh-CN"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a:t>
            </a:r>
            <a:r>
              <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rPr>
              <a:t>上层访问控制</a:t>
            </a:r>
            <a:endParaRPr kumimoji="1" lang="zh-CN" altLang="en-US" sz="1400" b="1" i="0" u="none" strike="noStrike" kern="0" cap="none" spc="0" normalizeH="0" baseline="0" noProof="0" dirty="0">
              <a:ln>
                <a:noFill/>
              </a:ln>
              <a:solidFill>
                <a:schemeClr val="bg1"/>
              </a:solidFill>
              <a:effectLst/>
              <a:uLnTx/>
              <a:uFillTx/>
              <a:ea typeface="思源黑体 CN Medium" panose="020B0600000000000000" pitchFamily="34" charset="-122"/>
              <a:cs typeface="+mn-ea"/>
              <a:sym typeface="+mn-lt"/>
            </a:endParaRPr>
          </a:p>
        </p:txBody>
      </p:sp>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52652" y="2481611"/>
            <a:ext cx="704781" cy="580408"/>
          </a:xfrm>
          <a:prstGeom prst="rect">
            <a:avLst/>
          </a:prstGeom>
        </p:spPr>
      </p:pic>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26207" y="2479706"/>
            <a:ext cx="704781" cy="580408"/>
          </a:xfrm>
          <a:prstGeom prst="rect">
            <a:avLst/>
          </a:prstGeom>
        </p:spPr>
      </p:pic>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01337" y="2480341"/>
            <a:ext cx="704781" cy="580408"/>
          </a:xfrm>
          <a:prstGeom prst="rect">
            <a:avLst/>
          </a:prstGeom>
        </p:spPr>
      </p:pic>
      <p:pic>
        <p:nvPicPr>
          <p:cNvPr id="52" name="图片 51"/>
          <p:cNvPicPr>
            <a:picLocks noChangeAspect="1"/>
          </p:cNvPicPr>
          <p:nvPr/>
        </p:nvPicPr>
        <p:blipFill>
          <a:blip r:embed="rId2"/>
          <a:stretch>
            <a:fillRect/>
          </a:stretch>
        </p:blipFill>
        <p:spPr>
          <a:xfrm>
            <a:off x="8194790" y="2530862"/>
            <a:ext cx="720000" cy="469565"/>
          </a:xfrm>
          <a:prstGeom prst="rect">
            <a:avLst/>
          </a:prstGeom>
        </p:spPr>
      </p:pic>
      <p:pic>
        <p:nvPicPr>
          <p:cNvPr id="6" name="图片 5"/>
          <p:cNvPicPr>
            <a:picLocks noChangeAspect="1"/>
          </p:cNvPicPr>
          <p:nvPr/>
        </p:nvPicPr>
        <p:blipFill>
          <a:blip r:embed="rId2"/>
          <a:stretch>
            <a:fillRect/>
          </a:stretch>
        </p:blipFill>
        <p:spPr>
          <a:xfrm>
            <a:off x="9965805" y="2536577"/>
            <a:ext cx="720000" cy="469565"/>
          </a:xfrm>
          <a:prstGeom prst="rect">
            <a:avLst/>
          </a:prstGeom>
        </p:spPr>
      </p:pic>
      <p:pic>
        <p:nvPicPr>
          <p:cNvPr id="55" name="图片 54"/>
          <p:cNvPicPr>
            <a:picLocks noChangeAspect="1"/>
          </p:cNvPicPr>
          <p:nvPr/>
        </p:nvPicPr>
        <p:blipFill>
          <a:blip r:embed="rId3"/>
          <a:stretch>
            <a:fillRect/>
          </a:stretch>
        </p:blipFill>
        <p:spPr>
          <a:xfrm>
            <a:off x="2107565" y="5325745"/>
            <a:ext cx="638175" cy="638175"/>
          </a:xfrm>
          <a:prstGeom prst="rect">
            <a:avLst/>
          </a:prstGeom>
        </p:spPr>
      </p:pic>
      <p:pic>
        <p:nvPicPr>
          <p:cNvPr id="7" name="图片 6"/>
          <p:cNvPicPr>
            <a:picLocks noChangeAspect="1"/>
          </p:cNvPicPr>
          <p:nvPr/>
        </p:nvPicPr>
        <p:blipFill>
          <a:blip r:embed="rId3"/>
          <a:stretch>
            <a:fillRect/>
          </a:stretch>
        </p:blipFill>
        <p:spPr>
          <a:xfrm>
            <a:off x="4248150" y="5319395"/>
            <a:ext cx="638175" cy="638175"/>
          </a:xfrm>
          <a:prstGeom prst="rect">
            <a:avLst/>
          </a:prstGeom>
        </p:spPr>
      </p:pic>
      <p:pic>
        <p:nvPicPr>
          <p:cNvPr id="8" name="图片 7"/>
          <p:cNvPicPr>
            <a:picLocks noChangeAspect="1"/>
          </p:cNvPicPr>
          <p:nvPr/>
        </p:nvPicPr>
        <p:blipFill>
          <a:blip r:embed="rId3"/>
          <a:stretch>
            <a:fillRect/>
          </a:stretch>
        </p:blipFill>
        <p:spPr>
          <a:xfrm>
            <a:off x="6576060" y="5319395"/>
            <a:ext cx="638175" cy="638175"/>
          </a:xfrm>
          <a:prstGeom prst="rect">
            <a:avLst/>
          </a:prstGeom>
        </p:spPr>
      </p:pic>
      <p:pic>
        <p:nvPicPr>
          <p:cNvPr id="9" name="图片 8"/>
          <p:cNvPicPr>
            <a:picLocks noChangeAspect="1"/>
          </p:cNvPicPr>
          <p:nvPr/>
        </p:nvPicPr>
        <p:blipFill>
          <a:blip r:embed="rId3"/>
          <a:stretch>
            <a:fillRect/>
          </a:stretch>
        </p:blipFill>
        <p:spPr>
          <a:xfrm>
            <a:off x="8903970" y="5319395"/>
            <a:ext cx="638175" cy="638175"/>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sym typeface="+mn-ea"/>
              </a:rPr>
              <a:t>场景五：数据处理阶段</a:t>
            </a:r>
            <a:r>
              <a:rPr lang="en-US" altLang="zh-CN" dirty="0">
                <a:sym typeface="+mn-ea"/>
              </a:rPr>
              <a:t>-</a:t>
            </a:r>
            <a:r>
              <a:rPr dirty="0">
                <a:sym typeface="+mn-ea"/>
              </a:rPr>
              <a:t>安全管控</a:t>
            </a:r>
            <a:endParaRPr sz="3600" dirty="0">
              <a:sym typeface="+mn-ea"/>
            </a:endParaRPr>
          </a:p>
        </p:txBody>
      </p:sp>
      <p:sp>
        <p:nvSpPr>
          <p:cNvPr id="78" name="圆角矩形 106"/>
          <p:cNvSpPr/>
          <p:nvPr/>
        </p:nvSpPr>
        <p:spPr>
          <a:xfrm>
            <a:off x="4649222" y="5794996"/>
            <a:ext cx="1960875" cy="520554"/>
          </a:xfrm>
          <a:prstGeom prst="roundRect">
            <a:avLst>
              <a:gd name="adj" fmla="val 9026"/>
            </a:avLst>
          </a:prstGeom>
          <a:no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外设</a:t>
            </a:r>
            <a:endParaRPr kumimoji="1" lang="zh-CN" altLang="en-US" sz="14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9" name="圆角矩形 105"/>
          <p:cNvSpPr/>
          <p:nvPr/>
        </p:nvSpPr>
        <p:spPr>
          <a:xfrm>
            <a:off x="4602726" y="4539168"/>
            <a:ext cx="1960875" cy="492331"/>
          </a:xfrm>
          <a:prstGeom prst="roundRect">
            <a:avLst>
              <a:gd name="adj" fmla="val 9026"/>
            </a:avLst>
          </a:prstGeom>
          <a:no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程序</a:t>
            </a:r>
            <a:endParaRPr kumimoji="1" lang="zh-CN" altLang="en-US" sz="14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0" name="圆角矩形 25"/>
          <p:cNvSpPr/>
          <p:nvPr/>
        </p:nvSpPr>
        <p:spPr>
          <a:xfrm>
            <a:off x="4602726" y="3440112"/>
            <a:ext cx="1960875" cy="355158"/>
          </a:xfrm>
          <a:prstGeom prst="roundRect">
            <a:avLst>
              <a:gd name="adj" fmla="val 9026"/>
            </a:avLst>
          </a:prstGeom>
          <a:noFill/>
          <a:ln w="635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r>
              <a:rPr kumimoji="1" lang="zh-CN" altLang="en-US" sz="14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协议</a:t>
            </a:r>
            <a:endParaRPr kumimoji="1" lang="zh-CN" altLang="en-US" sz="14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nvGrpSpPr>
          <p:cNvPr id="83" name="组合 82"/>
          <p:cNvGrpSpPr/>
          <p:nvPr/>
        </p:nvGrpSpPr>
        <p:grpSpPr>
          <a:xfrm>
            <a:off x="9142849" y="2693846"/>
            <a:ext cx="720000" cy="720000"/>
            <a:chOff x="1073426" y="4716900"/>
            <a:chExt cx="720000" cy="720000"/>
          </a:xfrm>
          <a:solidFill>
            <a:srgbClr val="FF0000"/>
          </a:solidFill>
        </p:grpSpPr>
        <p:sp>
          <p:nvSpPr>
            <p:cNvPr id="84" name="椭圆 83"/>
            <p:cNvSpPr/>
            <p:nvPr/>
          </p:nvSpPr>
          <p:spPr>
            <a:xfrm>
              <a:off x="1073426" y="4716900"/>
              <a:ext cx="720000" cy="720000"/>
            </a:xfrm>
            <a:prstGeom prst="ellipse">
              <a:avLst/>
            </a:prstGeom>
            <a:grpFill/>
            <a:ln w="25400" cap="flat">
              <a:solidFill>
                <a:srgbClr val="FF0000"/>
              </a:solidFill>
              <a:prstDash val="solid"/>
              <a:bevel/>
            </a:ln>
            <a:effectLst/>
          </p:spPr>
          <p:txBody>
            <a:bodyPr rot="0" spcFirstLastPara="1" vertOverflow="overflow" horzOverflow="overflow" vert="horz" wrap="square" lIns="0" tIns="0" rIns="0" bIns="0" numCol="1" spcCol="38100" rtlCol="0" anchor="ctr" anchorCtr="1">
              <a:noAutofit/>
            </a:bodyPr>
            <a:lstStyle/>
            <a:p>
              <a:pPr marL="0" marR="0" lvl="0" indent="0" defTabSz="457200" eaLnBrk="1" fontAlgn="auto" latinLnBrk="1"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85" name="矩形 84"/>
            <p:cNvSpPr/>
            <p:nvPr/>
          </p:nvSpPr>
          <p:spPr>
            <a:xfrm>
              <a:off x="1199426" y="4842900"/>
              <a:ext cx="468000" cy="468000"/>
            </a:xfrm>
            <a:prstGeom prst="rect">
              <a:avLst/>
            </a:prstGeom>
            <a:grpFill/>
            <a:ln w="12700" cap="flat">
              <a:noFill/>
              <a:prstDash val="solid"/>
              <a:bevel/>
            </a:ln>
            <a:effectLst/>
          </p:spPr>
          <p:txBody>
            <a:bodyPr rot="0" spcFirstLastPara="1" vertOverflow="overflow" horzOverflow="overflow" vert="horz" wrap="square" lIns="0" tIns="0" rIns="0" bIns="0" numCol="1" spcCol="38100" rtlCol="0" fromWordArt="0" anchor="ctr" anchorCtr="1" forceAA="0" compatLnSpc="1">
              <a:noAutofit/>
            </a:bodyPr>
            <a:lstStyle/>
            <a:p>
              <a:pPr marL="0" marR="0" lvl="0" indent="0" defTabSz="457200" eaLnBrk="1" fontAlgn="auto" latinLnBrk="1"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强制拒绝</a:t>
              </a:r>
              <a:endPar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grpSp>
      <p:grpSp>
        <p:nvGrpSpPr>
          <p:cNvPr id="86" name="组合 85"/>
          <p:cNvGrpSpPr/>
          <p:nvPr/>
        </p:nvGrpSpPr>
        <p:grpSpPr>
          <a:xfrm>
            <a:off x="9142849" y="4958609"/>
            <a:ext cx="720000" cy="720000"/>
            <a:chOff x="1073426" y="4716900"/>
            <a:chExt cx="720000" cy="720000"/>
          </a:xfrm>
          <a:solidFill>
            <a:srgbClr val="00B050"/>
          </a:solidFill>
        </p:grpSpPr>
        <p:sp>
          <p:nvSpPr>
            <p:cNvPr id="87" name="椭圆 86"/>
            <p:cNvSpPr/>
            <p:nvPr/>
          </p:nvSpPr>
          <p:spPr>
            <a:xfrm>
              <a:off x="1073426" y="4716900"/>
              <a:ext cx="720000" cy="720000"/>
            </a:xfrm>
            <a:prstGeom prst="ellipse">
              <a:avLst/>
            </a:prstGeom>
            <a:grpFill/>
            <a:ln w="25400" cap="flat">
              <a:noFill/>
              <a:prstDash val="solid"/>
              <a:bevel/>
            </a:ln>
            <a:effectLst/>
          </p:spPr>
          <p:txBody>
            <a:bodyPr rot="0" spcFirstLastPara="1" vertOverflow="overflow" horzOverflow="overflow" vert="horz" wrap="square" lIns="0" tIns="0" rIns="0" bIns="0" numCol="1" spcCol="38100" rtlCol="0" anchor="ctr" anchorCtr="1">
              <a:noAutofit/>
            </a:bodyPr>
            <a:lstStyle/>
            <a:p>
              <a:pPr marL="0" marR="0" lvl="0" indent="0" defTabSz="457200" eaLnBrk="1" fontAlgn="auto" latinLnBrk="1"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88" name="矩形 87"/>
            <p:cNvSpPr/>
            <p:nvPr/>
          </p:nvSpPr>
          <p:spPr>
            <a:xfrm>
              <a:off x="1199426" y="4842900"/>
              <a:ext cx="468000" cy="468000"/>
            </a:xfrm>
            <a:prstGeom prst="rect">
              <a:avLst/>
            </a:prstGeom>
            <a:grpFill/>
            <a:ln w="12700" cap="flat">
              <a:noFill/>
              <a:prstDash val="solid"/>
              <a:bevel/>
            </a:ln>
            <a:effectLst/>
          </p:spPr>
          <p:txBody>
            <a:bodyPr rot="0" spcFirstLastPara="1" vertOverflow="overflow" horzOverflow="overflow" vert="horz" wrap="square" lIns="0" tIns="0" rIns="0" bIns="0" numCol="1" spcCol="38100" rtlCol="0" fromWordArt="0" anchor="ctr" anchorCtr="1" forceAA="0" compatLnSpc="1">
              <a:noAutofit/>
            </a:bodyPr>
            <a:lstStyle/>
            <a:p>
              <a:pPr marL="0" marR="0" lvl="0" indent="0" defTabSz="457200" eaLnBrk="1" fontAlgn="auto" latinLnBrk="1"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规则放行</a:t>
              </a:r>
              <a:endPar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grpSp>
      <p:grpSp>
        <p:nvGrpSpPr>
          <p:cNvPr id="89" name="组合 88"/>
          <p:cNvGrpSpPr/>
          <p:nvPr/>
        </p:nvGrpSpPr>
        <p:grpSpPr>
          <a:xfrm>
            <a:off x="9142849" y="3448767"/>
            <a:ext cx="720000" cy="720000"/>
            <a:chOff x="1073426" y="4716900"/>
            <a:chExt cx="720000" cy="720000"/>
          </a:xfrm>
          <a:solidFill>
            <a:srgbClr val="0070C0"/>
          </a:solidFill>
        </p:grpSpPr>
        <p:sp>
          <p:nvSpPr>
            <p:cNvPr id="90" name="椭圆 89"/>
            <p:cNvSpPr/>
            <p:nvPr/>
          </p:nvSpPr>
          <p:spPr>
            <a:xfrm>
              <a:off x="1073426" y="4716900"/>
              <a:ext cx="720000" cy="720000"/>
            </a:xfrm>
            <a:prstGeom prst="ellipse">
              <a:avLst/>
            </a:prstGeom>
            <a:grpFill/>
            <a:ln w="25400" cap="flat">
              <a:noFill/>
              <a:prstDash val="solid"/>
              <a:bevel/>
            </a:ln>
            <a:effectLst/>
          </p:spPr>
          <p:txBody>
            <a:bodyPr rot="0" spcFirstLastPara="1" vertOverflow="overflow" horzOverflow="overflow" vert="horz" wrap="square" lIns="0" tIns="0" rIns="0" bIns="0" numCol="1" spcCol="38100" rtlCol="0" anchor="ctr" anchorCtr="1">
              <a:noAutofit/>
            </a:bodyPr>
            <a:lstStyle/>
            <a:p>
              <a:pPr marL="0" marR="0" lvl="0" indent="0" defTabSz="457200" eaLnBrk="1" fontAlgn="auto" latinLnBrk="1"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91" name="矩形 90"/>
            <p:cNvSpPr/>
            <p:nvPr/>
          </p:nvSpPr>
          <p:spPr>
            <a:xfrm>
              <a:off x="1199426" y="4842900"/>
              <a:ext cx="468000" cy="468000"/>
            </a:xfrm>
            <a:prstGeom prst="rect">
              <a:avLst/>
            </a:prstGeom>
            <a:grpFill/>
            <a:ln w="12700" cap="flat">
              <a:noFill/>
              <a:prstDash val="solid"/>
              <a:bevel/>
            </a:ln>
            <a:effectLst/>
          </p:spPr>
          <p:txBody>
            <a:bodyPr rot="0" spcFirstLastPara="1" vertOverflow="overflow" horzOverflow="overflow" vert="horz" wrap="square" lIns="0" tIns="0" rIns="0" bIns="0" numCol="1" spcCol="38100" rtlCol="0" fromWordArt="0" anchor="ctr" anchorCtr="1" forceAA="0" compatLnSpc="1">
              <a:noAutofit/>
            </a:bodyPr>
            <a:lstStyle/>
            <a:p>
              <a:pPr marL="0" marR="0" lvl="0" indent="0" defTabSz="457200" eaLnBrk="1" fontAlgn="auto" latinLnBrk="1"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主动放弃</a:t>
              </a:r>
              <a:endPar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grpSp>
      <p:grpSp>
        <p:nvGrpSpPr>
          <p:cNvPr id="92" name="组合 91"/>
          <p:cNvGrpSpPr/>
          <p:nvPr/>
        </p:nvGrpSpPr>
        <p:grpSpPr>
          <a:xfrm>
            <a:off x="9142849" y="4203688"/>
            <a:ext cx="720000" cy="720000"/>
            <a:chOff x="1073426" y="4716900"/>
            <a:chExt cx="720000" cy="720000"/>
          </a:xfrm>
          <a:solidFill>
            <a:schemeClr val="accent6"/>
          </a:solidFill>
        </p:grpSpPr>
        <p:sp>
          <p:nvSpPr>
            <p:cNvPr id="93" name="椭圆 92"/>
            <p:cNvSpPr/>
            <p:nvPr/>
          </p:nvSpPr>
          <p:spPr>
            <a:xfrm>
              <a:off x="1073426" y="4716900"/>
              <a:ext cx="720000" cy="720000"/>
            </a:xfrm>
            <a:prstGeom prst="ellipse">
              <a:avLst/>
            </a:prstGeom>
            <a:grpFill/>
            <a:ln w="25400" cap="flat">
              <a:noFill/>
              <a:prstDash val="solid"/>
              <a:bevel/>
            </a:ln>
            <a:effectLst/>
          </p:spPr>
          <p:txBody>
            <a:bodyPr rot="0" spcFirstLastPara="1" vertOverflow="overflow" horzOverflow="overflow" vert="horz" wrap="square" lIns="0" tIns="0" rIns="0" bIns="0" numCol="1" spcCol="38100" rtlCol="0" anchor="ctr" anchorCtr="1">
              <a:noAutofit/>
            </a:bodyPr>
            <a:lstStyle/>
            <a:p>
              <a:pPr marL="0" marR="0" lvl="0" indent="0" defTabSz="457200" eaLnBrk="1" fontAlgn="auto" latinLnBrk="1"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94" name="矩形 93"/>
            <p:cNvSpPr/>
            <p:nvPr/>
          </p:nvSpPr>
          <p:spPr>
            <a:xfrm>
              <a:off x="1199426" y="4842900"/>
              <a:ext cx="468000" cy="468000"/>
            </a:xfrm>
            <a:prstGeom prst="rect">
              <a:avLst/>
            </a:prstGeom>
            <a:grpFill/>
            <a:ln w="12700" cap="flat">
              <a:noFill/>
              <a:prstDash val="solid"/>
              <a:bevel/>
            </a:ln>
            <a:effectLst/>
          </p:spPr>
          <p:txBody>
            <a:bodyPr rot="0" spcFirstLastPara="1" vertOverflow="overflow" horzOverflow="overflow" vert="horz" wrap="square" lIns="0" tIns="0" rIns="0" bIns="0" numCol="1" spcCol="38100" rtlCol="0" fromWordArt="0" anchor="ctr" anchorCtr="1" forceAA="0" compatLnSpc="1">
              <a:noAutofit/>
            </a:bodyPr>
            <a:lstStyle/>
            <a:p>
              <a:pPr marL="0" marR="0" lvl="0" indent="0" defTabSz="457200" eaLnBrk="1" fontAlgn="auto" latinLnBrk="1"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质问放行</a:t>
              </a:r>
              <a:endPar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grpSp>
      <p:grpSp>
        <p:nvGrpSpPr>
          <p:cNvPr id="95" name="组合 94"/>
          <p:cNvGrpSpPr/>
          <p:nvPr/>
        </p:nvGrpSpPr>
        <p:grpSpPr>
          <a:xfrm>
            <a:off x="9142849" y="5713531"/>
            <a:ext cx="720000" cy="720000"/>
            <a:chOff x="1073426" y="4716900"/>
            <a:chExt cx="720000" cy="720000"/>
          </a:xfrm>
        </p:grpSpPr>
        <p:sp>
          <p:nvSpPr>
            <p:cNvPr id="96" name="椭圆 95"/>
            <p:cNvSpPr/>
            <p:nvPr/>
          </p:nvSpPr>
          <p:spPr>
            <a:xfrm>
              <a:off x="1073426" y="4716900"/>
              <a:ext cx="720000" cy="720000"/>
            </a:xfrm>
            <a:prstGeom prst="ellipse">
              <a:avLst/>
            </a:prstGeom>
            <a:solidFill>
              <a:srgbClr val="92D050"/>
            </a:solidFill>
            <a:ln w="25400" cap="flat">
              <a:noFill/>
              <a:prstDash val="solid"/>
              <a:bevel/>
            </a:ln>
            <a:effectLst/>
          </p:spPr>
          <p:txBody>
            <a:bodyPr rot="0" spcFirstLastPara="1" vertOverflow="overflow" horzOverflow="overflow" vert="horz" wrap="square" lIns="0" tIns="0" rIns="0" bIns="0" numCol="1" spcCol="38100" rtlCol="0" anchor="ctr" anchorCtr="1">
              <a:noAutofit/>
            </a:bodyPr>
            <a:lstStyle/>
            <a:p>
              <a:pPr marL="0" marR="0" lvl="0" indent="0" defTabSz="457200" eaLnBrk="1" fontAlgn="auto" latinLnBrk="1"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97" name="矩形 96"/>
            <p:cNvSpPr/>
            <p:nvPr/>
          </p:nvSpPr>
          <p:spPr>
            <a:xfrm>
              <a:off x="1199426" y="4842900"/>
              <a:ext cx="468000" cy="468000"/>
            </a:xfrm>
            <a:prstGeom prst="rect">
              <a:avLst/>
            </a:prstGeom>
            <a:noFill/>
            <a:ln w="12700" cap="flat">
              <a:noFill/>
              <a:prstDash val="solid"/>
              <a:bevel/>
            </a:ln>
            <a:effectLst/>
          </p:spPr>
          <p:txBody>
            <a:bodyPr rot="0" spcFirstLastPara="1" vertOverflow="overflow" horzOverflow="overflow" vert="horz" wrap="square" lIns="0" tIns="0" rIns="0" bIns="0" numCol="1" spcCol="38100" rtlCol="0" fromWordArt="0" anchor="ctr" anchorCtr="1" forceAA="0" compatLnSpc="1">
              <a:noAutofit/>
            </a:bodyPr>
            <a:lstStyle/>
            <a:p>
              <a:pPr marL="0" marR="0" lvl="0" indent="0" defTabSz="457200" eaLnBrk="1" fontAlgn="auto" latinLnBrk="1"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告警记录</a:t>
              </a:r>
              <a:endParaRPr kumimoji="0" lang="zh-CN" altLang="en-US" sz="1400" b="0" i="0" u="none" strike="noStrike" kern="0" cap="none" spc="0" normalizeH="0" baseline="0" noProof="0" dirty="0">
                <a:ln>
                  <a:noFill/>
                </a:ln>
                <a:solidFill>
                  <a:schemeClr val="bg1"/>
                </a:solidFill>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grpSp>
      <p:sp>
        <p:nvSpPr>
          <p:cNvPr id="98" name="文本框 42"/>
          <p:cNvSpPr txBox="1"/>
          <p:nvPr/>
        </p:nvSpPr>
        <p:spPr>
          <a:xfrm>
            <a:off x="1809306" y="2265860"/>
            <a:ext cx="1000945" cy="306705"/>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数据资产</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9" name="文本框 43"/>
          <p:cNvSpPr txBox="1"/>
          <p:nvPr/>
        </p:nvSpPr>
        <p:spPr>
          <a:xfrm>
            <a:off x="3670050" y="2265585"/>
            <a:ext cx="1000945" cy="306705"/>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对象</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0" name="文本框 44"/>
          <p:cNvSpPr txBox="1"/>
          <p:nvPr/>
        </p:nvSpPr>
        <p:spPr>
          <a:xfrm>
            <a:off x="5113949" y="2281014"/>
            <a:ext cx="1000945" cy="307777"/>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途径</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1" name="文本框 45"/>
          <p:cNvSpPr txBox="1"/>
          <p:nvPr/>
        </p:nvSpPr>
        <p:spPr>
          <a:xfrm>
            <a:off x="6690958" y="2306510"/>
            <a:ext cx="1000945" cy="307777"/>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许可程序</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3" name="文本框 47"/>
          <p:cNvSpPr txBox="1"/>
          <p:nvPr/>
        </p:nvSpPr>
        <p:spPr>
          <a:xfrm>
            <a:off x="3901966" y="4823449"/>
            <a:ext cx="538480" cy="306705"/>
          </a:xfrm>
          <a:prstGeom prst="rect">
            <a:avLst/>
          </a:prstGeom>
          <a:noFill/>
        </p:spPr>
        <p:txBody>
          <a:bodyPr wrap="none" rtlCol="0">
            <a:spAutoFit/>
          </a:bodyPr>
          <a:lstStyle/>
          <a:p>
            <a:pPr defTabSz="457200"/>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访客</a:t>
            </a:r>
            <a:endPar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4" name="文本框 48"/>
          <p:cNvSpPr txBox="1"/>
          <p:nvPr/>
        </p:nvSpPr>
        <p:spPr>
          <a:xfrm>
            <a:off x="3930131" y="5929222"/>
            <a:ext cx="538480" cy="306705"/>
          </a:xfrm>
          <a:prstGeom prst="rect">
            <a:avLst/>
          </a:prstGeom>
          <a:noFill/>
        </p:spPr>
        <p:txBody>
          <a:bodyPr wrap="none" rtlCol="0">
            <a:spAutoFit/>
          </a:bodyPr>
          <a:lstStyle/>
          <a:p>
            <a:pPr defTabSz="457200"/>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员工</a:t>
            </a:r>
            <a:endPar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05" name="直接连接符 104"/>
          <p:cNvCxnSpPr/>
          <p:nvPr/>
        </p:nvCxnSpPr>
        <p:spPr>
          <a:xfrm>
            <a:off x="695959" y="2168305"/>
            <a:ext cx="10630466" cy="0"/>
          </a:xfrm>
          <a:prstGeom prst="line">
            <a:avLst/>
          </a:prstGeom>
          <a:noFill/>
          <a:ln w="12700" cap="rnd" cmpd="sng" algn="ctr">
            <a:solidFill>
              <a:srgbClr val="1F497D"/>
            </a:solidFill>
            <a:prstDash val="solid"/>
            <a:miter lim="800000"/>
          </a:ln>
          <a:effectLst/>
        </p:spPr>
      </p:cxnSp>
      <p:cxnSp>
        <p:nvCxnSpPr>
          <p:cNvPr id="106" name="直接连接符 105"/>
          <p:cNvCxnSpPr/>
          <p:nvPr/>
        </p:nvCxnSpPr>
        <p:spPr>
          <a:xfrm>
            <a:off x="3643380" y="2182049"/>
            <a:ext cx="0" cy="4303269"/>
          </a:xfrm>
          <a:prstGeom prst="line">
            <a:avLst/>
          </a:prstGeom>
          <a:noFill/>
          <a:ln w="12700" cap="rnd" cmpd="sng" algn="ctr">
            <a:solidFill>
              <a:srgbClr val="FFC000"/>
            </a:solidFill>
            <a:prstDash val="solid"/>
            <a:miter lim="800000"/>
          </a:ln>
          <a:effectLst/>
        </p:spPr>
      </p:cxnSp>
      <p:sp>
        <p:nvSpPr>
          <p:cNvPr id="107" name="椭圆 106"/>
          <p:cNvSpPr/>
          <p:nvPr/>
        </p:nvSpPr>
        <p:spPr>
          <a:xfrm>
            <a:off x="7895409" y="2729184"/>
            <a:ext cx="726270" cy="396949"/>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marL="0" marR="0" lvl="0" indent="0" defTabSz="457200" eaLnBrk="1" fontAlgn="auto" latinLnBrk="1" hangingPunct="0">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2">
                    <a:lumMod val="5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打开</a:t>
            </a:r>
            <a:endParaRPr kumimoji="0" lang="zh-CN" altLang="en-US" sz="1400" b="0" i="0" u="none" strike="noStrike" kern="0" cap="none" spc="0" normalizeH="0" baseline="0" noProof="0" dirty="0">
              <a:ln>
                <a:noFill/>
              </a:ln>
              <a:solidFill>
                <a:schemeClr val="bg2">
                  <a:lumMod val="5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endParaRPr>
          </a:p>
        </p:txBody>
      </p:sp>
      <p:sp>
        <p:nvSpPr>
          <p:cNvPr id="108" name="椭圆 107"/>
          <p:cNvSpPr/>
          <p:nvPr/>
        </p:nvSpPr>
        <p:spPr>
          <a:xfrm>
            <a:off x="7895409" y="3274088"/>
            <a:ext cx="726270" cy="396875"/>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defTabSz="457200" latinLnBrk="1" hangingPunct="0">
              <a:defRPr/>
            </a:pPr>
            <a:r>
              <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复制</a:t>
            </a:r>
            <a:endPar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09" name="椭圆 108"/>
          <p:cNvSpPr/>
          <p:nvPr/>
        </p:nvSpPr>
        <p:spPr>
          <a:xfrm>
            <a:off x="7895409" y="4363748"/>
            <a:ext cx="726270" cy="396875"/>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defTabSz="457200" latinLnBrk="1" hangingPunct="0">
              <a:defRPr/>
            </a:pPr>
            <a:r>
              <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移动</a:t>
            </a:r>
            <a:endPar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0" name="椭圆 109"/>
          <p:cNvSpPr/>
          <p:nvPr/>
        </p:nvSpPr>
        <p:spPr>
          <a:xfrm>
            <a:off x="7895409" y="4908578"/>
            <a:ext cx="726270" cy="396875"/>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marR="0" lvl="0" indent="0" defTabSz="457200" fontAlgn="auto" latinLnBrk="1" hangingPunct="0">
              <a:lnSpc>
                <a:spcPct val="100000"/>
              </a:lnSpc>
              <a:spcBef>
                <a:spcPts val="0"/>
              </a:spcBef>
              <a:spcAft>
                <a:spcPts val="0"/>
              </a:spcAft>
              <a:buClrTx/>
              <a:buSzTx/>
              <a:buFontTx/>
              <a:buNone/>
              <a:defRPr/>
            </a:pPr>
            <a:r>
              <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外发</a:t>
            </a:r>
            <a:endPar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sp>
        <p:nvSpPr>
          <p:cNvPr id="111" name="椭圆 110"/>
          <p:cNvSpPr/>
          <p:nvPr/>
        </p:nvSpPr>
        <p:spPr>
          <a:xfrm>
            <a:off x="7895409" y="5453408"/>
            <a:ext cx="726270" cy="396875"/>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defTabSz="457200" latinLnBrk="1" hangingPunct="0">
              <a:defRPr/>
            </a:pPr>
            <a:r>
              <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rPr>
              <a:t>截屏</a:t>
            </a:r>
            <a:endPar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12" name="直接连接符 111"/>
          <p:cNvCxnSpPr/>
          <p:nvPr/>
        </p:nvCxnSpPr>
        <p:spPr>
          <a:xfrm>
            <a:off x="6618950" y="2205545"/>
            <a:ext cx="0" cy="4279773"/>
          </a:xfrm>
          <a:prstGeom prst="line">
            <a:avLst/>
          </a:prstGeom>
          <a:noFill/>
          <a:ln w="12700" cap="rnd" cmpd="sng" algn="ctr">
            <a:solidFill>
              <a:srgbClr val="FFC000"/>
            </a:solidFill>
            <a:prstDash val="solid"/>
            <a:miter lim="800000"/>
          </a:ln>
          <a:effectLst/>
        </p:spPr>
      </p:cxnSp>
      <p:sp>
        <p:nvSpPr>
          <p:cNvPr id="116" name="文本框 60"/>
          <p:cNvSpPr txBox="1"/>
          <p:nvPr/>
        </p:nvSpPr>
        <p:spPr>
          <a:xfrm>
            <a:off x="3879018" y="3574295"/>
            <a:ext cx="538480" cy="306705"/>
          </a:xfrm>
          <a:prstGeom prst="rect">
            <a:avLst/>
          </a:prstGeom>
          <a:noFill/>
        </p:spPr>
        <p:txBody>
          <a:bodyPr wrap="none" rtlCol="0">
            <a:spAutoFit/>
          </a:bodyPr>
          <a:lstStyle/>
          <a:p>
            <a:pPr defTabSz="457200"/>
            <a:r>
              <a:rPr lang="zh-CN" altLang="en-US" sz="140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黑客</a:t>
            </a:r>
            <a:endParaRPr lang="zh-CN" altLang="en-US" sz="140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nvGrpSpPr>
          <p:cNvPr id="118" name="组 17"/>
          <p:cNvGrpSpPr/>
          <p:nvPr/>
        </p:nvGrpSpPr>
        <p:grpSpPr>
          <a:xfrm>
            <a:off x="6698687" y="3064834"/>
            <a:ext cx="914400" cy="1090476"/>
            <a:chOff x="5494129" y="2574293"/>
            <a:chExt cx="914400" cy="1090476"/>
          </a:xfrm>
        </p:grpSpPr>
        <p:sp>
          <p:nvSpPr>
            <p:cNvPr id="119" name="文本框 63"/>
            <p:cNvSpPr txBox="1"/>
            <p:nvPr/>
          </p:nvSpPr>
          <p:spPr>
            <a:xfrm>
              <a:off x="5648925" y="3356992"/>
              <a:ext cx="723275" cy="307777"/>
            </a:xfrm>
            <a:prstGeom prst="rect">
              <a:avLst/>
            </a:prstGeom>
            <a:noFill/>
          </p:spPr>
          <p:txBody>
            <a:bodyPr wrap="none" rtlCol="0">
              <a:spAutoFit/>
            </a:bodyPr>
            <a:lstStyle/>
            <a:p>
              <a:pPr defTabSz="457200"/>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白名单</a:t>
              </a:r>
              <a:endPar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120" name="图片 119"/>
            <p:cNvPicPr>
              <a:picLocks noChangeAspect="1"/>
            </p:cNvPicPr>
            <p:nvPr/>
          </p:nvPicPr>
          <p:blipFill>
            <a:blip r:embed="rId1"/>
            <a:stretch>
              <a:fillRect/>
            </a:stretch>
          </p:blipFill>
          <p:spPr>
            <a:xfrm>
              <a:off x="5494129" y="2574293"/>
              <a:ext cx="914400" cy="914400"/>
            </a:xfrm>
            <a:prstGeom prst="rect">
              <a:avLst/>
            </a:prstGeom>
          </p:spPr>
        </p:pic>
      </p:grpSp>
      <p:grpSp>
        <p:nvGrpSpPr>
          <p:cNvPr id="121" name="组 16"/>
          <p:cNvGrpSpPr/>
          <p:nvPr/>
        </p:nvGrpSpPr>
        <p:grpSpPr>
          <a:xfrm>
            <a:off x="6712662" y="4587358"/>
            <a:ext cx="914400" cy="1043877"/>
            <a:chOff x="5573098" y="4437112"/>
            <a:chExt cx="914400" cy="1043877"/>
          </a:xfrm>
        </p:grpSpPr>
        <p:pic>
          <p:nvPicPr>
            <p:cNvPr id="122" name="图片 121"/>
            <p:cNvPicPr>
              <a:picLocks noChangeAspect="1"/>
            </p:cNvPicPr>
            <p:nvPr/>
          </p:nvPicPr>
          <p:blipFill>
            <a:blip r:embed="rId2"/>
            <a:stretch>
              <a:fillRect/>
            </a:stretch>
          </p:blipFill>
          <p:spPr>
            <a:xfrm>
              <a:off x="5573098" y="4437112"/>
              <a:ext cx="914400" cy="914400"/>
            </a:xfrm>
            <a:prstGeom prst="rect">
              <a:avLst/>
            </a:prstGeom>
          </p:spPr>
        </p:pic>
        <p:sp>
          <p:nvSpPr>
            <p:cNvPr id="123" name="文本框 67"/>
            <p:cNvSpPr txBox="1"/>
            <p:nvPr/>
          </p:nvSpPr>
          <p:spPr>
            <a:xfrm>
              <a:off x="5720933" y="5173212"/>
              <a:ext cx="723275" cy="307777"/>
            </a:xfrm>
            <a:prstGeom prst="rect">
              <a:avLst/>
            </a:prstGeom>
            <a:noFill/>
          </p:spPr>
          <p:txBody>
            <a:bodyPr wrap="none" rtlCol="0">
              <a:spAutoFit/>
            </a:bodyPr>
            <a:lstStyle/>
            <a:p>
              <a:pPr defTabSz="457200"/>
              <a:r>
                <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黑名单</a:t>
              </a:r>
              <a:endParaRPr lang="zh-CN" altLang="en-US" sz="140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pic>
        <p:nvPicPr>
          <p:cNvPr id="124" name="图片 123"/>
          <p:cNvPicPr>
            <a:picLocks noChangeAspect="1"/>
          </p:cNvPicPr>
          <p:nvPr/>
        </p:nvPicPr>
        <p:blipFill>
          <a:blip r:embed="rId3" cstate="email"/>
          <a:stretch>
            <a:fillRect/>
          </a:stretch>
        </p:blipFill>
        <p:spPr>
          <a:xfrm>
            <a:off x="5997373" y="5320659"/>
            <a:ext cx="492289" cy="492289"/>
          </a:xfrm>
          <a:prstGeom prst="rect">
            <a:avLst/>
          </a:prstGeom>
        </p:spPr>
      </p:pic>
      <p:pic>
        <p:nvPicPr>
          <p:cNvPr id="125" name="图片 124"/>
          <p:cNvPicPr>
            <a:picLocks noChangeAspect="1"/>
          </p:cNvPicPr>
          <p:nvPr/>
        </p:nvPicPr>
        <p:blipFill>
          <a:blip r:embed="rId4" cstate="email"/>
          <a:stretch>
            <a:fillRect/>
          </a:stretch>
        </p:blipFill>
        <p:spPr>
          <a:xfrm>
            <a:off x="5398613" y="5307438"/>
            <a:ext cx="526752" cy="526752"/>
          </a:xfrm>
          <a:prstGeom prst="rect">
            <a:avLst/>
          </a:prstGeom>
        </p:spPr>
      </p:pic>
      <p:pic>
        <p:nvPicPr>
          <p:cNvPr id="126" name="图片 125"/>
          <p:cNvPicPr>
            <a:picLocks noChangeAspect="1"/>
          </p:cNvPicPr>
          <p:nvPr/>
        </p:nvPicPr>
        <p:blipFill>
          <a:blip r:embed="rId5" cstate="email"/>
          <a:stretch>
            <a:fillRect/>
          </a:stretch>
        </p:blipFill>
        <p:spPr>
          <a:xfrm>
            <a:off x="4762593" y="5320659"/>
            <a:ext cx="514700" cy="514700"/>
          </a:xfrm>
          <a:prstGeom prst="rect">
            <a:avLst/>
          </a:prstGeom>
        </p:spPr>
      </p:pic>
      <p:pic>
        <p:nvPicPr>
          <p:cNvPr id="127" name="图片 126"/>
          <p:cNvPicPr>
            <a:picLocks noChangeAspect="1"/>
          </p:cNvPicPr>
          <p:nvPr/>
        </p:nvPicPr>
        <p:blipFill>
          <a:blip r:embed="rId6" cstate="email"/>
          <a:stretch>
            <a:fillRect/>
          </a:stretch>
        </p:blipFill>
        <p:spPr>
          <a:xfrm>
            <a:off x="5349301" y="2873823"/>
            <a:ext cx="559268" cy="559268"/>
          </a:xfrm>
          <a:prstGeom prst="rect">
            <a:avLst/>
          </a:prstGeom>
        </p:spPr>
      </p:pic>
      <p:pic>
        <p:nvPicPr>
          <p:cNvPr id="128" name="图片 127"/>
          <p:cNvPicPr>
            <a:picLocks noChangeAspect="1"/>
          </p:cNvPicPr>
          <p:nvPr/>
        </p:nvPicPr>
        <p:blipFill>
          <a:blip r:embed="rId7" cstate="email"/>
          <a:stretch>
            <a:fillRect/>
          </a:stretch>
        </p:blipFill>
        <p:spPr>
          <a:xfrm>
            <a:off x="4684570" y="2877661"/>
            <a:ext cx="557569" cy="557569"/>
          </a:xfrm>
          <a:prstGeom prst="rect">
            <a:avLst/>
          </a:prstGeom>
        </p:spPr>
      </p:pic>
      <p:pic>
        <p:nvPicPr>
          <p:cNvPr id="129" name="图片 128"/>
          <p:cNvPicPr>
            <a:picLocks noChangeAspect="1"/>
          </p:cNvPicPr>
          <p:nvPr/>
        </p:nvPicPr>
        <p:blipFill>
          <a:blip r:embed="rId8" cstate="email"/>
          <a:stretch>
            <a:fillRect/>
          </a:stretch>
        </p:blipFill>
        <p:spPr>
          <a:xfrm>
            <a:off x="5997373" y="2861643"/>
            <a:ext cx="552264" cy="552264"/>
          </a:xfrm>
          <a:prstGeom prst="rect">
            <a:avLst/>
          </a:prstGeom>
        </p:spPr>
      </p:pic>
      <p:pic>
        <p:nvPicPr>
          <p:cNvPr id="131" name="图片 130"/>
          <p:cNvPicPr>
            <a:picLocks noChangeAspect="1"/>
          </p:cNvPicPr>
          <p:nvPr/>
        </p:nvPicPr>
        <p:blipFill>
          <a:blip r:embed="rId9" cstate="email"/>
          <a:stretch>
            <a:fillRect/>
          </a:stretch>
        </p:blipFill>
        <p:spPr>
          <a:xfrm>
            <a:off x="5227206" y="4152562"/>
            <a:ext cx="809786" cy="533050"/>
          </a:xfrm>
          <a:prstGeom prst="rect">
            <a:avLst/>
          </a:prstGeom>
        </p:spPr>
      </p:pic>
      <p:pic>
        <p:nvPicPr>
          <p:cNvPr id="132" name="图片 131"/>
          <p:cNvPicPr>
            <a:picLocks noChangeAspect="1"/>
          </p:cNvPicPr>
          <p:nvPr/>
        </p:nvPicPr>
        <p:blipFill>
          <a:blip r:embed="rId10" cstate="email"/>
          <a:stretch>
            <a:fillRect/>
          </a:stretch>
        </p:blipFill>
        <p:spPr>
          <a:xfrm>
            <a:off x="5966621" y="4155277"/>
            <a:ext cx="622117" cy="530335"/>
          </a:xfrm>
          <a:prstGeom prst="rect">
            <a:avLst/>
          </a:prstGeom>
        </p:spPr>
      </p:pic>
      <p:pic>
        <p:nvPicPr>
          <p:cNvPr id="133" name="图片 132"/>
          <p:cNvPicPr>
            <a:picLocks noChangeAspect="1"/>
          </p:cNvPicPr>
          <p:nvPr/>
        </p:nvPicPr>
        <p:blipFill>
          <a:blip r:embed="rId11" cstate="email"/>
          <a:stretch>
            <a:fillRect/>
          </a:stretch>
        </p:blipFill>
        <p:spPr>
          <a:xfrm>
            <a:off x="4715533" y="4155310"/>
            <a:ext cx="533047" cy="533047"/>
          </a:xfrm>
          <a:prstGeom prst="rect">
            <a:avLst/>
          </a:prstGeom>
        </p:spPr>
      </p:pic>
      <p:cxnSp>
        <p:nvCxnSpPr>
          <p:cNvPr id="134" name="直接连接符 129"/>
          <p:cNvCxnSpPr/>
          <p:nvPr/>
        </p:nvCxnSpPr>
        <p:spPr>
          <a:xfrm>
            <a:off x="695959" y="2614280"/>
            <a:ext cx="10630466" cy="26729"/>
          </a:xfrm>
          <a:prstGeom prst="line">
            <a:avLst/>
          </a:prstGeom>
          <a:noFill/>
          <a:ln w="12700" cap="rnd" cmpd="sng" algn="ctr">
            <a:solidFill>
              <a:srgbClr val="00A4D4"/>
            </a:solidFill>
            <a:prstDash val="solid"/>
            <a:miter lim="800000"/>
          </a:ln>
          <a:effectLst/>
        </p:spPr>
      </p:cxnSp>
      <p:sp>
        <p:nvSpPr>
          <p:cNvPr id="135" name="椭圆 134"/>
          <p:cNvSpPr/>
          <p:nvPr/>
        </p:nvSpPr>
        <p:spPr>
          <a:xfrm>
            <a:off x="7895409" y="3818918"/>
            <a:ext cx="726270" cy="396875"/>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marR="0" lvl="0" indent="0" defTabSz="457200" fontAlgn="auto" latinLnBrk="1" hangingPunct="0">
              <a:lnSpc>
                <a:spcPct val="100000"/>
              </a:lnSpc>
              <a:spcBef>
                <a:spcPts val="0"/>
              </a:spcBef>
              <a:spcAft>
                <a:spcPts val="0"/>
              </a:spcAft>
              <a:buClrTx/>
              <a:buSzTx/>
              <a:buFontTx/>
              <a:buNone/>
              <a:defRPr/>
            </a:pPr>
            <a:r>
              <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rPr>
              <a:t>剪切</a:t>
            </a:r>
            <a:endPar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sym typeface="思源黑体 CN Medium" panose="020B0600000000000000" pitchFamily="34" charset="-122"/>
            </a:endParaRPr>
          </a:p>
        </p:txBody>
      </p:sp>
      <p:cxnSp>
        <p:nvCxnSpPr>
          <p:cNvPr id="136" name="直接连接符 129"/>
          <p:cNvCxnSpPr/>
          <p:nvPr/>
        </p:nvCxnSpPr>
        <p:spPr>
          <a:xfrm flipV="1">
            <a:off x="695959" y="6459566"/>
            <a:ext cx="10630466" cy="33270"/>
          </a:xfrm>
          <a:prstGeom prst="line">
            <a:avLst/>
          </a:prstGeom>
          <a:noFill/>
          <a:ln w="12700" cap="rnd" cmpd="sng" algn="ctr">
            <a:solidFill>
              <a:srgbClr val="1F497D"/>
            </a:solidFill>
            <a:prstDash val="solid"/>
            <a:miter lim="800000"/>
          </a:ln>
          <a:effectLst/>
        </p:spPr>
      </p:cxnSp>
      <p:sp>
        <p:nvSpPr>
          <p:cNvPr id="137" name="文本框 81"/>
          <p:cNvSpPr txBox="1"/>
          <p:nvPr/>
        </p:nvSpPr>
        <p:spPr>
          <a:xfrm>
            <a:off x="7843086" y="2283102"/>
            <a:ext cx="1000945" cy="307777"/>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操作行为</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38" name="文本框 82"/>
          <p:cNvSpPr txBox="1"/>
          <p:nvPr/>
        </p:nvSpPr>
        <p:spPr>
          <a:xfrm>
            <a:off x="10225462" y="2283102"/>
            <a:ext cx="1000945" cy="307777"/>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处置</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41" name="文本框 85"/>
          <p:cNvSpPr txBox="1"/>
          <p:nvPr/>
        </p:nvSpPr>
        <p:spPr>
          <a:xfrm>
            <a:off x="9002970" y="2274694"/>
            <a:ext cx="1000945" cy="307777"/>
          </a:xfrm>
          <a:prstGeom prst="rect">
            <a:avLst/>
          </a:prstGeom>
          <a:noFill/>
        </p:spPr>
        <p:txBody>
          <a:bodyPr wrap="square" rtlCol="0">
            <a:spAutoFit/>
          </a:bodyPr>
          <a:lstStyle/>
          <a:p>
            <a:pPr algn="ctr" defTabSz="457200"/>
            <a:r>
              <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响应动作</a:t>
            </a:r>
            <a:endParaRPr lang="zh-CN" altLang="en-US" sz="1400" b="1"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43" name="文本框 87"/>
          <p:cNvSpPr txBox="1"/>
          <p:nvPr/>
        </p:nvSpPr>
        <p:spPr>
          <a:xfrm>
            <a:off x="10350263" y="2952358"/>
            <a:ext cx="894080" cy="1599565"/>
          </a:xfrm>
          <a:prstGeom prst="rect">
            <a:avLst/>
          </a:prstGeom>
          <a:noFill/>
        </p:spPr>
        <p:txBody>
          <a:bodyPr wrap="none" rtlCol="0">
            <a:spAutoFit/>
          </a:bodyPr>
          <a:lstStyle/>
          <a:p>
            <a:pPr marR="0" indent="0" defTabSz="457200" fontAlgn="auto">
              <a:lnSpc>
                <a:spcPct val="10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事件状态</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00000"/>
              </a:lnSpc>
              <a:spcBef>
                <a:spcPts val="0"/>
              </a:spcBef>
              <a:spcAft>
                <a:spcPts val="0"/>
              </a:spcAft>
              <a:buClrTx/>
              <a:buSzTx/>
              <a:buFontTx/>
              <a:buNone/>
              <a:defRPr/>
            </a:pP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0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事件判断</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00000"/>
              </a:lnSpc>
              <a:spcBef>
                <a:spcPts val="0"/>
              </a:spcBef>
              <a:spcAft>
                <a:spcPts val="0"/>
              </a:spcAft>
              <a:buClrTx/>
              <a:buSzTx/>
              <a:buFontTx/>
              <a:buNone/>
              <a:defRPr/>
            </a:pP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0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人工处置</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00000"/>
              </a:lnSpc>
              <a:spcBef>
                <a:spcPts val="0"/>
              </a:spcBef>
              <a:spcAft>
                <a:spcPts val="0"/>
              </a:spcAft>
              <a:buClrTx/>
              <a:buSzTx/>
              <a:buFontTx/>
              <a:buNone/>
              <a:defRPr/>
            </a:pP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0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工单审批</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cxnSp>
        <p:nvCxnSpPr>
          <p:cNvPr id="144" name="直接连接符 93"/>
          <p:cNvCxnSpPr/>
          <p:nvPr/>
        </p:nvCxnSpPr>
        <p:spPr>
          <a:xfrm>
            <a:off x="4674733" y="2218611"/>
            <a:ext cx="1" cy="4274224"/>
          </a:xfrm>
          <a:prstGeom prst="line">
            <a:avLst/>
          </a:prstGeom>
          <a:noFill/>
          <a:ln w="12700" cap="rnd" cmpd="sng" algn="ctr">
            <a:solidFill>
              <a:srgbClr val="00A4D4"/>
            </a:solidFill>
            <a:prstDash val="solid"/>
            <a:miter lim="800000"/>
          </a:ln>
          <a:effectLst/>
        </p:spPr>
      </p:cxnSp>
      <p:cxnSp>
        <p:nvCxnSpPr>
          <p:cNvPr id="145" name="直接连接符 93"/>
          <p:cNvCxnSpPr/>
          <p:nvPr/>
        </p:nvCxnSpPr>
        <p:spPr>
          <a:xfrm>
            <a:off x="10113098" y="2168304"/>
            <a:ext cx="1" cy="4274224"/>
          </a:xfrm>
          <a:prstGeom prst="line">
            <a:avLst/>
          </a:prstGeom>
          <a:noFill/>
          <a:ln w="12700" cap="rnd" cmpd="sng" algn="ctr">
            <a:solidFill>
              <a:srgbClr val="00A4D4"/>
            </a:solidFill>
            <a:prstDash val="solid"/>
            <a:miter lim="800000"/>
          </a:ln>
          <a:effectLst/>
        </p:spPr>
      </p:cxnSp>
      <p:sp>
        <p:nvSpPr>
          <p:cNvPr id="149" name="文本框 93"/>
          <p:cNvSpPr txBox="1"/>
          <p:nvPr/>
        </p:nvSpPr>
        <p:spPr>
          <a:xfrm>
            <a:off x="10550670" y="5022587"/>
            <a:ext cx="543739" cy="1185324"/>
          </a:xfrm>
          <a:prstGeom prst="rect">
            <a:avLst/>
          </a:prstGeom>
          <a:noFill/>
        </p:spPr>
        <p:txBody>
          <a:bodyPr wrap="none" rtlCol="0">
            <a:spAutoFit/>
          </a:bodyPr>
          <a:lstStyle/>
          <a:p>
            <a:pPr marR="0" indent="0" defTabSz="457200" fontAlgn="auto">
              <a:lnSpc>
                <a:spcPct val="13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法务</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3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合规</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3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风控</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R="0" indent="0" defTabSz="457200" fontAlgn="auto">
              <a:lnSpc>
                <a:spcPct val="130000"/>
              </a:lnSpc>
              <a:spcBef>
                <a:spcPts val="0"/>
              </a:spcBef>
              <a:spcAft>
                <a:spcPts val="0"/>
              </a:spcAft>
              <a:buClrTx/>
              <a:buSzTx/>
              <a:buFontTx/>
              <a:buNone/>
              <a:defRPr/>
            </a:pPr>
            <a:r>
              <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rPr>
              <a:t>人事</a:t>
            </a:r>
            <a:endParaRPr kumimoji="1" lang="zh-CN" altLang="en-US" sz="1400" b="0" i="0" kern="0" cap="none" spc="0" normalizeH="0" baseline="0" noProof="0" dirty="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50" name="合并 4"/>
          <p:cNvSpPr/>
          <p:nvPr/>
        </p:nvSpPr>
        <p:spPr>
          <a:xfrm>
            <a:off x="10659278" y="4700891"/>
            <a:ext cx="296144" cy="215428"/>
          </a:xfrm>
          <a:prstGeom prst="flowChartMerge">
            <a:avLst/>
          </a:prstGeom>
          <a:solidFill>
            <a:schemeClr val="accent4"/>
          </a:solidFill>
          <a:ln w="6350" cap="flat" cmpd="sng" algn="ctr">
            <a:solidFill>
              <a:srgbClr val="4F81BD"/>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chemeClr val="bg1"/>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aphicFrame>
        <p:nvGraphicFramePr>
          <p:cNvPr id="7" name="表格 6"/>
          <p:cNvGraphicFramePr>
            <a:graphicFrameLocks noGrp="1"/>
          </p:cNvGraphicFramePr>
          <p:nvPr/>
        </p:nvGraphicFramePr>
        <p:xfrm>
          <a:off x="695960" y="1748400"/>
          <a:ext cx="10630466" cy="424083"/>
        </p:xfrm>
        <a:graphic>
          <a:graphicData uri="http://schemas.openxmlformats.org/drawingml/2006/table">
            <a:tbl>
              <a:tblPr>
                <a:effectLst/>
                <a:tableStyleId>{5C22544A-7EE6-4342-B048-85BDC9FD1C3A}</a:tableStyleId>
              </a:tblPr>
              <a:tblGrid>
                <a:gridCol w="3957985"/>
                <a:gridCol w="4203511"/>
                <a:gridCol w="1241946"/>
                <a:gridCol w="1227024"/>
              </a:tblGrid>
              <a:tr h="424083">
                <a:tc>
                  <a:txBody>
                    <a:bodyPr/>
                    <a:lstStyle/>
                    <a:p>
                      <a:pPr algn="ctr" fontAlgn="ctr"/>
                      <a:r>
                        <a:rPr lang="zh-CN" altLang="en-US" sz="1800" b="1" i="0" u="none" strike="noStrike" dirty="0">
                          <a:solidFill>
                            <a:schemeClr val="bg1"/>
                          </a:solidFill>
                          <a:effectLst/>
                          <a:latin typeface="思源黑体 CN Medium" panose="020B0600000000000000" pitchFamily="34" charset="-122"/>
                          <a:cs typeface="思源黑体 CN Medium" panose="020B0600000000000000" pitchFamily="34" charset="-122"/>
                        </a:rPr>
                        <a:t>数据源</a:t>
                      </a:r>
                      <a:endParaRPr lang="zh-CN" altLang="en-US" sz="1800" b="1" i="0" u="none" strike="noStrike" dirty="0">
                        <a:solidFill>
                          <a:schemeClr val="bg1"/>
                        </a:solidFill>
                        <a:effectLst/>
                        <a:latin typeface="思源黑体 CN Medium" panose="020B0600000000000000" pitchFamily="34" charset="-122"/>
                        <a:cs typeface="思源黑体 CN Medium" panose="020B0600000000000000" pitchFamily="34" charset="-122"/>
                      </a:endParaRPr>
                    </a:p>
                  </a:txBody>
                  <a:tcPr marL="9525" marR="9525" marT="9525" marB="0" anchor="ctr">
                    <a:solidFill>
                      <a:srgbClr val="00A4D4"/>
                    </a:solidFill>
                  </a:tcPr>
                </a:tc>
                <a:tc>
                  <a:txBody>
                    <a:bodyPr/>
                    <a:lstStyle/>
                    <a:p>
                      <a:pPr algn="ctr" fontAlgn="ctr"/>
                      <a:r>
                        <a:rPr lang="zh-CN" altLang="en-US" sz="1800" b="1" i="0" u="none" strike="noStrike" dirty="0">
                          <a:solidFill>
                            <a:schemeClr val="bg1"/>
                          </a:solidFill>
                          <a:effectLst/>
                          <a:latin typeface="思源黑体 CN Medium" panose="020B0600000000000000" pitchFamily="34" charset="-122"/>
                          <a:cs typeface="思源黑体 CN Medium" panose="020B0600000000000000" pitchFamily="34" charset="-122"/>
                        </a:rPr>
                        <a:t>使用场景与泄露通道</a:t>
                      </a:r>
                      <a:endParaRPr lang="zh-CN" altLang="en-US" sz="1800" b="1" i="0" u="none" strike="noStrike" dirty="0">
                        <a:solidFill>
                          <a:schemeClr val="bg1"/>
                        </a:solidFill>
                        <a:effectLst/>
                        <a:latin typeface="思源黑体 CN Medium" panose="020B0600000000000000" pitchFamily="34" charset="-122"/>
                        <a:cs typeface="思源黑体 CN Medium" panose="020B0600000000000000" pitchFamily="34" charset="-122"/>
                      </a:endParaRPr>
                    </a:p>
                  </a:txBody>
                  <a:tcPr marL="9525" marR="9525" marT="9525" marB="0" anchor="ctr">
                    <a:solidFill>
                      <a:srgbClr val="00A4D4"/>
                    </a:solidFill>
                  </a:tcPr>
                </a:tc>
                <a:tc>
                  <a:txBody>
                    <a:bodyPr/>
                    <a:lstStyle/>
                    <a:p>
                      <a:pPr algn="ctr" fontAlgn="ctr"/>
                      <a:r>
                        <a:rPr lang="zh-CN" altLang="en-US" sz="1800" b="1" i="0" u="none" strike="noStrike" dirty="0">
                          <a:solidFill>
                            <a:schemeClr val="bg1"/>
                          </a:solidFill>
                          <a:effectLst/>
                          <a:latin typeface="思源黑体 CN Medium" panose="020B0600000000000000" pitchFamily="34" charset="-122"/>
                          <a:cs typeface="思源黑体 CN Medium" panose="020B0600000000000000" pitchFamily="34" charset="-122"/>
                        </a:rPr>
                        <a:t>保护动作</a:t>
                      </a:r>
                      <a:endParaRPr lang="en-US" altLang="zh-CN" sz="1800" b="1" i="0" u="none" strike="noStrike" dirty="0">
                        <a:solidFill>
                          <a:schemeClr val="bg1"/>
                        </a:solidFill>
                        <a:effectLst/>
                        <a:latin typeface="思源黑体 CN Medium" panose="020B0600000000000000" pitchFamily="34" charset="-122"/>
                        <a:cs typeface="思源黑体 CN Medium" panose="020B0600000000000000" pitchFamily="34" charset="-122"/>
                      </a:endParaRPr>
                    </a:p>
                  </a:txBody>
                  <a:tcPr marL="9525" marR="9525" marT="9525" marB="0" anchor="ctr">
                    <a:solidFill>
                      <a:srgbClr val="00A4D4"/>
                    </a:solidFill>
                  </a:tcPr>
                </a:tc>
                <a:tc>
                  <a:txBody>
                    <a:bodyPr/>
                    <a:lstStyle/>
                    <a:p>
                      <a:pPr algn="ctr" fontAlgn="ctr"/>
                      <a:r>
                        <a:rPr lang="zh-CN" altLang="en-US" sz="1800" b="1" i="0" u="none" strike="noStrike" dirty="0">
                          <a:solidFill>
                            <a:schemeClr val="bg1"/>
                          </a:solidFill>
                          <a:effectLst/>
                          <a:latin typeface="思源黑体 CN Medium" panose="020B0600000000000000" pitchFamily="34" charset="-122"/>
                          <a:cs typeface="思源黑体 CN Medium" panose="020B0600000000000000" pitchFamily="34" charset="-122"/>
                        </a:rPr>
                        <a:t>事件处理</a:t>
                      </a:r>
                      <a:endParaRPr lang="en-US" altLang="zh-CN" sz="1800" b="1" i="0" u="none" strike="noStrike" dirty="0">
                        <a:solidFill>
                          <a:schemeClr val="bg1"/>
                        </a:solidFill>
                        <a:effectLst/>
                        <a:latin typeface="思源黑体 CN Medium" panose="020B0600000000000000" pitchFamily="34" charset="-122"/>
                        <a:cs typeface="思源黑体 CN Medium" panose="020B0600000000000000" pitchFamily="34" charset="-122"/>
                      </a:endParaRPr>
                    </a:p>
                  </a:txBody>
                  <a:tcPr marL="9525" marR="9525" marT="9525" marB="0" anchor="ctr">
                    <a:solidFill>
                      <a:srgbClr val="00A4D4"/>
                    </a:solidFill>
                  </a:tcPr>
                </a:tc>
              </a:tr>
            </a:tbl>
          </a:graphicData>
        </a:graphic>
      </p:graphicFrame>
      <p:cxnSp>
        <p:nvCxnSpPr>
          <p:cNvPr id="176" name="直接连接符 93"/>
          <p:cNvCxnSpPr/>
          <p:nvPr/>
        </p:nvCxnSpPr>
        <p:spPr>
          <a:xfrm>
            <a:off x="8847252" y="2192604"/>
            <a:ext cx="1" cy="4274224"/>
          </a:xfrm>
          <a:prstGeom prst="line">
            <a:avLst/>
          </a:prstGeom>
          <a:noFill/>
          <a:ln w="12700" cap="rnd" cmpd="sng" algn="ctr">
            <a:solidFill>
              <a:srgbClr val="00A4D4"/>
            </a:solidFill>
            <a:prstDash val="solid"/>
            <a:miter lim="800000"/>
          </a:ln>
          <a:effectLst/>
        </p:spPr>
      </p:cxnSp>
      <p:cxnSp>
        <p:nvCxnSpPr>
          <p:cNvPr id="177" name="直接连接符 176"/>
          <p:cNvCxnSpPr/>
          <p:nvPr/>
        </p:nvCxnSpPr>
        <p:spPr>
          <a:xfrm>
            <a:off x="7713062" y="2194169"/>
            <a:ext cx="0" cy="4279773"/>
          </a:xfrm>
          <a:prstGeom prst="line">
            <a:avLst/>
          </a:prstGeom>
          <a:noFill/>
          <a:ln w="12700" cap="rnd" cmpd="sng" algn="ctr">
            <a:solidFill>
              <a:srgbClr val="FFC000"/>
            </a:solidFill>
            <a:prstDash val="solid"/>
            <a:miter lim="800000"/>
          </a:ln>
          <a:effectLst/>
        </p:spPr>
      </p:cxnSp>
      <p:grpSp>
        <p:nvGrpSpPr>
          <p:cNvPr id="81" name="组 41"/>
          <p:cNvGrpSpPr/>
          <p:nvPr/>
        </p:nvGrpSpPr>
        <p:grpSpPr>
          <a:xfrm>
            <a:off x="2278562" y="5865430"/>
            <a:ext cx="1166707" cy="416921"/>
            <a:chOff x="1117405" y="5475298"/>
            <a:chExt cx="1166707" cy="416921"/>
          </a:xfrm>
        </p:grpSpPr>
        <p:pic>
          <p:nvPicPr>
            <p:cNvPr id="82" name="图片 81"/>
            <p:cNvPicPr>
              <a:picLocks noChangeAspect="1"/>
            </p:cNvPicPr>
            <p:nvPr/>
          </p:nvPicPr>
          <p:blipFill>
            <a:blip r:embed="rId12" cstate="email"/>
            <a:stretch>
              <a:fillRect/>
            </a:stretch>
          </p:blipFill>
          <p:spPr>
            <a:xfrm>
              <a:off x="1117405" y="5487853"/>
              <a:ext cx="400065" cy="400065"/>
            </a:xfrm>
            <a:prstGeom prst="rect">
              <a:avLst/>
            </a:prstGeom>
          </p:spPr>
        </p:pic>
        <p:pic>
          <p:nvPicPr>
            <p:cNvPr id="102" name="图片 101"/>
            <p:cNvPicPr>
              <a:picLocks noChangeAspect="1"/>
            </p:cNvPicPr>
            <p:nvPr/>
          </p:nvPicPr>
          <p:blipFill>
            <a:blip r:embed="rId13" cstate="email"/>
            <a:stretch>
              <a:fillRect/>
            </a:stretch>
          </p:blipFill>
          <p:spPr>
            <a:xfrm>
              <a:off x="1547664" y="5475298"/>
              <a:ext cx="338836" cy="416921"/>
            </a:xfrm>
            <a:prstGeom prst="rect">
              <a:avLst/>
            </a:prstGeom>
          </p:spPr>
        </p:pic>
        <p:pic>
          <p:nvPicPr>
            <p:cNvPr id="117" name="图片 116"/>
            <p:cNvPicPr>
              <a:picLocks noChangeAspect="1"/>
            </p:cNvPicPr>
            <p:nvPr/>
          </p:nvPicPr>
          <p:blipFill>
            <a:blip r:embed="rId14" cstate="email"/>
            <a:stretch>
              <a:fillRect/>
            </a:stretch>
          </p:blipFill>
          <p:spPr>
            <a:xfrm>
              <a:off x="1907704" y="5487853"/>
              <a:ext cx="376408" cy="358406"/>
            </a:xfrm>
            <a:prstGeom prst="rect">
              <a:avLst/>
            </a:prstGeom>
          </p:spPr>
        </p:pic>
      </p:grpSp>
      <p:grpSp>
        <p:nvGrpSpPr>
          <p:cNvPr id="130" name="组 39"/>
          <p:cNvGrpSpPr/>
          <p:nvPr/>
        </p:nvGrpSpPr>
        <p:grpSpPr>
          <a:xfrm>
            <a:off x="2381395" y="4772261"/>
            <a:ext cx="909950" cy="932784"/>
            <a:chOff x="1285786" y="3573016"/>
            <a:chExt cx="909950" cy="932784"/>
          </a:xfrm>
        </p:grpSpPr>
        <p:pic>
          <p:nvPicPr>
            <p:cNvPr id="139" name="图片 138"/>
            <p:cNvPicPr>
              <a:picLocks noChangeAspect="1"/>
            </p:cNvPicPr>
            <p:nvPr/>
          </p:nvPicPr>
          <p:blipFill>
            <a:blip r:embed="rId15" cstate="email"/>
            <a:stretch>
              <a:fillRect/>
            </a:stretch>
          </p:blipFill>
          <p:spPr>
            <a:xfrm>
              <a:off x="1753250" y="3573016"/>
              <a:ext cx="420606" cy="420606"/>
            </a:xfrm>
            <a:prstGeom prst="rect">
              <a:avLst/>
            </a:prstGeom>
          </p:spPr>
        </p:pic>
        <p:pic>
          <p:nvPicPr>
            <p:cNvPr id="140" name="图片 139"/>
            <p:cNvPicPr>
              <a:picLocks noChangeAspect="1"/>
            </p:cNvPicPr>
            <p:nvPr/>
          </p:nvPicPr>
          <p:blipFill>
            <a:blip r:embed="rId16" cstate="email"/>
            <a:stretch>
              <a:fillRect/>
            </a:stretch>
          </p:blipFill>
          <p:spPr>
            <a:xfrm>
              <a:off x="1285786" y="3591760"/>
              <a:ext cx="405488" cy="405488"/>
            </a:xfrm>
            <a:prstGeom prst="rect">
              <a:avLst/>
            </a:prstGeom>
          </p:spPr>
        </p:pic>
        <p:pic>
          <p:nvPicPr>
            <p:cNvPr id="142" name="图片 141"/>
            <p:cNvPicPr>
              <a:picLocks noChangeAspect="1"/>
            </p:cNvPicPr>
            <p:nvPr/>
          </p:nvPicPr>
          <p:blipFill>
            <a:blip r:embed="rId17"/>
            <a:stretch>
              <a:fillRect/>
            </a:stretch>
          </p:blipFill>
          <p:spPr>
            <a:xfrm>
              <a:off x="1787922" y="4077072"/>
              <a:ext cx="407814" cy="428728"/>
            </a:xfrm>
            <a:prstGeom prst="rect">
              <a:avLst/>
            </a:prstGeom>
          </p:spPr>
        </p:pic>
        <p:pic>
          <p:nvPicPr>
            <p:cNvPr id="146" name="图片 145"/>
            <p:cNvPicPr>
              <a:picLocks noChangeAspect="1"/>
            </p:cNvPicPr>
            <p:nvPr/>
          </p:nvPicPr>
          <p:blipFill>
            <a:blip r:embed="rId18" cstate="email"/>
            <a:stretch>
              <a:fillRect/>
            </a:stretch>
          </p:blipFill>
          <p:spPr>
            <a:xfrm>
              <a:off x="1300573" y="4105958"/>
              <a:ext cx="390701" cy="390701"/>
            </a:xfrm>
            <a:prstGeom prst="rect">
              <a:avLst/>
            </a:prstGeom>
          </p:spPr>
        </p:pic>
      </p:grpSp>
      <p:grpSp>
        <p:nvGrpSpPr>
          <p:cNvPr id="4" name="组合 3"/>
          <p:cNvGrpSpPr/>
          <p:nvPr/>
        </p:nvGrpSpPr>
        <p:grpSpPr>
          <a:xfrm>
            <a:off x="2332748" y="3748693"/>
            <a:ext cx="1007281" cy="892671"/>
            <a:chOff x="-1546423" y="2349497"/>
            <a:chExt cx="1007281" cy="892671"/>
          </a:xfrm>
        </p:grpSpPr>
        <p:pic>
          <p:nvPicPr>
            <p:cNvPr id="148" name="图片 147"/>
            <p:cNvPicPr>
              <a:picLocks noChangeAspect="1"/>
            </p:cNvPicPr>
            <p:nvPr/>
          </p:nvPicPr>
          <p:blipFill>
            <a:blip r:embed="rId19" cstate="email"/>
            <a:stretch>
              <a:fillRect/>
            </a:stretch>
          </p:blipFill>
          <p:spPr>
            <a:xfrm>
              <a:off x="-1004470" y="2349497"/>
              <a:ext cx="436232" cy="436232"/>
            </a:xfrm>
            <a:prstGeom prst="rect">
              <a:avLst/>
            </a:prstGeom>
          </p:spPr>
        </p:pic>
        <p:pic>
          <p:nvPicPr>
            <p:cNvPr id="151" name="图片 150"/>
            <p:cNvPicPr>
              <a:picLocks noChangeAspect="1"/>
            </p:cNvPicPr>
            <p:nvPr/>
          </p:nvPicPr>
          <p:blipFill>
            <a:blip r:embed="rId20" cstate="email"/>
            <a:stretch>
              <a:fillRect/>
            </a:stretch>
          </p:blipFill>
          <p:spPr>
            <a:xfrm flipH="1">
              <a:off x="-1504761" y="2371361"/>
              <a:ext cx="382005" cy="382005"/>
            </a:xfrm>
            <a:prstGeom prst="rect">
              <a:avLst/>
            </a:prstGeom>
          </p:spPr>
        </p:pic>
        <p:pic>
          <p:nvPicPr>
            <p:cNvPr id="154" name="图片 153"/>
            <p:cNvPicPr>
              <a:picLocks noChangeAspect="1"/>
            </p:cNvPicPr>
            <p:nvPr/>
          </p:nvPicPr>
          <p:blipFill>
            <a:blip r:embed="rId21" cstate="email"/>
            <a:stretch>
              <a:fillRect/>
            </a:stretch>
          </p:blipFill>
          <p:spPr>
            <a:xfrm>
              <a:off x="-1004470" y="2771896"/>
              <a:ext cx="465328" cy="465328"/>
            </a:xfrm>
            <a:prstGeom prst="rect">
              <a:avLst/>
            </a:prstGeom>
          </p:spPr>
        </p:pic>
        <p:pic>
          <p:nvPicPr>
            <p:cNvPr id="155" name="图片 154"/>
            <p:cNvPicPr>
              <a:picLocks noChangeAspect="1"/>
            </p:cNvPicPr>
            <p:nvPr/>
          </p:nvPicPr>
          <p:blipFill>
            <a:blip r:embed="rId22" cstate="email"/>
            <a:stretch>
              <a:fillRect/>
            </a:stretch>
          </p:blipFill>
          <p:spPr>
            <a:xfrm>
              <a:off x="-1546423" y="2776840"/>
              <a:ext cx="465328" cy="465328"/>
            </a:xfrm>
            <a:prstGeom prst="rect">
              <a:avLst/>
            </a:prstGeom>
          </p:spPr>
        </p:pic>
      </p:grpSp>
      <p:sp>
        <p:nvSpPr>
          <p:cNvPr id="5" name="矩形 4"/>
          <p:cNvSpPr/>
          <p:nvPr/>
        </p:nvSpPr>
        <p:spPr>
          <a:xfrm>
            <a:off x="2305417" y="3719999"/>
            <a:ext cx="1062543" cy="94938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165" name="矩形 164"/>
          <p:cNvSpPr/>
          <p:nvPr/>
        </p:nvSpPr>
        <p:spPr>
          <a:xfrm>
            <a:off x="2312437" y="4765896"/>
            <a:ext cx="1062543" cy="94938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166" name="矩形 165"/>
          <p:cNvSpPr/>
          <p:nvPr/>
        </p:nvSpPr>
        <p:spPr>
          <a:xfrm>
            <a:off x="2240577" y="5821305"/>
            <a:ext cx="1191044" cy="50140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Medium" panose="020B0600000000000000" pitchFamily="34" charset="-122"/>
            </a:endParaRPr>
          </a:p>
        </p:txBody>
      </p:sp>
      <p:sp>
        <p:nvSpPr>
          <p:cNvPr id="167" name="矩形 166"/>
          <p:cNvSpPr/>
          <p:nvPr/>
        </p:nvSpPr>
        <p:spPr>
          <a:xfrm>
            <a:off x="1368806" y="2719705"/>
            <a:ext cx="2005965" cy="83566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Medium" panose="020B0600000000000000" pitchFamily="34" charset="-122"/>
            </a:endParaRPr>
          </a:p>
        </p:txBody>
      </p:sp>
      <p:grpSp>
        <p:nvGrpSpPr>
          <p:cNvPr id="6" name="组合 5"/>
          <p:cNvGrpSpPr/>
          <p:nvPr/>
        </p:nvGrpSpPr>
        <p:grpSpPr>
          <a:xfrm>
            <a:off x="1455166" y="3683000"/>
            <a:ext cx="674370" cy="2650490"/>
            <a:chOff x="2473" y="5027"/>
            <a:chExt cx="1062" cy="4174"/>
          </a:xfrm>
        </p:grpSpPr>
        <p:pic>
          <p:nvPicPr>
            <p:cNvPr id="168" name="图片 16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636" y="5108"/>
              <a:ext cx="692" cy="692"/>
            </a:xfrm>
            <a:prstGeom prst="rect">
              <a:avLst/>
            </a:prstGeom>
          </p:spPr>
        </p:pic>
        <p:pic>
          <p:nvPicPr>
            <p:cNvPr id="170" name="图片 16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636" y="8367"/>
              <a:ext cx="692" cy="692"/>
            </a:xfrm>
            <a:prstGeom prst="rect">
              <a:avLst/>
            </a:prstGeom>
          </p:spPr>
        </p:pic>
        <p:pic>
          <p:nvPicPr>
            <p:cNvPr id="171" name="图片 17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36" y="7533"/>
              <a:ext cx="692" cy="692"/>
            </a:xfrm>
            <a:prstGeom prst="rect">
              <a:avLst/>
            </a:prstGeom>
          </p:spPr>
        </p:pic>
        <p:pic>
          <p:nvPicPr>
            <p:cNvPr id="172" name="图片 17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36" y="6725"/>
              <a:ext cx="692" cy="692"/>
            </a:xfrm>
            <a:prstGeom prst="rect">
              <a:avLst/>
            </a:prstGeom>
          </p:spPr>
        </p:pic>
        <p:pic>
          <p:nvPicPr>
            <p:cNvPr id="174" name="图片 17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636" y="5916"/>
              <a:ext cx="692" cy="692"/>
            </a:xfrm>
            <a:prstGeom prst="rect">
              <a:avLst/>
            </a:prstGeom>
          </p:spPr>
        </p:pic>
        <p:sp>
          <p:nvSpPr>
            <p:cNvPr id="169" name="矩形 168"/>
            <p:cNvSpPr/>
            <p:nvPr/>
          </p:nvSpPr>
          <p:spPr>
            <a:xfrm>
              <a:off x="2473" y="5027"/>
              <a:ext cx="1063" cy="417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思源黑体 CN Medium" panose="020B0600000000000000" pitchFamily="34" charset="-122"/>
              </a:endParaRPr>
            </a:p>
          </p:txBody>
        </p:sp>
      </p:grpSp>
      <p:pic>
        <p:nvPicPr>
          <p:cNvPr id="39" name="图片 38"/>
          <p:cNvPicPr/>
          <p:nvPr/>
        </p:nvPicPr>
        <p:blipFill>
          <a:blip r:embed="rId28"/>
          <a:stretch>
            <a:fillRect/>
          </a:stretch>
        </p:blipFill>
        <p:spPr>
          <a:xfrm>
            <a:off x="3790807" y="2861809"/>
            <a:ext cx="720000" cy="720000"/>
          </a:xfrm>
          <a:prstGeom prst="rect">
            <a:avLst/>
          </a:prstGeom>
        </p:spPr>
      </p:pic>
      <p:pic>
        <p:nvPicPr>
          <p:cNvPr id="68" name="图片 67"/>
          <p:cNvPicPr>
            <a:picLocks noChangeAspect="1"/>
          </p:cNvPicPr>
          <p:nvPr/>
        </p:nvPicPr>
        <p:blipFill>
          <a:blip r:embed="rId29"/>
          <a:stretch>
            <a:fillRect/>
          </a:stretch>
        </p:blipFill>
        <p:spPr>
          <a:xfrm>
            <a:off x="3890211" y="4103508"/>
            <a:ext cx="527010" cy="720000"/>
          </a:xfrm>
          <a:prstGeom prst="rect">
            <a:avLst/>
          </a:prstGeom>
        </p:spPr>
      </p:pic>
      <p:pic>
        <p:nvPicPr>
          <p:cNvPr id="67" name="图片 6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810741" y="5358431"/>
            <a:ext cx="720000" cy="514285"/>
          </a:xfrm>
          <a:prstGeom prst="rect">
            <a:avLst/>
          </a:prstGeom>
        </p:spPr>
      </p:pic>
      <p:pic>
        <p:nvPicPr>
          <p:cNvPr id="8" name="Picture 2"/>
          <p:cNvPicPr>
            <a:picLocks noChangeAspect="1" noChangeArrowheads="1"/>
          </p:cNvPicPr>
          <p:nvPr/>
        </p:nvPicPr>
        <p:blipFill>
          <a:blip r:embed="rId31"/>
          <a:srcRect/>
          <a:stretch>
            <a:fillRect/>
          </a:stretch>
        </p:blipFill>
        <p:spPr bwMode="auto">
          <a:xfrm>
            <a:off x="1455166" y="2796540"/>
            <a:ext cx="800100" cy="329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2"/>
          <a:srcRect/>
          <a:stretch>
            <a:fillRect/>
          </a:stretch>
        </p:blipFill>
        <p:spPr bwMode="auto">
          <a:xfrm>
            <a:off x="1478026" y="3147695"/>
            <a:ext cx="854710" cy="33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3"/>
          <a:srcRect/>
          <a:stretch>
            <a:fillRect/>
          </a:stretch>
        </p:blipFill>
        <p:spPr bwMode="auto">
          <a:xfrm>
            <a:off x="2511171" y="3147695"/>
            <a:ext cx="683895" cy="318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图片 14"/>
          <p:cNvPicPr>
            <a:picLocks noChangeAspect="1"/>
          </p:cNvPicPr>
          <p:nvPr/>
        </p:nvPicPr>
        <p:blipFill>
          <a:blip r:embed="rId34"/>
          <a:stretch>
            <a:fillRect/>
          </a:stretch>
        </p:blipFill>
        <p:spPr>
          <a:xfrm>
            <a:off x="2406396" y="2795270"/>
            <a:ext cx="857250" cy="332105"/>
          </a:xfrm>
          <a:prstGeom prst="rect">
            <a:avLst/>
          </a:prstGeom>
        </p:spPr>
      </p:pic>
      <p:sp>
        <p:nvSpPr>
          <p:cNvPr id="11" name="文本框 10"/>
          <p:cNvSpPr txBox="1"/>
          <p:nvPr/>
        </p:nvSpPr>
        <p:spPr>
          <a:xfrm>
            <a:off x="977011" y="4069080"/>
            <a:ext cx="304800" cy="1383665"/>
          </a:xfrm>
          <a:prstGeom prst="rect">
            <a:avLst/>
          </a:prstGeom>
          <a:noFill/>
        </p:spPr>
        <p:txBody>
          <a:bodyPr wrap="square" rtlCol="0">
            <a:spAutoFit/>
          </a:bodyPr>
          <a:lstStyle/>
          <a:p>
            <a:r>
              <a:rPr lang="zh-CN" altLang="en-US" sz="1400">
                <a:solidFill>
                  <a:schemeClr val="bg1"/>
                </a:solidFill>
                <a:cs typeface="思源黑体 CN Medium" panose="020B0600000000000000" pitchFamily="34" charset="-122"/>
              </a:rPr>
              <a:t>非结构化数据</a:t>
            </a:r>
            <a:endParaRPr lang="zh-CN" altLang="en-US" sz="1400">
              <a:solidFill>
                <a:schemeClr val="bg1"/>
              </a:solidFill>
              <a:cs typeface="思源黑体 CN Medium" panose="020B0600000000000000" pitchFamily="34" charset="-122"/>
            </a:endParaRPr>
          </a:p>
        </p:txBody>
      </p:sp>
      <p:sp>
        <p:nvSpPr>
          <p:cNvPr id="12" name="文本框 11"/>
          <p:cNvSpPr txBox="1"/>
          <p:nvPr/>
        </p:nvSpPr>
        <p:spPr>
          <a:xfrm>
            <a:off x="977011" y="2796540"/>
            <a:ext cx="304800" cy="737235"/>
          </a:xfrm>
          <a:prstGeom prst="rect">
            <a:avLst/>
          </a:prstGeom>
          <a:noFill/>
        </p:spPr>
        <p:txBody>
          <a:bodyPr wrap="square" rtlCol="0">
            <a:spAutoFit/>
          </a:bodyPr>
          <a:lstStyle/>
          <a:p>
            <a:r>
              <a:rPr lang="zh-CN" altLang="en-US" sz="1400">
                <a:solidFill>
                  <a:schemeClr val="bg1"/>
                </a:solidFill>
                <a:cs typeface="思源黑体 CN Medium" panose="020B0600000000000000" pitchFamily="34" charset="-122"/>
              </a:rPr>
              <a:t>数据库</a:t>
            </a:r>
            <a:endParaRPr lang="zh-CN" altLang="en-US" sz="1400">
              <a:solidFill>
                <a:schemeClr val="bg1"/>
              </a:solidFill>
              <a:cs typeface="思源黑体 CN Medium" panose="020B0600000000000000" pitchFamily="34" charset="-122"/>
            </a:endParaRPr>
          </a:p>
        </p:txBody>
      </p:sp>
      <p:sp>
        <p:nvSpPr>
          <p:cNvPr id="13" name="矩形 12"/>
          <p:cNvSpPr/>
          <p:nvPr/>
        </p:nvSpPr>
        <p:spPr>
          <a:xfrm>
            <a:off x="617474" y="1072515"/>
            <a:ext cx="10816880" cy="460375"/>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a:lnSpc>
                <a:spcPct val="130000"/>
              </a:lnSpc>
              <a:buClrTx/>
              <a:buSzTx/>
              <a:buFontTx/>
            </a:pPr>
            <a:r>
              <a:rPr lang="zh-CN" altLang="en-US" sz="1600" b="1" dirty="0">
                <a:solidFill>
                  <a:srgbClr val="FFC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基于业务流程的数据合规防护手段，最大限度降低了在数据处理阶段潜藏的若干安全风险。</a:t>
            </a:r>
            <a:endParaRPr lang="zh-CN" altLang="en-US" sz="1600" b="1" dirty="0">
              <a:solidFill>
                <a:srgbClr val="FFC0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14" name="椭圆 13"/>
          <p:cNvSpPr/>
          <p:nvPr/>
        </p:nvSpPr>
        <p:spPr>
          <a:xfrm>
            <a:off x="7895409" y="5998238"/>
            <a:ext cx="726270" cy="396875"/>
          </a:xfrm>
          <a:prstGeom prst="ellipse">
            <a:avLst/>
          </a:prstGeom>
          <a:solidFill>
            <a:srgbClr val="FFFFFF"/>
          </a:solidFill>
          <a:ln w="25400" cap="flat">
            <a:solidFill>
              <a:srgbClr val="0070C0"/>
            </a:solidFill>
            <a:prstDash val="solid"/>
            <a:bevel/>
          </a:ln>
          <a:effectLst/>
        </p:spPr>
        <p:txBody>
          <a:bodyPr rot="0" spcFirstLastPara="1" vertOverflow="overflow" horzOverflow="overflow" vert="horz" wrap="square" lIns="0" tIns="0" rIns="0" bIns="0" numCol="1" spcCol="38100" rtlCol="0" anchor="ctr" anchorCtr="1">
            <a:noAutofit/>
          </a:bodyPr>
          <a:lstStyle/>
          <a:p>
            <a:pPr marR="0" lvl="0" indent="0" defTabSz="457200" fontAlgn="auto" latinLnBrk="1" hangingPunct="0">
              <a:lnSpc>
                <a:spcPct val="100000"/>
              </a:lnSpc>
              <a:spcBef>
                <a:spcPts val="0"/>
              </a:spcBef>
              <a:spcAft>
                <a:spcPts val="0"/>
              </a:spcAft>
              <a:buClrTx/>
              <a:buSzTx/>
              <a:buFontTx/>
              <a:buNone/>
              <a:defRPr/>
            </a:pPr>
            <a:r>
              <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rPr>
              <a:t>拍照</a:t>
            </a:r>
            <a:endParaRPr lang="zh-CN" altLang="en-US" sz="1400" kern="0" dirty="0">
              <a:solidFill>
                <a:schemeClr val="bg2">
                  <a:lumMod val="50000"/>
                </a:schemeClr>
              </a:solidFill>
              <a:latin typeface="思源黑体 CN Medium" panose="020B0600000000000000" pitchFamily="34" charset="-122"/>
              <a:ea typeface="思源黑体 CN Medium" panose="020B0600000000000000" pitchFamily="34"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sym typeface="+mn-ea"/>
              </a:rPr>
              <a:t>场景六：数据交换阶段</a:t>
            </a:r>
            <a:r>
              <a:rPr lang="en-US" altLang="zh-CN" dirty="0">
                <a:sym typeface="+mn-ea"/>
              </a:rPr>
              <a:t>-</a:t>
            </a:r>
            <a:r>
              <a:rPr lang="en-US" altLang="zh-CN">
                <a:sym typeface="+mn-ea"/>
              </a:rPr>
              <a:t>API</a:t>
            </a:r>
            <a:r>
              <a:rPr>
                <a:sym typeface="+mn-ea"/>
              </a:rPr>
              <a:t>数据安全</a:t>
            </a:r>
            <a:r>
              <a:rPr lang="en-US" altLang="zh-CN">
                <a:sym typeface="+mn-ea"/>
              </a:rPr>
              <a:t>&amp;</a:t>
            </a:r>
            <a:r>
              <a:rPr dirty="0">
                <a:sym typeface="+mn-ea"/>
              </a:rPr>
              <a:t>脱敏</a:t>
            </a:r>
            <a:r>
              <a:rPr lang="en-US" altLang="zh-CN" dirty="0">
                <a:sym typeface="+mn-ea"/>
              </a:rPr>
              <a:t>&amp;</a:t>
            </a:r>
            <a:r>
              <a:rPr dirty="0">
                <a:sym typeface="+mn-ea"/>
              </a:rPr>
              <a:t>水印</a:t>
            </a:r>
            <a:endParaRPr dirty="0">
              <a:sym typeface="+mn-ea"/>
            </a:endParaRPr>
          </a:p>
        </p:txBody>
      </p:sp>
      <p:sp>
        <p:nvSpPr>
          <p:cNvPr id="20" name="矩形 19"/>
          <p:cNvSpPr/>
          <p:nvPr/>
        </p:nvSpPr>
        <p:spPr>
          <a:xfrm>
            <a:off x="4105322" y="1609878"/>
            <a:ext cx="5357300" cy="1568450"/>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        风险：</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lvl="0" algn="ctr">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1、数据交互接口管理不当，导致数据拖库！</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lvl="0" algn="ctr">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2、数据交互前期没有处理，导致数据泄漏！</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lvl="0" algn="ctr">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3、数据交互过程没有监管，导致溯源困难！</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
        <p:nvSpPr>
          <p:cNvPr id="4098" name="矩形 27"/>
          <p:cNvSpPr>
            <a:spLocks noChangeArrowheads="1"/>
          </p:cNvSpPr>
          <p:nvPr>
            <p:custDataLst>
              <p:tags r:id="rId1"/>
            </p:custDataLst>
          </p:nvPr>
        </p:nvSpPr>
        <p:spPr bwMode="auto">
          <a:xfrm>
            <a:off x="1474226" y="4934895"/>
            <a:ext cx="1922250" cy="168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92D050"/>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rPr>
              <a:t>对接入交换平台的接口进行管理</a:t>
            </a:r>
            <a:endParaRPr lang="zh-CN" altLang="en-US" b="1" dirty="0">
              <a:solidFill>
                <a:srgbClr val="92D050"/>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endParaRPr>
          </a:p>
        </p:txBody>
      </p:sp>
      <p:sp>
        <p:nvSpPr>
          <p:cNvPr id="4099" name="矩形 49"/>
          <p:cNvSpPr>
            <a:spLocks noChangeArrowheads="1"/>
          </p:cNvSpPr>
          <p:nvPr>
            <p:custDataLst>
              <p:tags r:id="rId2"/>
            </p:custDataLst>
          </p:nvPr>
        </p:nvSpPr>
        <p:spPr bwMode="auto">
          <a:xfrm>
            <a:off x="3223100" y="4091727"/>
            <a:ext cx="2329568" cy="64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00B0F0"/>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rPr>
              <a:t>数据脱敏后再进行共享</a:t>
            </a:r>
            <a:endParaRPr lang="zh-CN" altLang="en-US" b="1" dirty="0">
              <a:solidFill>
                <a:srgbClr val="00B0F0"/>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endParaRPr>
          </a:p>
        </p:txBody>
      </p:sp>
      <p:sp>
        <p:nvSpPr>
          <p:cNvPr id="4100" name="矩形 69"/>
          <p:cNvSpPr>
            <a:spLocks noChangeArrowheads="1"/>
          </p:cNvSpPr>
          <p:nvPr>
            <p:custDataLst>
              <p:tags r:id="rId3"/>
            </p:custDataLst>
          </p:nvPr>
        </p:nvSpPr>
        <p:spPr bwMode="auto">
          <a:xfrm flipH="1">
            <a:off x="8786702" y="5170170"/>
            <a:ext cx="1878965" cy="168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66DDD3"/>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rPr>
              <a:t>对数据交互过程</a:t>
            </a:r>
            <a:endParaRPr lang="en-US" altLang="zh-CN" b="1" dirty="0">
              <a:solidFill>
                <a:srgbClr val="66DDD3"/>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endParaRPr>
          </a:p>
          <a:p>
            <a:pPr algn="just" eaLnBrk="1" hangingPunct="1"/>
            <a:r>
              <a:rPr lang="zh-CN" altLang="en-US" b="1" dirty="0">
                <a:solidFill>
                  <a:srgbClr val="66DDD3"/>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rPr>
              <a:t>持续监测</a:t>
            </a:r>
            <a:endParaRPr lang="zh-CN" altLang="en-US" b="1" dirty="0">
              <a:solidFill>
                <a:srgbClr val="66DDD3"/>
              </a:solidFill>
              <a:latin typeface="Source Han Sans CN Bold" panose="020B0500000000000000" pitchFamily="34" charset="-128"/>
              <a:ea typeface="Source Han Sans CN Bold" panose="020B0500000000000000" pitchFamily="34" charset="-128"/>
              <a:cs typeface="思源黑体 CN Medium" panose="020B0600000000000000" pitchFamily="34" charset="-122"/>
            </a:endParaRPr>
          </a:p>
          <a:p>
            <a:pPr algn="just" eaLnBrk="1" hangingPunct="1"/>
            <a:endParaRPr lang="zh-CN" altLang="en-US" dirty="0">
              <a:solidFill>
                <a:srgbClr val="66DDD3"/>
              </a:solidFill>
              <a:latin typeface="思源黑体 CN Medium" panose="020B0600000000000000" pitchFamily="34" charset="-122"/>
              <a:ea typeface="+mn-ea"/>
              <a:cs typeface="思源黑体 CN Medium" panose="020B0600000000000000" pitchFamily="34" charset="-122"/>
              <a:sym typeface="+mn-ea"/>
            </a:endParaRPr>
          </a:p>
        </p:txBody>
      </p:sp>
      <p:sp>
        <p:nvSpPr>
          <p:cNvPr id="4101" name="矩形 67"/>
          <p:cNvSpPr>
            <a:spLocks noChangeArrowheads="1"/>
          </p:cNvSpPr>
          <p:nvPr>
            <p:custDataLst>
              <p:tags r:id="rId4"/>
            </p:custDataLst>
          </p:nvPr>
        </p:nvSpPr>
        <p:spPr bwMode="auto">
          <a:xfrm flipH="1">
            <a:off x="6813102" y="3701022"/>
            <a:ext cx="1755140" cy="168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ormAutofit/>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just" eaLnBrk="1" hangingPunct="1"/>
            <a:r>
              <a:rPr lang="zh-CN" altLang="en-US" b="1" dirty="0">
                <a:solidFill>
                  <a:srgbClr val="FF9A0B"/>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mn-ea"/>
              </a:rPr>
              <a:t>支持数据溯源</a:t>
            </a:r>
            <a:endParaRPr lang="zh-CN" altLang="en-US" b="1" dirty="0">
              <a:solidFill>
                <a:srgbClr val="FF9A0B"/>
              </a:solidFill>
              <a:latin typeface="Source Han Sans CN Bold" panose="020B0500000000000000" pitchFamily="34" charset="-128"/>
              <a:ea typeface="Source Han Sans CN Bold" panose="020B0500000000000000" pitchFamily="34" charset="-128"/>
              <a:cs typeface="思源黑体 CN Medium" panose="020B0600000000000000" pitchFamily="34" charset="-122"/>
            </a:endParaRPr>
          </a:p>
          <a:p>
            <a:pPr algn="just" eaLnBrk="1" hangingPunct="1"/>
            <a:endParaRPr lang="zh-CN" altLang="en-US" dirty="0">
              <a:solidFill>
                <a:srgbClr val="22B573"/>
              </a:solidFill>
              <a:latin typeface="思源黑体 CN Medium" panose="020B0600000000000000" pitchFamily="34" charset="-122"/>
              <a:ea typeface="+mn-ea"/>
              <a:cs typeface="思源黑体 CN Medium" panose="020B0600000000000000" pitchFamily="34" charset="-122"/>
              <a:sym typeface="Arial" panose="020B0604020202020204" pitchFamily="34" charset="0"/>
            </a:endParaRPr>
          </a:p>
        </p:txBody>
      </p:sp>
      <p:sp>
        <p:nvSpPr>
          <p:cNvPr id="4102" name="任意多边形 28"/>
          <p:cNvSpPr>
            <a:spLocks noChangeArrowheads="1"/>
          </p:cNvSpPr>
          <p:nvPr>
            <p:custDataLst>
              <p:tags r:id="rId5"/>
            </p:custDataLst>
          </p:nvPr>
        </p:nvSpPr>
        <p:spPr bwMode="auto">
          <a:xfrm>
            <a:off x="3299075" y="4745120"/>
            <a:ext cx="5411772" cy="1991461"/>
          </a:xfrm>
          <a:custGeom>
            <a:avLst/>
            <a:gdLst>
              <a:gd name="T0" fmla="*/ 0 w 3848947"/>
              <a:gd name="T1" fmla="*/ 1416050 h 1415848"/>
              <a:gd name="T2" fmla="*/ 1924050 w 3848947"/>
              <a:gd name="T3" fmla="*/ 0 h 1415848"/>
              <a:gd name="T4" fmla="*/ 3848100 w 3848947"/>
              <a:gd name="T5" fmla="*/ 1416050 h 1415848"/>
              <a:gd name="T6" fmla="*/ 0 60000 65536"/>
              <a:gd name="T7" fmla="*/ 0 60000 65536"/>
              <a:gd name="T8" fmla="*/ 0 60000 65536"/>
              <a:gd name="T9" fmla="*/ 0 w 3848947"/>
              <a:gd name="T10" fmla="*/ 0 h 1415848"/>
              <a:gd name="T11" fmla="*/ 3848947 w 3848947"/>
              <a:gd name="T12" fmla="*/ 1415848 h 1415848"/>
            </a:gdLst>
            <a:ahLst/>
            <a:cxnLst>
              <a:cxn ang="T6">
                <a:pos x="T0" y="T1"/>
              </a:cxn>
              <a:cxn ang="T7">
                <a:pos x="T2" y="T3"/>
              </a:cxn>
              <a:cxn ang="T8">
                <a:pos x="T4" y="T5"/>
              </a:cxn>
            </a:cxnLst>
            <a:rect l="T9" t="T10" r="T11" b="T12"/>
            <a:pathLst>
              <a:path w="3848947" h="1415848">
                <a:moveTo>
                  <a:pt x="0" y="1415848"/>
                </a:moveTo>
                <a:cubicBezTo>
                  <a:pt x="255130" y="595577"/>
                  <a:pt x="1020249" y="0"/>
                  <a:pt x="1924473" y="0"/>
                </a:cubicBezTo>
                <a:cubicBezTo>
                  <a:pt x="2828697" y="0"/>
                  <a:pt x="3593816" y="595577"/>
                  <a:pt x="3848947" y="1415848"/>
                </a:cubicBezTo>
              </a:path>
            </a:pathLst>
          </a:custGeom>
          <a:noFill/>
          <a:ln w="38100" cap="flat" cmpd="sng">
            <a:solidFill>
              <a:srgbClr val="BFBFBF"/>
            </a:solidFill>
            <a:bevel/>
          </a:ln>
          <a:extLst>
            <a:ext uri="{909E8E84-426E-40DD-AFC4-6F175D3DCCD1}">
              <a14:hiddenFill xmlns:a14="http://schemas.microsoft.com/office/drawing/2010/main">
                <a:solidFill>
                  <a:srgbClr val="FFFFFF"/>
                </a:solidFill>
              </a14:hiddenFill>
            </a:ext>
          </a:extLst>
        </p:spPr>
        <p:txBody>
          <a:bodyPr anchor="ctr">
            <a:normAutofit/>
          </a:bodyPr>
          <a:lstStyle/>
          <a:p>
            <a:endParaRPr lang="zh-CN" altLang="en-US">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103" name="椭圆 15"/>
          <p:cNvSpPr>
            <a:spLocks noChangeArrowheads="1"/>
          </p:cNvSpPr>
          <p:nvPr>
            <p:custDataLst>
              <p:tags r:id="rId6"/>
            </p:custDataLst>
          </p:nvPr>
        </p:nvSpPr>
        <p:spPr bwMode="auto">
          <a:xfrm flipH="1">
            <a:off x="3515640" y="5778810"/>
            <a:ext cx="332654" cy="332654"/>
          </a:xfrm>
          <a:prstGeom prst="ellipse">
            <a:avLst/>
          </a:prstGeom>
          <a:solidFill>
            <a:srgbClr val="FFFFFF"/>
          </a:solidFill>
          <a:ln w="57150">
            <a:solidFill>
              <a:schemeClr val="accent6"/>
            </a:solidFill>
            <a:bevel/>
          </a:ln>
        </p:spPr>
        <p:txBody>
          <a:bodyPr anchor="ctr">
            <a:normAutofit fontScale="600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104" name="椭圆 16"/>
          <p:cNvSpPr>
            <a:spLocks noChangeArrowheads="1"/>
          </p:cNvSpPr>
          <p:nvPr>
            <p:custDataLst>
              <p:tags r:id="rId7"/>
            </p:custDataLst>
          </p:nvPr>
        </p:nvSpPr>
        <p:spPr bwMode="auto">
          <a:xfrm flipH="1">
            <a:off x="4937788" y="4722795"/>
            <a:ext cx="332655" cy="332655"/>
          </a:xfrm>
          <a:prstGeom prst="ellipse">
            <a:avLst/>
          </a:prstGeom>
          <a:solidFill>
            <a:srgbClr val="FFFFFF"/>
          </a:solidFill>
          <a:ln w="57150">
            <a:solidFill>
              <a:srgbClr val="00B0F0"/>
            </a:solidFill>
            <a:bevel/>
          </a:ln>
        </p:spPr>
        <p:txBody>
          <a:bodyPr anchor="ctr">
            <a:normAutofit fontScale="600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105" name="椭圆 17"/>
          <p:cNvSpPr>
            <a:spLocks noChangeArrowheads="1"/>
          </p:cNvSpPr>
          <p:nvPr>
            <p:custDataLst>
              <p:tags r:id="rId8"/>
            </p:custDataLst>
          </p:nvPr>
        </p:nvSpPr>
        <p:spPr bwMode="auto">
          <a:xfrm flipH="1">
            <a:off x="6737247" y="4722795"/>
            <a:ext cx="332655" cy="332655"/>
          </a:xfrm>
          <a:prstGeom prst="ellipse">
            <a:avLst/>
          </a:prstGeom>
          <a:solidFill>
            <a:srgbClr val="FFFFFF"/>
          </a:solidFill>
          <a:ln w="57150">
            <a:solidFill>
              <a:srgbClr val="FF9A0B"/>
            </a:solidFill>
            <a:bevel/>
          </a:ln>
        </p:spPr>
        <p:txBody>
          <a:bodyPr anchor="ctr">
            <a:normAutofit fontScale="600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4106" name="椭圆 18"/>
          <p:cNvSpPr>
            <a:spLocks noChangeArrowheads="1"/>
          </p:cNvSpPr>
          <p:nvPr>
            <p:custDataLst>
              <p:tags r:id="rId9"/>
            </p:custDataLst>
          </p:nvPr>
        </p:nvSpPr>
        <p:spPr bwMode="auto">
          <a:xfrm flipH="1">
            <a:off x="8159405" y="5778810"/>
            <a:ext cx="332654" cy="332654"/>
          </a:xfrm>
          <a:prstGeom prst="ellipse">
            <a:avLst/>
          </a:prstGeom>
          <a:solidFill>
            <a:srgbClr val="FFFFFF"/>
          </a:solidFill>
          <a:ln w="57150">
            <a:solidFill>
              <a:srgbClr val="66DDD3"/>
            </a:solidFill>
            <a:bevel/>
          </a:ln>
        </p:spPr>
        <p:txBody>
          <a:bodyPr anchor="ctr">
            <a:normAutofit fontScale="60000" lnSpcReduction="20000"/>
          </a:bodyPr>
          <a:lstStyle>
            <a:lvl1pPr>
              <a:buFont typeface="Arial" panose="020B0604020202020204" pitchFamily="34" charset="0"/>
              <a:defRPr>
                <a:solidFill>
                  <a:srgbClr val="3F4143"/>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3F4143"/>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3F4143"/>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3F4143"/>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131" name="任意多边形 29"/>
          <p:cNvSpPr>
            <a:spLocks noChangeArrowheads="1"/>
          </p:cNvSpPr>
          <p:nvPr>
            <p:custDataLst>
              <p:tags r:id="rId10"/>
            </p:custDataLst>
          </p:nvPr>
        </p:nvSpPr>
        <p:spPr bwMode="auto">
          <a:xfrm>
            <a:off x="4067086" y="5303945"/>
            <a:ext cx="3873526" cy="1424386"/>
          </a:xfrm>
          <a:custGeom>
            <a:avLst/>
            <a:gdLst>
              <a:gd name="T0" fmla="*/ 0 w 3848947"/>
              <a:gd name="T1" fmla="*/ 1415848 h 1415848"/>
              <a:gd name="T2" fmla="*/ 1924473 w 3848947"/>
              <a:gd name="T3" fmla="*/ 0 h 1415848"/>
              <a:gd name="T4" fmla="*/ 3848947 w 3848947"/>
              <a:gd name="T5" fmla="*/ 1415848 h 1415848"/>
              <a:gd name="T6" fmla="*/ 0 60000 65536"/>
              <a:gd name="T7" fmla="*/ 0 60000 65536"/>
              <a:gd name="T8" fmla="*/ 0 60000 65536"/>
              <a:gd name="T9" fmla="*/ 0 w 3848947"/>
              <a:gd name="T10" fmla="*/ 0 h 1415848"/>
              <a:gd name="T11" fmla="*/ 3848947 w 3848947"/>
              <a:gd name="T12" fmla="*/ 1415848 h 1415848"/>
            </a:gdLst>
            <a:ahLst/>
            <a:cxnLst>
              <a:cxn ang="T6">
                <a:pos x="T0" y="T1"/>
              </a:cxn>
              <a:cxn ang="T7">
                <a:pos x="T2" y="T3"/>
              </a:cxn>
              <a:cxn ang="T8">
                <a:pos x="T4" y="T5"/>
              </a:cxn>
            </a:cxnLst>
            <a:rect l="T9" t="T10" r="T11" b="T12"/>
            <a:pathLst>
              <a:path w="3848947" h="1415848">
                <a:moveTo>
                  <a:pt x="0" y="1415848"/>
                </a:moveTo>
                <a:cubicBezTo>
                  <a:pt x="255130" y="595577"/>
                  <a:pt x="1020249" y="0"/>
                  <a:pt x="1924473" y="0"/>
                </a:cubicBezTo>
                <a:cubicBezTo>
                  <a:pt x="2828697" y="0"/>
                  <a:pt x="3593816" y="595577"/>
                  <a:pt x="3848947" y="1415848"/>
                </a:cubicBezTo>
              </a:path>
            </a:pathLst>
          </a:custGeom>
          <a:solidFill>
            <a:srgbClr val="00A4D4"/>
          </a:solidFill>
          <a:ln>
            <a:noFill/>
          </a:ln>
          <a:extLst>
            <a:ext uri="{91240B29-F687-4F45-9708-019B960494DF}">
              <a14:hiddenLine xmlns:a14="http://schemas.microsoft.com/office/drawing/2010/main" w="38100">
                <a:solidFill>
                  <a:srgbClr val="B6745A"/>
                </a:solidFill>
                <a:bevel/>
              </a14:hiddenLine>
            </a:ext>
          </a:extLst>
        </p:spPr>
        <p:txBody>
          <a:bodyPr lIns="144000" tIns="216000" rIns="144000" anchor="ctr">
            <a:normAutofit/>
          </a:bodyPr>
          <a:lstStyle/>
          <a:p>
            <a:pPr algn="ctr" eaLnBrk="1" hangingPunct="1">
              <a:buFont typeface="思源黑体 CN Medium" panose="020B0600000000000000" pitchFamily="34" charset="-122"/>
              <a:buNone/>
              <a:defRPr/>
            </a:pPr>
            <a:r>
              <a:rPr lang="zh-CN" altLang="en-US" sz="2400" dirty="0">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数据资产</a:t>
            </a:r>
            <a:endParaRPr lang="zh-CN" altLang="en-US" sz="2400" dirty="0">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a:p>
            <a:pPr algn="ctr" eaLnBrk="1" hangingPunct="1">
              <a:buFont typeface="思源黑体 CN Medium" panose="020B0600000000000000" pitchFamily="34" charset="-122"/>
              <a:buNone/>
              <a:defRPr/>
            </a:pPr>
            <a:r>
              <a:rPr lang="zh-CN" altLang="en-US" sz="2400" dirty="0">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安全高效共享交换</a:t>
            </a:r>
            <a:endParaRPr lang="zh-CN" altLang="en-US" sz="2400" dirty="0">
              <a:solidFill>
                <a:srgbClr val="FFFFFF"/>
              </a:solidFill>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nvGrpSpPr>
          <p:cNvPr id="49" name="组合 48"/>
          <p:cNvGrpSpPr/>
          <p:nvPr/>
        </p:nvGrpSpPr>
        <p:grpSpPr>
          <a:xfrm>
            <a:off x="2534526" y="1219429"/>
            <a:ext cx="2070735" cy="1986280"/>
            <a:chOff x="7002463" y="4205287"/>
            <a:chExt cx="1065213" cy="1054100"/>
          </a:xfrm>
          <a:solidFill>
            <a:srgbClr val="00A4D4"/>
          </a:solidFill>
        </p:grpSpPr>
        <p:sp>
          <p:nvSpPr>
            <p:cNvPr id="119" name="Freeform 219"/>
            <p:cNvSpPr>
              <a:spLocks noEditPoints="1"/>
            </p:cNvSpPr>
            <p:nvPr/>
          </p:nvSpPr>
          <p:spPr bwMode="auto">
            <a:xfrm>
              <a:off x="7002463" y="4329112"/>
              <a:ext cx="928688" cy="930275"/>
            </a:xfrm>
            <a:custGeom>
              <a:avLst/>
              <a:gdLst>
                <a:gd name="T0" fmla="*/ 121 w 533"/>
                <a:gd name="T1" fmla="*/ 498 h 533"/>
                <a:gd name="T2" fmla="*/ 183 w 533"/>
                <a:gd name="T3" fmla="*/ 527 h 533"/>
                <a:gd name="T4" fmla="*/ 207 w 533"/>
                <a:gd name="T5" fmla="*/ 489 h 533"/>
                <a:gd name="T6" fmla="*/ 267 w 533"/>
                <a:gd name="T7" fmla="*/ 496 h 533"/>
                <a:gd name="T8" fmla="*/ 308 w 533"/>
                <a:gd name="T9" fmla="*/ 493 h 533"/>
                <a:gd name="T10" fmla="*/ 328 w 533"/>
                <a:gd name="T11" fmla="*/ 533 h 533"/>
                <a:gd name="T12" fmla="*/ 391 w 533"/>
                <a:gd name="T13" fmla="*/ 510 h 533"/>
                <a:gd name="T14" fmla="*/ 381 w 533"/>
                <a:gd name="T15" fmla="*/ 467 h 533"/>
                <a:gd name="T16" fmla="*/ 458 w 533"/>
                <a:gd name="T17" fmla="*/ 398 h 533"/>
                <a:gd name="T18" fmla="*/ 498 w 533"/>
                <a:gd name="T19" fmla="*/ 412 h 533"/>
                <a:gd name="T20" fmla="*/ 527 w 533"/>
                <a:gd name="T21" fmla="*/ 350 h 533"/>
                <a:gd name="T22" fmla="*/ 492 w 533"/>
                <a:gd name="T23" fmla="*/ 329 h 533"/>
                <a:gd name="T24" fmla="*/ 503 w 533"/>
                <a:gd name="T25" fmla="*/ 260 h 533"/>
                <a:gd name="T26" fmla="*/ 500 w 533"/>
                <a:gd name="T27" fmla="*/ 222 h 533"/>
                <a:gd name="T28" fmla="*/ 533 w 533"/>
                <a:gd name="T29" fmla="*/ 206 h 533"/>
                <a:gd name="T30" fmla="*/ 510 w 533"/>
                <a:gd name="T31" fmla="*/ 142 h 533"/>
                <a:gd name="T32" fmla="*/ 475 w 533"/>
                <a:gd name="T33" fmla="*/ 150 h 533"/>
                <a:gd name="T34" fmla="*/ 401 w 533"/>
                <a:gd name="T35" fmla="*/ 66 h 533"/>
                <a:gd name="T36" fmla="*/ 412 w 533"/>
                <a:gd name="T37" fmla="*/ 35 h 533"/>
                <a:gd name="T38" fmla="*/ 350 w 533"/>
                <a:gd name="T39" fmla="*/ 6 h 533"/>
                <a:gd name="T40" fmla="*/ 334 w 533"/>
                <a:gd name="T41" fmla="*/ 34 h 533"/>
                <a:gd name="T42" fmla="*/ 267 w 533"/>
                <a:gd name="T43" fmla="*/ 24 h 533"/>
                <a:gd name="T44" fmla="*/ 221 w 533"/>
                <a:gd name="T45" fmla="*/ 29 h 533"/>
                <a:gd name="T46" fmla="*/ 206 w 533"/>
                <a:gd name="T47" fmla="*/ 0 h 533"/>
                <a:gd name="T48" fmla="*/ 142 w 533"/>
                <a:gd name="T49" fmla="*/ 24 h 533"/>
                <a:gd name="T50" fmla="*/ 149 w 533"/>
                <a:gd name="T51" fmla="*/ 56 h 533"/>
                <a:gd name="T52" fmla="*/ 69 w 533"/>
                <a:gd name="T53" fmla="*/ 132 h 533"/>
                <a:gd name="T54" fmla="*/ 35 w 533"/>
                <a:gd name="T55" fmla="*/ 121 h 533"/>
                <a:gd name="T56" fmla="*/ 6 w 533"/>
                <a:gd name="T57" fmla="*/ 183 h 533"/>
                <a:gd name="T58" fmla="*/ 38 w 533"/>
                <a:gd name="T59" fmla="*/ 203 h 533"/>
                <a:gd name="T60" fmla="*/ 31 w 533"/>
                <a:gd name="T61" fmla="*/ 260 h 533"/>
                <a:gd name="T62" fmla="*/ 36 w 533"/>
                <a:gd name="T63" fmla="*/ 309 h 533"/>
                <a:gd name="T64" fmla="*/ 0 w 533"/>
                <a:gd name="T65" fmla="*/ 328 h 533"/>
                <a:gd name="T66" fmla="*/ 24 w 533"/>
                <a:gd name="T67" fmla="*/ 391 h 533"/>
                <a:gd name="T68" fmla="*/ 65 w 533"/>
                <a:gd name="T69" fmla="*/ 382 h 533"/>
                <a:gd name="T70" fmla="*/ 134 w 533"/>
                <a:gd name="T71" fmla="*/ 456 h 533"/>
                <a:gd name="T72" fmla="*/ 121 w 533"/>
                <a:gd name="T73" fmla="*/ 498 h 533"/>
                <a:gd name="T74" fmla="*/ 67 w 533"/>
                <a:gd name="T75" fmla="*/ 260 h 533"/>
                <a:gd name="T76" fmla="*/ 267 w 533"/>
                <a:gd name="T77" fmla="*/ 60 h 533"/>
                <a:gd name="T78" fmla="*/ 466 w 533"/>
                <a:gd name="T79" fmla="*/ 260 h 533"/>
                <a:gd name="T80" fmla="*/ 267 w 533"/>
                <a:gd name="T81" fmla="*/ 460 h 533"/>
                <a:gd name="T82" fmla="*/ 67 w 533"/>
                <a:gd name="T83" fmla="*/ 26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533">
                  <a:moveTo>
                    <a:pt x="121" y="498"/>
                  </a:moveTo>
                  <a:cubicBezTo>
                    <a:pt x="183" y="527"/>
                    <a:pt x="183" y="527"/>
                    <a:pt x="183" y="527"/>
                  </a:cubicBezTo>
                  <a:cubicBezTo>
                    <a:pt x="207" y="489"/>
                    <a:pt x="207" y="489"/>
                    <a:pt x="207" y="489"/>
                  </a:cubicBezTo>
                  <a:cubicBezTo>
                    <a:pt x="226" y="494"/>
                    <a:pt x="246" y="496"/>
                    <a:pt x="267" y="496"/>
                  </a:cubicBezTo>
                  <a:cubicBezTo>
                    <a:pt x="281" y="496"/>
                    <a:pt x="294" y="495"/>
                    <a:pt x="308" y="493"/>
                  </a:cubicBezTo>
                  <a:cubicBezTo>
                    <a:pt x="328" y="533"/>
                    <a:pt x="328" y="533"/>
                    <a:pt x="328" y="533"/>
                  </a:cubicBezTo>
                  <a:cubicBezTo>
                    <a:pt x="391" y="510"/>
                    <a:pt x="391" y="510"/>
                    <a:pt x="391" y="510"/>
                  </a:cubicBezTo>
                  <a:cubicBezTo>
                    <a:pt x="381" y="467"/>
                    <a:pt x="381" y="467"/>
                    <a:pt x="381" y="467"/>
                  </a:cubicBezTo>
                  <a:cubicBezTo>
                    <a:pt x="411" y="450"/>
                    <a:pt x="438" y="426"/>
                    <a:pt x="458" y="398"/>
                  </a:cubicBezTo>
                  <a:cubicBezTo>
                    <a:pt x="498" y="412"/>
                    <a:pt x="498" y="412"/>
                    <a:pt x="498" y="412"/>
                  </a:cubicBezTo>
                  <a:cubicBezTo>
                    <a:pt x="527" y="350"/>
                    <a:pt x="527" y="350"/>
                    <a:pt x="527" y="350"/>
                  </a:cubicBezTo>
                  <a:cubicBezTo>
                    <a:pt x="492" y="329"/>
                    <a:pt x="492" y="329"/>
                    <a:pt x="492" y="329"/>
                  </a:cubicBezTo>
                  <a:cubicBezTo>
                    <a:pt x="499" y="307"/>
                    <a:pt x="503" y="284"/>
                    <a:pt x="503" y="260"/>
                  </a:cubicBezTo>
                  <a:cubicBezTo>
                    <a:pt x="503" y="247"/>
                    <a:pt x="502" y="235"/>
                    <a:pt x="500" y="222"/>
                  </a:cubicBezTo>
                  <a:cubicBezTo>
                    <a:pt x="533" y="206"/>
                    <a:pt x="533" y="206"/>
                    <a:pt x="533" y="206"/>
                  </a:cubicBezTo>
                  <a:cubicBezTo>
                    <a:pt x="510" y="142"/>
                    <a:pt x="510" y="142"/>
                    <a:pt x="510" y="142"/>
                  </a:cubicBezTo>
                  <a:cubicBezTo>
                    <a:pt x="475" y="150"/>
                    <a:pt x="475" y="150"/>
                    <a:pt x="475" y="150"/>
                  </a:cubicBezTo>
                  <a:cubicBezTo>
                    <a:pt x="458" y="117"/>
                    <a:pt x="432" y="88"/>
                    <a:pt x="401" y="66"/>
                  </a:cubicBezTo>
                  <a:cubicBezTo>
                    <a:pt x="412" y="35"/>
                    <a:pt x="412" y="35"/>
                    <a:pt x="412" y="35"/>
                  </a:cubicBezTo>
                  <a:cubicBezTo>
                    <a:pt x="350" y="6"/>
                    <a:pt x="350" y="6"/>
                    <a:pt x="350" y="6"/>
                  </a:cubicBezTo>
                  <a:cubicBezTo>
                    <a:pt x="334" y="34"/>
                    <a:pt x="334" y="34"/>
                    <a:pt x="334" y="34"/>
                  </a:cubicBezTo>
                  <a:cubicBezTo>
                    <a:pt x="312" y="27"/>
                    <a:pt x="290" y="24"/>
                    <a:pt x="267" y="24"/>
                  </a:cubicBezTo>
                  <a:cubicBezTo>
                    <a:pt x="251" y="24"/>
                    <a:pt x="236" y="26"/>
                    <a:pt x="221" y="29"/>
                  </a:cubicBezTo>
                  <a:cubicBezTo>
                    <a:pt x="206" y="0"/>
                    <a:pt x="206" y="0"/>
                    <a:pt x="206" y="0"/>
                  </a:cubicBezTo>
                  <a:cubicBezTo>
                    <a:pt x="142" y="24"/>
                    <a:pt x="142" y="24"/>
                    <a:pt x="142" y="24"/>
                  </a:cubicBezTo>
                  <a:cubicBezTo>
                    <a:pt x="149" y="56"/>
                    <a:pt x="149" y="56"/>
                    <a:pt x="149" y="56"/>
                  </a:cubicBezTo>
                  <a:cubicBezTo>
                    <a:pt x="117" y="74"/>
                    <a:pt x="89" y="100"/>
                    <a:pt x="69" y="132"/>
                  </a:cubicBezTo>
                  <a:cubicBezTo>
                    <a:pt x="35" y="121"/>
                    <a:pt x="35" y="121"/>
                    <a:pt x="35" y="121"/>
                  </a:cubicBezTo>
                  <a:cubicBezTo>
                    <a:pt x="6" y="183"/>
                    <a:pt x="6" y="183"/>
                    <a:pt x="6" y="183"/>
                  </a:cubicBezTo>
                  <a:cubicBezTo>
                    <a:pt x="38" y="203"/>
                    <a:pt x="38" y="203"/>
                    <a:pt x="38" y="203"/>
                  </a:cubicBezTo>
                  <a:cubicBezTo>
                    <a:pt x="33" y="221"/>
                    <a:pt x="31" y="240"/>
                    <a:pt x="31" y="260"/>
                  </a:cubicBezTo>
                  <a:cubicBezTo>
                    <a:pt x="31" y="277"/>
                    <a:pt x="32" y="293"/>
                    <a:pt x="36" y="309"/>
                  </a:cubicBezTo>
                  <a:cubicBezTo>
                    <a:pt x="0" y="328"/>
                    <a:pt x="0" y="328"/>
                    <a:pt x="0" y="328"/>
                  </a:cubicBezTo>
                  <a:cubicBezTo>
                    <a:pt x="24" y="391"/>
                    <a:pt x="24" y="391"/>
                    <a:pt x="24" y="391"/>
                  </a:cubicBezTo>
                  <a:cubicBezTo>
                    <a:pt x="65" y="382"/>
                    <a:pt x="65" y="382"/>
                    <a:pt x="65" y="382"/>
                  </a:cubicBezTo>
                  <a:cubicBezTo>
                    <a:pt x="82" y="412"/>
                    <a:pt x="106" y="437"/>
                    <a:pt x="134" y="456"/>
                  </a:cubicBezTo>
                  <a:lnTo>
                    <a:pt x="121" y="498"/>
                  </a:lnTo>
                  <a:close/>
                  <a:moveTo>
                    <a:pt x="67" y="260"/>
                  </a:moveTo>
                  <a:cubicBezTo>
                    <a:pt x="67" y="150"/>
                    <a:pt x="156" y="60"/>
                    <a:pt x="267" y="60"/>
                  </a:cubicBezTo>
                  <a:cubicBezTo>
                    <a:pt x="377" y="60"/>
                    <a:pt x="466" y="150"/>
                    <a:pt x="466" y="260"/>
                  </a:cubicBezTo>
                  <a:cubicBezTo>
                    <a:pt x="466" y="370"/>
                    <a:pt x="377" y="460"/>
                    <a:pt x="267" y="460"/>
                  </a:cubicBezTo>
                  <a:cubicBezTo>
                    <a:pt x="156" y="460"/>
                    <a:pt x="67" y="370"/>
                    <a:pt x="67" y="2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0" name="Freeform 220"/>
            <p:cNvSpPr>
              <a:spLocks noEditPoints="1"/>
            </p:cNvSpPr>
            <p:nvPr/>
          </p:nvSpPr>
          <p:spPr bwMode="auto">
            <a:xfrm>
              <a:off x="7734301" y="4205287"/>
              <a:ext cx="333375" cy="333375"/>
            </a:xfrm>
            <a:custGeom>
              <a:avLst/>
              <a:gdLst>
                <a:gd name="T0" fmla="*/ 163 w 191"/>
                <a:gd name="T1" fmla="*/ 72 h 191"/>
                <a:gd name="T2" fmla="*/ 184 w 191"/>
                <a:gd name="T3" fmla="*/ 57 h 191"/>
                <a:gd name="T4" fmla="*/ 154 w 191"/>
                <a:gd name="T5" fmla="*/ 45 h 191"/>
                <a:gd name="T6" fmla="*/ 150 w 191"/>
                <a:gd name="T7" fmla="*/ 48 h 191"/>
                <a:gd name="T8" fmla="*/ 144 w 191"/>
                <a:gd name="T9" fmla="*/ 42 h 191"/>
                <a:gd name="T10" fmla="*/ 137 w 191"/>
                <a:gd name="T11" fmla="*/ 36 h 191"/>
                <a:gd name="T12" fmla="*/ 128 w 191"/>
                <a:gd name="T13" fmla="*/ 31 h 191"/>
                <a:gd name="T14" fmla="*/ 127 w 191"/>
                <a:gd name="T15" fmla="*/ 30 h 191"/>
                <a:gd name="T16" fmla="*/ 131 w 191"/>
                <a:gd name="T17" fmla="*/ 6 h 191"/>
                <a:gd name="T18" fmla="*/ 101 w 191"/>
                <a:gd name="T19" fmla="*/ 18 h 191"/>
                <a:gd name="T20" fmla="*/ 102 w 191"/>
                <a:gd name="T21" fmla="*/ 23 h 191"/>
                <a:gd name="T22" fmla="*/ 95 w 191"/>
                <a:gd name="T23" fmla="*/ 22 h 191"/>
                <a:gd name="T24" fmla="*/ 86 w 191"/>
                <a:gd name="T25" fmla="*/ 23 h 191"/>
                <a:gd name="T26" fmla="*/ 77 w 191"/>
                <a:gd name="T27" fmla="*/ 24 h 191"/>
                <a:gd name="T28" fmla="*/ 69 w 191"/>
                <a:gd name="T29" fmla="*/ 27 h 191"/>
                <a:gd name="T30" fmla="*/ 67 w 191"/>
                <a:gd name="T31" fmla="*/ 19 h 191"/>
                <a:gd name="T32" fmla="*/ 37 w 191"/>
                <a:gd name="T33" fmla="*/ 19 h 191"/>
                <a:gd name="T34" fmla="*/ 47 w 191"/>
                <a:gd name="T35" fmla="*/ 40 h 191"/>
                <a:gd name="T36" fmla="*/ 22 w 191"/>
                <a:gd name="T37" fmla="*/ 62 h 191"/>
                <a:gd name="T38" fmla="*/ 0 w 191"/>
                <a:gd name="T39" fmla="*/ 83 h 191"/>
                <a:gd name="T40" fmla="*/ 23 w 191"/>
                <a:gd name="T41" fmla="*/ 91 h 191"/>
                <a:gd name="T42" fmla="*/ 20 w 191"/>
                <a:gd name="T43" fmla="*/ 124 h 191"/>
                <a:gd name="T44" fmla="*/ 19 w 191"/>
                <a:gd name="T45" fmla="*/ 154 h 191"/>
                <a:gd name="T46" fmla="*/ 43 w 191"/>
                <a:gd name="T47" fmla="*/ 143 h 191"/>
                <a:gd name="T48" fmla="*/ 44 w 191"/>
                <a:gd name="T49" fmla="*/ 144 h 191"/>
                <a:gd name="T50" fmla="*/ 52 w 191"/>
                <a:gd name="T51" fmla="*/ 151 h 191"/>
                <a:gd name="T52" fmla="*/ 59 w 191"/>
                <a:gd name="T53" fmla="*/ 156 h 191"/>
                <a:gd name="T54" fmla="*/ 67 w 191"/>
                <a:gd name="T55" fmla="*/ 159 h 191"/>
                <a:gd name="T56" fmla="*/ 62 w 191"/>
                <a:gd name="T57" fmla="*/ 169 h 191"/>
                <a:gd name="T58" fmla="*/ 83 w 191"/>
                <a:gd name="T59" fmla="*/ 191 h 191"/>
                <a:gd name="T60" fmla="*/ 92 w 191"/>
                <a:gd name="T61" fmla="*/ 165 h 191"/>
                <a:gd name="T62" fmla="*/ 93 w 191"/>
                <a:gd name="T63" fmla="*/ 165 h 191"/>
                <a:gd name="T64" fmla="*/ 96 w 191"/>
                <a:gd name="T65" fmla="*/ 165 h 191"/>
                <a:gd name="T66" fmla="*/ 104 w 191"/>
                <a:gd name="T67" fmla="*/ 165 h 191"/>
                <a:gd name="T68" fmla="*/ 115 w 191"/>
                <a:gd name="T69" fmla="*/ 162 h 191"/>
                <a:gd name="T70" fmla="*/ 118 w 191"/>
                <a:gd name="T71" fmla="*/ 161 h 191"/>
                <a:gd name="T72" fmla="*/ 134 w 191"/>
                <a:gd name="T73" fmla="*/ 184 h 191"/>
                <a:gd name="T74" fmla="*/ 146 w 191"/>
                <a:gd name="T75" fmla="*/ 153 h 191"/>
                <a:gd name="T76" fmla="*/ 158 w 191"/>
                <a:gd name="T77" fmla="*/ 126 h 191"/>
                <a:gd name="T78" fmla="*/ 185 w 191"/>
                <a:gd name="T79" fmla="*/ 131 h 191"/>
                <a:gd name="T80" fmla="*/ 173 w 191"/>
                <a:gd name="T81" fmla="*/ 101 h 191"/>
                <a:gd name="T82" fmla="*/ 118 w 191"/>
                <a:gd name="T83" fmla="*/ 134 h 191"/>
                <a:gd name="T84" fmla="*/ 55 w 191"/>
                <a:gd name="T85" fmla="*/ 117 h 191"/>
                <a:gd name="T86" fmla="*/ 95 w 191"/>
                <a:gd name="T87" fmla="*/ 47 h 191"/>
                <a:gd name="T88" fmla="*/ 140 w 191"/>
                <a:gd name="T8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 h="191">
                  <a:moveTo>
                    <a:pt x="166" y="99"/>
                  </a:moveTo>
                  <a:cubicBezTo>
                    <a:pt x="167" y="90"/>
                    <a:pt x="166" y="81"/>
                    <a:pt x="163" y="72"/>
                  </a:cubicBezTo>
                  <a:cubicBezTo>
                    <a:pt x="168" y="69"/>
                    <a:pt x="168" y="69"/>
                    <a:pt x="168" y="69"/>
                  </a:cubicBezTo>
                  <a:cubicBezTo>
                    <a:pt x="184" y="57"/>
                    <a:pt x="184" y="57"/>
                    <a:pt x="184" y="57"/>
                  </a:cubicBezTo>
                  <a:cubicBezTo>
                    <a:pt x="172" y="36"/>
                    <a:pt x="172" y="36"/>
                    <a:pt x="172" y="36"/>
                  </a:cubicBezTo>
                  <a:cubicBezTo>
                    <a:pt x="154" y="45"/>
                    <a:pt x="154" y="45"/>
                    <a:pt x="154" y="45"/>
                  </a:cubicBezTo>
                  <a:cubicBezTo>
                    <a:pt x="149" y="47"/>
                    <a:pt x="149" y="47"/>
                    <a:pt x="149" y="47"/>
                  </a:cubicBezTo>
                  <a:cubicBezTo>
                    <a:pt x="149" y="48"/>
                    <a:pt x="150" y="48"/>
                    <a:pt x="150" y="48"/>
                  </a:cubicBezTo>
                  <a:cubicBezTo>
                    <a:pt x="148" y="46"/>
                    <a:pt x="147" y="45"/>
                    <a:pt x="146" y="43"/>
                  </a:cubicBezTo>
                  <a:cubicBezTo>
                    <a:pt x="145" y="43"/>
                    <a:pt x="144" y="42"/>
                    <a:pt x="144" y="42"/>
                  </a:cubicBezTo>
                  <a:cubicBezTo>
                    <a:pt x="142" y="40"/>
                    <a:pt x="140" y="38"/>
                    <a:pt x="138" y="36"/>
                  </a:cubicBezTo>
                  <a:cubicBezTo>
                    <a:pt x="138" y="36"/>
                    <a:pt x="137" y="36"/>
                    <a:pt x="137" y="36"/>
                  </a:cubicBezTo>
                  <a:cubicBezTo>
                    <a:pt x="135" y="35"/>
                    <a:pt x="133" y="33"/>
                    <a:pt x="130" y="32"/>
                  </a:cubicBezTo>
                  <a:cubicBezTo>
                    <a:pt x="130" y="31"/>
                    <a:pt x="129" y="31"/>
                    <a:pt x="128" y="31"/>
                  </a:cubicBezTo>
                  <a:cubicBezTo>
                    <a:pt x="127" y="30"/>
                    <a:pt x="125" y="29"/>
                    <a:pt x="123" y="28"/>
                  </a:cubicBezTo>
                  <a:cubicBezTo>
                    <a:pt x="124" y="29"/>
                    <a:pt x="126" y="29"/>
                    <a:pt x="127" y="30"/>
                  </a:cubicBezTo>
                  <a:cubicBezTo>
                    <a:pt x="128" y="25"/>
                    <a:pt x="128" y="25"/>
                    <a:pt x="128" y="25"/>
                  </a:cubicBezTo>
                  <a:cubicBezTo>
                    <a:pt x="131" y="6"/>
                    <a:pt x="131" y="6"/>
                    <a:pt x="131" y="6"/>
                  </a:cubicBezTo>
                  <a:cubicBezTo>
                    <a:pt x="108" y="0"/>
                    <a:pt x="108" y="0"/>
                    <a:pt x="108" y="0"/>
                  </a:cubicBezTo>
                  <a:cubicBezTo>
                    <a:pt x="101" y="18"/>
                    <a:pt x="101" y="18"/>
                    <a:pt x="101" y="18"/>
                  </a:cubicBezTo>
                  <a:cubicBezTo>
                    <a:pt x="100" y="22"/>
                    <a:pt x="100" y="22"/>
                    <a:pt x="100" y="22"/>
                  </a:cubicBezTo>
                  <a:cubicBezTo>
                    <a:pt x="101" y="22"/>
                    <a:pt x="101" y="23"/>
                    <a:pt x="102" y="23"/>
                  </a:cubicBezTo>
                  <a:cubicBezTo>
                    <a:pt x="100" y="22"/>
                    <a:pt x="98" y="22"/>
                    <a:pt x="96" y="22"/>
                  </a:cubicBezTo>
                  <a:cubicBezTo>
                    <a:pt x="96" y="22"/>
                    <a:pt x="95" y="22"/>
                    <a:pt x="95" y="22"/>
                  </a:cubicBezTo>
                  <a:cubicBezTo>
                    <a:pt x="94" y="22"/>
                    <a:pt x="94" y="22"/>
                    <a:pt x="94" y="22"/>
                  </a:cubicBezTo>
                  <a:cubicBezTo>
                    <a:pt x="91" y="22"/>
                    <a:pt x="88" y="22"/>
                    <a:pt x="86" y="23"/>
                  </a:cubicBezTo>
                  <a:cubicBezTo>
                    <a:pt x="86" y="23"/>
                    <a:pt x="86" y="23"/>
                    <a:pt x="85" y="23"/>
                  </a:cubicBezTo>
                  <a:cubicBezTo>
                    <a:pt x="83" y="23"/>
                    <a:pt x="80" y="24"/>
                    <a:pt x="77" y="24"/>
                  </a:cubicBezTo>
                  <a:cubicBezTo>
                    <a:pt x="76" y="25"/>
                    <a:pt x="76" y="25"/>
                    <a:pt x="75" y="25"/>
                  </a:cubicBezTo>
                  <a:cubicBezTo>
                    <a:pt x="73" y="26"/>
                    <a:pt x="71" y="26"/>
                    <a:pt x="69" y="27"/>
                  </a:cubicBezTo>
                  <a:cubicBezTo>
                    <a:pt x="70" y="27"/>
                    <a:pt x="70" y="26"/>
                    <a:pt x="71" y="26"/>
                  </a:cubicBezTo>
                  <a:cubicBezTo>
                    <a:pt x="67" y="19"/>
                    <a:pt x="67" y="19"/>
                    <a:pt x="67" y="19"/>
                  </a:cubicBezTo>
                  <a:cubicBezTo>
                    <a:pt x="57" y="7"/>
                    <a:pt x="57" y="7"/>
                    <a:pt x="57" y="7"/>
                  </a:cubicBezTo>
                  <a:cubicBezTo>
                    <a:pt x="37" y="19"/>
                    <a:pt x="37" y="19"/>
                    <a:pt x="37" y="19"/>
                  </a:cubicBezTo>
                  <a:cubicBezTo>
                    <a:pt x="43" y="34"/>
                    <a:pt x="43" y="34"/>
                    <a:pt x="43" y="34"/>
                  </a:cubicBezTo>
                  <a:cubicBezTo>
                    <a:pt x="47" y="40"/>
                    <a:pt x="47" y="40"/>
                    <a:pt x="47" y="40"/>
                  </a:cubicBezTo>
                  <a:cubicBezTo>
                    <a:pt x="40" y="47"/>
                    <a:pt x="34" y="55"/>
                    <a:pt x="30" y="64"/>
                  </a:cubicBezTo>
                  <a:cubicBezTo>
                    <a:pt x="22" y="62"/>
                    <a:pt x="22" y="62"/>
                    <a:pt x="22" y="62"/>
                  </a:cubicBezTo>
                  <a:cubicBezTo>
                    <a:pt x="6" y="60"/>
                    <a:pt x="6" y="60"/>
                    <a:pt x="6" y="60"/>
                  </a:cubicBezTo>
                  <a:cubicBezTo>
                    <a:pt x="0" y="83"/>
                    <a:pt x="0" y="83"/>
                    <a:pt x="0" y="83"/>
                  </a:cubicBezTo>
                  <a:cubicBezTo>
                    <a:pt x="16" y="89"/>
                    <a:pt x="16" y="89"/>
                    <a:pt x="16" y="89"/>
                  </a:cubicBezTo>
                  <a:cubicBezTo>
                    <a:pt x="23" y="91"/>
                    <a:pt x="23" y="91"/>
                    <a:pt x="23" y="91"/>
                  </a:cubicBezTo>
                  <a:cubicBezTo>
                    <a:pt x="23" y="100"/>
                    <a:pt x="24" y="110"/>
                    <a:pt x="28" y="119"/>
                  </a:cubicBezTo>
                  <a:cubicBezTo>
                    <a:pt x="20" y="124"/>
                    <a:pt x="20" y="124"/>
                    <a:pt x="20" y="124"/>
                  </a:cubicBezTo>
                  <a:cubicBezTo>
                    <a:pt x="7" y="134"/>
                    <a:pt x="7" y="134"/>
                    <a:pt x="7" y="134"/>
                  </a:cubicBezTo>
                  <a:cubicBezTo>
                    <a:pt x="19" y="154"/>
                    <a:pt x="19" y="154"/>
                    <a:pt x="19" y="154"/>
                  </a:cubicBezTo>
                  <a:cubicBezTo>
                    <a:pt x="35" y="148"/>
                    <a:pt x="35" y="148"/>
                    <a:pt x="35" y="148"/>
                  </a:cubicBezTo>
                  <a:cubicBezTo>
                    <a:pt x="43" y="143"/>
                    <a:pt x="43" y="143"/>
                    <a:pt x="43" y="143"/>
                  </a:cubicBezTo>
                  <a:cubicBezTo>
                    <a:pt x="42" y="142"/>
                    <a:pt x="41" y="140"/>
                    <a:pt x="40" y="139"/>
                  </a:cubicBezTo>
                  <a:cubicBezTo>
                    <a:pt x="41" y="141"/>
                    <a:pt x="42" y="142"/>
                    <a:pt x="44" y="144"/>
                  </a:cubicBezTo>
                  <a:cubicBezTo>
                    <a:pt x="45" y="144"/>
                    <a:pt x="45" y="145"/>
                    <a:pt x="46" y="146"/>
                  </a:cubicBezTo>
                  <a:cubicBezTo>
                    <a:pt x="48" y="148"/>
                    <a:pt x="50" y="149"/>
                    <a:pt x="52" y="151"/>
                  </a:cubicBezTo>
                  <a:cubicBezTo>
                    <a:pt x="52" y="151"/>
                    <a:pt x="52" y="151"/>
                    <a:pt x="52" y="151"/>
                  </a:cubicBezTo>
                  <a:cubicBezTo>
                    <a:pt x="54" y="153"/>
                    <a:pt x="57" y="154"/>
                    <a:pt x="59" y="156"/>
                  </a:cubicBezTo>
                  <a:cubicBezTo>
                    <a:pt x="60" y="156"/>
                    <a:pt x="60" y="156"/>
                    <a:pt x="61" y="157"/>
                  </a:cubicBezTo>
                  <a:cubicBezTo>
                    <a:pt x="63" y="158"/>
                    <a:pt x="65" y="159"/>
                    <a:pt x="67" y="159"/>
                  </a:cubicBezTo>
                  <a:cubicBezTo>
                    <a:pt x="66" y="159"/>
                    <a:pt x="65" y="159"/>
                    <a:pt x="65" y="159"/>
                  </a:cubicBezTo>
                  <a:cubicBezTo>
                    <a:pt x="62" y="169"/>
                    <a:pt x="62" y="169"/>
                    <a:pt x="62" y="169"/>
                  </a:cubicBezTo>
                  <a:cubicBezTo>
                    <a:pt x="60" y="185"/>
                    <a:pt x="60" y="185"/>
                    <a:pt x="60" y="185"/>
                  </a:cubicBezTo>
                  <a:cubicBezTo>
                    <a:pt x="83" y="191"/>
                    <a:pt x="83" y="191"/>
                    <a:pt x="83" y="191"/>
                  </a:cubicBezTo>
                  <a:cubicBezTo>
                    <a:pt x="90" y="176"/>
                    <a:pt x="90" y="176"/>
                    <a:pt x="90" y="176"/>
                  </a:cubicBezTo>
                  <a:cubicBezTo>
                    <a:pt x="92" y="165"/>
                    <a:pt x="92" y="165"/>
                    <a:pt x="92" y="165"/>
                  </a:cubicBezTo>
                  <a:cubicBezTo>
                    <a:pt x="91" y="165"/>
                    <a:pt x="89" y="165"/>
                    <a:pt x="87" y="165"/>
                  </a:cubicBezTo>
                  <a:cubicBezTo>
                    <a:pt x="89" y="165"/>
                    <a:pt x="91" y="165"/>
                    <a:pt x="93" y="165"/>
                  </a:cubicBezTo>
                  <a:cubicBezTo>
                    <a:pt x="94" y="165"/>
                    <a:pt x="94" y="165"/>
                    <a:pt x="95" y="165"/>
                  </a:cubicBezTo>
                  <a:cubicBezTo>
                    <a:pt x="95" y="165"/>
                    <a:pt x="96" y="165"/>
                    <a:pt x="96" y="165"/>
                  </a:cubicBezTo>
                  <a:cubicBezTo>
                    <a:pt x="98" y="165"/>
                    <a:pt x="101" y="165"/>
                    <a:pt x="104" y="165"/>
                  </a:cubicBezTo>
                  <a:cubicBezTo>
                    <a:pt x="104" y="165"/>
                    <a:pt x="104" y="165"/>
                    <a:pt x="104" y="165"/>
                  </a:cubicBezTo>
                  <a:cubicBezTo>
                    <a:pt x="107" y="164"/>
                    <a:pt x="110" y="164"/>
                    <a:pt x="112" y="163"/>
                  </a:cubicBezTo>
                  <a:cubicBezTo>
                    <a:pt x="113" y="163"/>
                    <a:pt x="114" y="163"/>
                    <a:pt x="115" y="162"/>
                  </a:cubicBezTo>
                  <a:cubicBezTo>
                    <a:pt x="117" y="162"/>
                    <a:pt x="119" y="161"/>
                    <a:pt x="121" y="160"/>
                  </a:cubicBezTo>
                  <a:cubicBezTo>
                    <a:pt x="120" y="161"/>
                    <a:pt x="119" y="161"/>
                    <a:pt x="118" y="161"/>
                  </a:cubicBezTo>
                  <a:cubicBezTo>
                    <a:pt x="122" y="168"/>
                    <a:pt x="122" y="168"/>
                    <a:pt x="122" y="168"/>
                  </a:cubicBezTo>
                  <a:cubicBezTo>
                    <a:pt x="134" y="184"/>
                    <a:pt x="134" y="184"/>
                    <a:pt x="134" y="184"/>
                  </a:cubicBezTo>
                  <a:cubicBezTo>
                    <a:pt x="155" y="172"/>
                    <a:pt x="155" y="172"/>
                    <a:pt x="155" y="172"/>
                  </a:cubicBezTo>
                  <a:cubicBezTo>
                    <a:pt x="146" y="153"/>
                    <a:pt x="146" y="153"/>
                    <a:pt x="146" y="153"/>
                  </a:cubicBezTo>
                  <a:cubicBezTo>
                    <a:pt x="143" y="147"/>
                    <a:pt x="143" y="147"/>
                    <a:pt x="143" y="147"/>
                  </a:cubicBezTo>
                  <a:cubicBezTo>
                    <a:pt x="149" y="141"/>
                    <a:pt x="155" y="134"/>
                    <a:pt x="158" y="126"/>
                  </a:cubicBezTo>
                  <a:cubicBezTo>
                    <a:pt x="166" y="128"/>
                    <a:pt x="166" y="128"/>
                    <a:pt x="166" y="128"/>
                  </a:cubicBezTo>
                  <a:cubicBezTo>
                    <a:pt x="185" y="131"/>
                    <a:pt x="185" y="131"/>
                    <a:pt x="185" y="131"/>
                  </a:cubicBezTo>
                  <a:cubicBezTo>
                    <a:pt x="191" y="108"/>
                    <a:pt x="191" y="108"/>
                    <a:pt x="191" y="108"/>
                  </a:cubicBezTo>
                  <a:cubicBezTo>
                    <a:pt x="173" y="101"/>
                    <a:pt x="173" y="101"/>
                    <a:pt x="173" y="101"/>
                  </a:cubicBezTo>
                  <a:lnTo>
                    <a:pt x="166" y="99"/>
                  </a:lnTo>
                  <a:close/>
                  <a:moveTo>
                    <a:pt x="118" y="134"/>
                  </a:moveTo>
                  <a:cubicBezTo>
                    <a:pt x="111" y="138"/>
                    <a:pt x="103" y="140"/>
                    <a:pt x="95" y="140"/>
                  </a:cubicBezTo>
                  <a:cubicBezTo>
                    <a:pt x="79" y="140"/>
                    <a:pt x="63" y="131"/>
                    <a:pt x="55" y="117"/>
                  </a:cubicBezTo>
                  <a:cubicBezTo>
                    <a:pt x="42" y="95"/>
                    <a:pt x="49" y="67"/>
                    <a:pt x="71" y="54"/>
                  </a:cubicBezTo>
                  <a:cubicBezTo>
                    <a:pt x="78" y="50"/>
                    <a:pt x="86" y="47"/>
                    <a:pt x="95" y="47"/>
                  </a:cubicBezTo>
                  <a:cubicBezTo>
                    <a:pt x="111" y="47"/>
                    <a:pt x="126" y="56"/>
                    <a:pt x="135" y="70"/>
                  </a:cubicBezTo>
                  <a:cubicBezTo>
                    <a:pt x="141" y="81"/>
                    <a:pt x="143" y="93"/>
                    <a:pt x="140" y="105"/>
                  </a:cubicBezTo>
                  <a:cubicBezTo>
                    <a:pt x="136" y="117"/>
                    <a:pt x="129" y="127"/>
                    <a:pt x="118" y="134"/>
                  </a:cubicBez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1" name="Freeform 221"/>
            <p:cNvSpPr/>
            <p:nvPr/>
          </p:nvSpPr>
          <p:spPr bwMode="auto">
            <a:xfrm>
              <a:off x="7329488" y="4979987"/>
              <a:ext cx="33338" cy="50800"/>
            </a:xfrm>
            <a:custGeom>
              <a:avLst/>
              <a:gdLst>
                <a:gd name="T0" fmla="*/ 6 w 19"/>
                <a:gd name="T1" fmla="*/ 0 h 29"/>
                <a:gd name="T2" fmla="*/ 6 w 19"/>
                <a:gd name="T3" fmla="*/ 1 h 29"/>
                <a:gd name="T4" fmla="*/ 0 w 19"/>
                <a:gd name="T5" fmla="*/ 4 h 29"/>
                <a:gd name="T6" fmla="*/ 1 w 19"/>
                <a:gd name="T7" fmla="*/ 8 h 29"/>
                <a:gd name="T8" fmla="*/ 3 w 19"/>
                <a:gd name="T9" fmla="*/ 10 h 29"/>
                <a:gd name="T10" fmla="*/ 5 w 19"/>
                <a:gd name="T11" fmla="*/ 22 h 29"/>
                <a:gd name="T12" fmla="*/ 17 w 19"/>
                <a:gd name="T13" fmla="*/ 26 h 29"/>
                <a:gd name="T14" fmla="*/ 14 w 19"/>
                <a:gd name="T15" fmla="*/ 17 h 29"/>
                <a:gd name="T16" fmla="*/ 6 w 19"/>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9">
                  <a:moveTo>
                    <a:pt x="6" y="0"/>
                  </a:moveTo>
                  <a:cubicBezTo>
                    <a:pt x="6" y="1"/>
                    <a:pt x="6" y="1"/>
                    <a:pt x="6" y="1"/>
                  </a:cubicBezTo>
                  <a:cubicBezTo>
                    <a:pt x="6" y="1"/>
                    <a:pt x="4" y="1"/>
                    <a:pt x="0" y="4"/>
                  </a:cubicBezTo>
                  <a:cubicBezTo>
                    <a:pt x="0" y="5"/>
                    <a:pt x="1" y="7"/>
                    <a:pt x="1" y="8"/>
                  </a:cubicBezTo>
                  <a:cubicBezTo>
                    <a:pt x="2" y="9"/>
                    <a:pt x="3" y="7"/>
                    <a:pt x="3" y="10"/>
                  </a:cubicBezTo>
                  <a:cubicBezTo>
                    <a:pt x="1" y="16"/>
                    <a:pt x="1" y="15"/>
                    <a:pt x="5" y="22"/>
                  </a:cubicBezTo>
                  <a:cubicBezTo>
                    <a:pt x="7" y="27"/>
                    <a:pt x="16" y="29"/>
                    <a:pt x="17" y="26"/>
                  </a:cubicBezTo>
                  <a:cubicBezTo>
                    <a:pt x="19" y="22"/>
                    <a:pt x="14" y="17"/>
                    <a:pt x="14" y="17"/>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2" name="Freeform 222"/>
            <p:cNvSpPr/>
            <p:nvPr/>
          </p:nvSpPr>
          <p:spPr bwMode="auto">
            <a:xfrm>
              <a:off x="7599363" y="4760912"/>
              <a:ext cx="57150" cy="47625"/>
            </a:xfrm>
            <a:custGeom>
              <a:avLst/>
              <a:gdLst>
                <a:gd name="T0" fmla="*/ 1 w 32"/>
                <a:gd name="T1" fmla="*/ 23 h 28"/>
                <a:gd name="T2" fmla="*/ 23 w 32"/>
                <a:gd name="T3" fmla="*/ 18 h 28"/>
                <a:gd name="T4" fmla="*/ 21 w 32"/>
                <a:gd name="T5" fmla="*/ 8 h 28"/>
                <a:gd name="T6" fmla="*/ 21 w 32"/>
                <a:gd name="T7" fmla="*/ 5 h 28"/>
                <a:gd name="T8" fmla="*/ 27 w 32"/>
                <a:gd name="T9" fmla="*/ 1 h 28"/>
                <a:gd name="T10" fmla="*/ 6 w 32"/>
                <a:gd name="T11" fmla="*/ 6 h 28"/>
                <a:gd name="T12" fmla="*/ 3 w 32"/>
                <a:gd name="T13" fmla="*/ 16 h 28"/>
                <a:gd name="T14" fmla="*/ 1 w 32"/>
                <a:gd name="T15" fmla="*/ 23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8">
                  <a:moveTo>
                    <a:pt x="1" y="23"/>
                  </a:moveTo>
                  <a:cubicBezTo>
                    <a:pt x="1" y="23"/>
                    <a:pt x="19" y="28"/>
                    <a:pt x="23" y="18"/>
                  </a:cubicBezTo>
                  <a:cubicBezTo>
                    <a:pt x="26" y="12"/>
                    <a:pt x="24" y="10"/>
                    <a:pt x="21" y="8"/>
                  </a:cubicBezTo>
                  <a:cubicBezTo>
                    <a:pt x="18" y="7"/>
                    <a:pt x="19" y="4"/>
                    <a:pt x="21" y="5"/>
                  </a:cubicBezTo>
                  <a:cubicBezTo>
                    <a:pt x="24" y="6"/>
                    <a:pt x="32" y="2"/>
                    <a:pt x="27" y="1"/>
                  </a:cubicBezTo>
                  <a:cubicBezTo>
                    <a:pt x="22" y="0"/>
                    <a:pt x="8" y="2"/>
                    <a:pt x="6" y="6"/>
                  </a:cubicBezTo>
                  <a:cubicBezTo>
                    <a:pt x="6" y="6"/>
                    <a:pt x="5" y="7"/>
                    <a:pt x="3" y="16"/>
                  </a:cubicBezTo>
                  <a:cubicBezTo>
                    <a:pt x="0" y="24"/>
                    <a:pt x="1" y="23"/>
                    <a:pt x="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3" name="Freeform 223"/>
            <p:cNvSpPr/>
            <p:nvPr/>
          </p:nvSpPr>
          <p:spPr bwMode="auto">
            <a:xfrm>
              <a:off x="7639051" y="4967287"/>
              <a:ext cx="100013" cy="57150"/>
            </a:xfrm>
            <a:custGeom>
              <a:avLst/>
              <a:gdLst>
                <a:gd name="T0" fmla="*/ 1 w 58"/>
                <a:gd name="T1" fmla="*/ 25 h 32"/>
                <a:gd name="T2" fmla="*/ 9 w 58"/>
                <a:gd name="T3" fmla="*/ 32 h 32"/>
                <a:gd name="T4" fmla="*/ 14 w 58"/>
                <a:gd name="T5" fmla="*/ 29 h 32"/>
                <a:gd name="T6" fmla="*/ 16 w 58"/>
                <a:gd name="T7" fmla="*/ 26 h 32"/>
                <a:gd name="T8" fmla="*/ 43 w 58"/>
                <a:gd name="T9" fmla="*/ 15 h 32"/>
                <a:gd name="T10" fmla="*/ 22 w 58"/>
                <a:gd name="T11" fmla="*/ 6 h 32"/>
                <a:gd name="T12" fmla="*/ 0 w 58"/>
                <a:gd name="T13" fmla="*/ 25 h 32"/>
                <a:gd name="T14" fmla="*/ 1 w 58"/>
                <a:gd name="T15" fmla="*/ 25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2">
                  <a:moveTo>
                    <a:pt x="1" y="25"/>
                  </a:moveTo>
                  <a:cubicBezTo>
                    <a:pt x="1" y="25"/>
                    <a:pt x="2" y="27"/>
                    <a:pt x="9" y="32"/>
                  </a:cubicBezTo>
                  <a:cubicBezTo>
                    <a:pt x="10" y="32"/>
                    <a:pt x="13" y="29"/>
                    <a:pt x="14" y="29"/>
                  </a:cubicBezTo>
                  <a:cubicBezTo>
                    <a:pt x="15" y="28"/>
                    <a:pt x="12" y="26"/>
                    <a:pt x="16" y="26"/>
                  </a:cubicBezTo>
                  <a:cubicBezTo>
                    <a:pt x="25" y="25"/>
                    <a:pt x="34" y="24"/>
                    <a:pt x="43" y="15"/>
                  </a:cubicBezTo>
                  <a:cubicBezTo>
                    <a:pt x="58" y="0"/>
                    <a:pt x="22" y="6"/>
                    <a:pt x="22" y="6"/>
                  </a:cubicBezTo>
                  <a:cubicBezTo>
                    <a:pt x="0" y="25"/>
                    <a:pt x="0" y="25"/>
                    <a:pt x="0" y="25"/>
                  </a:cubicBezTo>
                  <a:lnTo>
                    <a:pt x="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4" name="Freeform 224"/>
            <p:cNvSpPr/>
            <p:nvPr/>
          </p:nvSpPr>
          <p:spPr bwMode="auto">
            <a:xfrm>
              <a:off x="7291388" y="4629150"/>
              <a:ext cx="379413" cy="377825"/>
            </a:xfrm>
            <a:custGeom>
              <a:avLst/>
              <a:gdLst>
                <a:gd name="T0" fmla="*/ 110 w 218"/>
                <a:gd name="T1" fmla="*/ 156 h 216"/>
                <a:gd name="T2" fmla="*/ 143 w 218"/>
                <a:gd name="T3" fmla="*/ 160 h 216"/>
                <a:gd name="T4" fmla="*/ 192 w 218"/>
                <a:gd name="T5" fmla="*/ 216 h 216"/>
                <a:gd name="T6" fmla="*/ 218 w 218"/>
                <a:gd name="T7" fmla="*/ 196 h 216"/>
                <a:gd name="T8" fmla="*/ 172 w 218"/>
                <a:gd name="T9" fmla="*/ 136 h 216"/>
                <a:gd name="T10" fmla="*/ 149 w 218"/>
                <a:gd name="T11" fmla="*/ 125 h 216"/>
                <a:gd name="T12" fmla="*/ 153 w 218"/>
                <a:gd name="T13" fmla="*/ 125 h 216"/>
                <a:gd name="T14" fmla="*/ 149 w 218"/>
                <a:gd name="T15" fmla="*/ 108 h 216"/>
                <a:gd name="T16" fmla="*/ 151 w 218"/>
                <a:gd name="T17" fmla="*/ 74 h 216"/>
                <a:gd name="T18" fmla="*/ 153 w 218"/>
                <a:gd name="T19" fmla="*/ 91 h 216"/>
                <a:gd name="T20" fmla="*/ 172 w 218"/>
                <a:gd name="T21" fmla="*/ 99 h 216"/>
                <a:gd name="T22" fmla="*/ 177 w 218"/>
                <a:gd name="T23" fmla="*/ 75 h 216"/>
                <a:gd name="T24" fmla="*/ 152 w 218"/>
                <a:gd name="T25" fmla="*/ 60 h 216"/>
                <a:gd name="T26" fmla="*/ 153 w 218"/>
                <a:gd name="T27" fmla="*/ 68 h 216"/>
                <a:gd name="T28" fmla="*/ 128 w 218"/>
                <a:gd name="T29" fmla="*/ 3 h 216"/>
                <a:gd name="T30" fmla="*/ 125 w 218"/>
                <a:gd name="T31" fmla="*/ 5 h 216"/>
                <a:gd name="T32" fmla="*/ 126 w 218"/>
                <a:gd name="T33" fmla="*/ 71 h 216"/>
                <a:gd name="T34" fmla="*/ 118 w 218"/>
                <a:gd name="T35" fmla="*/ 16 h 216"/>
                <a:gd name="T36" fmla="*/ 120 w 218"/>
                <a:gd name="T37" fmla="*/ 12 h 216"/>
                <a:gd name="T38" fmla="*/ 117 w 218"/>
                <a:gd name="T39" fmla="*/ 7 h 216"/>
                <a:gd name="T40" fmla="*/ 111 w 218"/>
                <a:gd name="T41" fmla="*/ 7 h 216"/>
                <a:gd name="T42" fmla="*/ 108 w 218"/>
                <a:gd name="T43" fmla="*/ 12 h 216"/>
                <a:gd name="T44" fmla="*/ 109 w 218"/>
                <a:gd name="T45" fmla="*/ 16 h 216"/>
                <a:gd name="T46" fmla="*/ 110 w 218"/>
                <a:gd name="T47" fmla="*/ 53 h 216"/>
                <a:gd name="T48" fmla="*/ 113 w 218"/>
                <a:gd name="T49" fmla="*/ 74 h 216"/>
                <a:gd name="T50" fmla="*/ 91 w 218"/>
                <a:gd name="T51" fmla="*/ 4 h 216"/>
                <a:gd name="T52" fmla="*/ 78 w 218"/>
                <a:gd name="T53" fmla="*/ 3 h 216"/>
                <a:gd name="T54" fmla="*/ 18 w 218"/>
                <a:gd name="T55" fmla="*/ 45 h 216"/>
                <a:gd name="T56" fmla="*/ 1 w 218"/>
                <a:gd name="T57" fmla="*/ 70 h 216"/>
                <a:gd name="T58" fmla="*/ 2 w 218"/>
                <a:gd name="T59" fmla="*/ 107 h 216"/>
                <a:gd name="T60" fmla="*/ 28 w 218"/>
                <a:gd name="T61" fmla="*/ 104 h 216"/>
                <a:gd name="T62" fmla="*/ 28 w 218"/>
                <a:gd name="T63" fmla="*/ 74 h 216"/>
                <a:gd name="T64" fmla="*/ 52 w 218"/>
                <a:gd name="T65" fmla="*/ 57 h 216"/>
                <a:gd name="T66" fmla="*/ 53 w 218"/>
                <a:gd name="T67" fmla="*/ 92 h 216"/>
                <a:gd name="T68" fmla="*/ 57 w 218"/>
                <a:gd name="T69" fmla="*/ 136 h 216"/>
                <a:gd name="T70" fmla="*/ 65 w 218"/>
                <a:gd name="T71" fmla="*/ 137 h 216"/>
                <a:gd name="T72" fmla="*/ 65 w 218"/>
                <a:gd name="T73" fmla="*/ 193 h 216"/>
                <a:gd name="T74" fmla="*/ 31 w 218"/>
                <a:gd name="T75" fmla="*/ 199 h 216"/>
                <a:gd name="T76" fmla="*/ 39 w 218"/>
                <a:gd name="T77" fmla="*/ 213 h 216"/>
                <a:gd name="T78" fmla="*/ 97 w 218"/>
                <a:gd name="T79" fmla="*/ 207 h 216"/>
                <a:gd name="T80" fmla="*/ 110 w 218"/>
                <a:gd name="T81" fmla="*/ 15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16">
                  <a:moveTo>
                    <a:pt x="110" y="156"/>
                  </a:moveTo>
                  <a:cubicBezTo>
                    <a:pt x="143" y="160"/>
                    <a:pt x="143" y="160"/>
                    <a:pt x="143" y="160"/>
                  </a:cubicBezTo>
                  <a:cubicBezTo>
                    <a:pt x="192" y="216"/>
                    <a:pt x="192" y="216"/>
                    <a:pt x="192" y="216"/>
                  </a:cubicBezTo>
                  <a:cubicBezTo>
                    <a:pt x="218" y="196"/>
                    <a:pt x="218" y="196"/>
                    <a:pt x="218" y="196"/>
                  </a:cubicBezTo>
                  <a:cubicBezTo>
                    <a:pt x="172" y="136"/>
                    <a:pt x="172" y="136"/>
                    <a:pt x="172" y="136"/>
                  </a:cubicBezTo>
                  <a:cubicBezTo>
                    <a:pt x="172" y="136"/>
                    <a:pt x="155" y="128"/>
                    <a:pt x="149" y="125"/>
                  </a:cubicBezTo>
                  <a:cubicBezTo>
                    <a:pt x="153" y="125"/>
                    <a:pt x="153" y="125"/>
                    <a:pt x="153" y="125"/>
                  </a:cubicBezTo>
                  <a:cubicBezTo>
                    <a:pt x="148" y="116"/>
                    <a:pt x="148" y="112"/>
                    <a:pt x="149" y="108"/>
                  </a:cubicBezTo>
                  <a:cubicBezTo>
                    <a:pt x="151" y="74"/>
                    <a:pt x="151" y="74"/>
                    <a:pt x="151" y="74"/>
                  </a:cubicBezTo>
                  <a:cubicBezTo>
                    <a:pt x="152" y="80"/>
                    <a:pt x="153" y="91"/>
                    <a:pt x="153" y="91"/>
                  </a:cubicBezTo>
                  <a:cubicBezTo>
                    <a:pt x="172" y="99"/>
                    <a:pt x="172" y="99"/>
                    <a:pt x="172" y="99"/>
                  </a:cubicBezTo>
                  <a:cubicBezTo>
                    <a:pt x="177" y="75"/>
                    <a:pt x="177" y="75"/>
                    <a:pt x="177" y="75"/>
                  </a:cubicBezTo>
                  <a:cubicBezTo>
                    <a:pt x="152" y="60"/>
                    <a:pt x="152" y="60"/>
                    <a:pt x="152" y="60"/>
                  </a:cubicBezTo>
                  <a:cubicBezTo>
                    <a:pt x="153" y="68"/>
                    <a:pt x="153" y="68"/>
                    <a:pt x="153" y="68"/>
                  </a:cubicBezTo>
                  <a:cubicBezTo>
                    <a:pt x="151" y="41"/>
                    <a:pt x="145" y="0"/>
                    <a:pt x="128" y="3"/>
                  </a:cubicBezTo>
                  <a:cubicBezTo>
                    <a:pt x="128" y="3"/>
                    <a:pt x="127" y="4"/>
                    <a:pt x="125" y="5"/>
                  </a:cubicBezTo>
                  <a:cubicBezTo>
                    <a:pt x="126" y="71"/>
                    <a:pt x="126" y="71"/>
                    <a:pt x="126" y="71"/>
                  </a:cubicBezTo>
                  <a:cubicBezTo>
                    <a:pt x="118" y="16"/>
                    <a:pt x="118" y="16"/>
                    <a:pt x="118" y="16"/>
                  </a:cubicBezTo>
                  <a:cubicBezTo>
                    <a:pt x="120" y="12"/>
                    <a:pt x="120" y="12"/>
                    <a:pt x="120" y="12"/>
                  </a:cubicBezTo>
                  <a:cubicBezTo>
                    <a:pt x="117" y="7"/>
                    <a:pt x="117" y="7"/>
                    <a:pt x="117" y="7"/>
                  </a:cubicBezTo>
                  <a:cubicBezTo>
                    <a:pt x="111" y="7"/>
                    <a:pt x="111" y="7"/>
                    <a:pt x="111" y="7"/>
                  </a:cubicBezTo>
                  <a:cubicBezTo>
                    <a:pt x="108" y="12"/>
                    <a:pt x="108" y="12"/>
                    <a:pt x="108" y="12"/>
                  </a:cubicBezTo>
                  <a:cubicBezTo>
                    <a:pt x="109" y="16"/>
                    <a:pt x="109" y="16"/>
                    <a:pt x="109" y="16"/>
                  </a:cubicBezTo>
                  <a:cubicBezTo>
                    <a:pt x="110" y="53"/>
                    <a:pt x="110" y="53"/>
                    <a:pt x="110" y="53"/>
                  </a:cubicBezTo>
                  <a:cubicBezTo>
                    <a:pt x="113" y="74"/>
                    <a:pt x="113" y="74"/>
                    <a:pt x="113" y="74"/>
                  </a:cubicBezTo>
                  <a:cubicBezTo>
                    <a:pt x="91" y="4"/>
                    <a:pt x="91" y="4"/>
                    <a:pt x="91" y="4"/>
                  </a:cubicBezTo>
                  <a:cubicBezTo>
                    <a:pt x="90" y="4"/>
                    <a:pt x="79" y="3"/>
                    <a:pt x="78" y="3"/>
                  </a:cubicBezTo>
                  <a:cubicBezTo>
                    <a:pt x="45" y="10"/>
                    <a:pt x="47" y="15"/>
                    <a:pt x="18" y="45"/>
                  </a:cubicBezTo>
                  <a:cubicBezTo>
                    <a:pt x="8" y="56"/>
                    <a:pt x="6" y="57"/>
                    <a:pt x="1" y="70"/>
                  </a:cubicBezTo>
                  <a:cubicBezTo>
                    <a:pt x="0" y="88"/>
                    <a:pt x="0" y="101"/>
                    <a:pt x="2" y="107"/>
                  </a:cubicBezTo>
                  <a:cubicBezTo>
                    <a:pt x="11" y="101"/>
                    <a:pt x="16" y="103"/>
                    <a:pt x="28" y="104"/>
                  </a:cubicBezTo>
                  <a:cubicBezTo>
                    <a:pt x="29" y="100"/>
                    <a:pt x="24" y="85"/>
                    <a:pt x="28" y="74"/>
                  </a:cubicBezTo>
                  <a:cubicBezTo>
                    <a:pt x="36" y="67"/>
                    <a:pt x="52" y="57"/>
                    <a:pt x="52" y="57"/>
                  </a:cubicBezTo>
                  <a:cubicBezTo>
                    <a:pt x="53" y="92"/>
                    <a:pt x="53" y="92"/>
                    <a:pt x="53" y="92"/>
                  </a:cubicBezTo>
                  <a:cubicBezTo>
                    <a:pt x="55" y="118"/>
                    <a:pt x="53" y="120"/>
                    <a:pt x="57" y="136"/>
                  </a:cubicBezTo>
                  <a:cubicBezTo>
                    <a:pt x="65" y="137"/>
                    <a:pt x="65" y="137"/>
                    <a:pt x="65" y="137"/>
                  </a:cubicBezTo>
                  <a:cubicBezTo>
                    <a:pt x="65" y="193"/>
                    <a:pt x="65" y="193"/>
                    <a:pt x="65" y="193"/>
                  </a:cubicBezTo>
                  <a:cubicBezTo>
                    <a:pt x="31" y="199"/>
                    <a:pt x="31" y="199"/>
                    <a:pt x="31" y="199"/>
                  </a:cubicBezTo>
                  <a:cubicBezTo>
                    <a:pt x="39" y="213"/>
                    <a:pt x="39" y="213"/>
                    <a:pt x="39" y="213"/>
                  </a:cubicBezTo>
                  <a:cubicBezTo>
                    <a:pt x="97" y="207"/>
                    <a:pt x="97" y="207"/>
                    <a:pt x="97" y="207"/>
                  </a:cubicBezTo>
                  <a:cubicBezTo>
                    <a:pt x="97" y="207"/>
                    <a:pt x="111" y="161"/>
                    <a:pt x="11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rgbClr val="424953"/>
                </a:solidFill>
                <a:ea typeface="思源黑体 CN Medium" panose="020B0600000000000000" pitchFamily="34" charset="-122"/>
                <a:cs typeface="思源黑体 CN Medium" panose="020B0600000000000000" pitchFamily="34" charset="-122"/>
              </a:endParaRPr>
            </a:p>
          </p:txBody>
        </p:sp>
        <p:sp>
          <p:nvSpPr>
            <p:cNvPr id="125" name="Freeform 225"/>
            <p:cNvSpPr>
              <a:spLocks noEditPoints="1"/>
            </p:cNvSpPr>
            <p:nvPr/>
          </p:nvSpPr>
          <p:spPr bwMode="auto">
            <a:xfrm>
              <a:off x="7399338" y="4462462"/>
              <a:ext cx="134938" cy="174625"/>
            </a:xfrm>
            <a:custGeom>
              <a:avLst/>
              <a:gdLst>
                <a:gd name="T0" fmla="*/ 7 w 77"/>
                <a:gd name="T1" fmla="*/ 59 h 100"/>
                <a:gd name="T2" fmla="*/ 9 w 77"/>
                <a:gd name="T3" fmla="*/ 70 h 100"/>
                <a:gd name="T4" fmla="*/ 11 w 77"/>
                <a:gd name="T5" fmla="*/ 67 h 100"/>
                <a:gd name="T6" fmla="*/ 42 w 77"/>
                <a:gd name="T7" fmla="*/ 100 h 100"/>
                <a:gd name="T8" fmla="*/ 71 w 77"/>
                <a:gd name="T9" fmla="*/ 66 h 100"/>
                <a:gd name="T10" fmla="*/ 73 w 77"/>
                <a:gd name="T11" fmla="*/ 47 h 100"/>
                <a:gd name="T12" fmla="*/ 72 w 77"/>
                <a:gd name="T13" fmla="*/ 47 h 100"/>
                <a:gd name="T14" fmla="*/ 72 w 77"/>
                <a:gd name="T15" fmla="*/ 38 h 100"/>
                <a:gd name="T16" fmla="*/ 47 w 77"/>
                <a:gd name="T17" fmla="*/ 31 h 100"/>
                <a:gd name="T18" fmla="*/ 59 w 77"/>
                <a:gd name="T19" fmla="*/ 34 h 100"/>
                <a:gd name="T20" fmla="*/ 75 w 77"/>
                <a:gd name="T21" fmla="*/ 25 h 100"/>
                <a:gd name="T22" fmla="*/ 13 w 77"/>
                <a:gd name="T23" fmla="*/ 18 h 100"/>
                <a:gd name="T24" fmla="*/ 9 w 77"/>
                <a:gd name="T25" fmla="*/ 48 h 100"/>
                <a:gd name="T26" fmla="*/ 7 w 77"/>
                <a:gd name="T27" fmla="*/ 59 h 100"/>
                <a:gd name="T28" fmla="*/ 15 w 77"/>
                <a:gd name="T29" fmla="*/ 26 h 100"/>
                <a:gd name="T30" fmla="*/ 13 w 77"/>
                <a:gd name="T31" fmla="*/ 28 h 100"/>
                <a:gd name="T32" fmla="*/ 15 w 77"/>
                <a:gd name="T33" fmla="*/ 26 h 100"/>
                <a:gd name="T34" fmla="*/ 10 w 77"/>
                <a:gd name="T35" fmla="*/ 41 h 100"/>
                <a:gd name="T36" fmla="*/ 10 w 77"/>
                <a:gd name="T37" fmla="*/ 42 h 100"/>
                <a:gd name="T38" fmla="*/ 10 w 77"/>
                <a:gd name="T39" fmla="*/ 45 h 100"/>
                <a:gd name="T40" fmla="*/ 10 w 77"/>
                <a:gd name="T41" fmla="*/ 41 h 100"/>
                <a:gd name="T42" fmla="*/ 10 w 77"/>
                <a:gd name="T43" fmla="*/ 45 h 100"/>
                <a:gd name="T44" fmla="*/ 10 w 77"/>
                <a:gd name="T45" fmla="*/ 48 h 100"/>
                <a:gd name="T46" fmla="*/ 10 w 77"/>
                <a:gd name="T47" fmla="*/ 48 h 100"/>
                <a:gd name="T48" fmla="*/ 10 w 77"/>
                <a:gd name="T49" fmla="*/ 4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100">
                  <a:moveTo>
                    <a:pt x="7" y="59"/>
                  </a:moveTo>
                  <a:cubicBezTo>
                    <a:pt x="7" y="65"/>
                    <a:pt x="8" y="70"/>
                    <a:pt x="9" y="70"/>
                  </a:cubicBezTo>
                  <a:cubicBezTo>
                    <a:pt x="10" y="70"/>
                    <a:pt x="11" y="69"/>
                    <a:pt x="11" y="67"/>
                  </a:cubicBezTo>
                  <a:cubicBezTo>
                    <a:pt x="16" y="86"/>
                    <a:pt x="32" y="100"/>
                    <a:pt x="42" y="100"/>
                  </a:cubicBezTo>
                  <a:cubicBezTo>
                    <a:pt x="53" y="100"/>
                    <a:pt x="69" y="87"/>
                    <a:pt x="71" y="66"/>
                  </a:cubicBezTo>
                  <a:cubicBezTo>
                    <a:pt x="72" y="68"/>
                    <a:pt x="75" y="47"/>
                    <a:pt x="73" y="47"/>
                  </a:cubicBezTo>
                  <a:cubicBezTo>
                    <a:pt x="73" y="47"/>
                    <a:pt x="73" y="47"/>
                    <a:pt x="72" y="47"/>
                  </a:cubicBezTo>
                  <a:cubicBezTo>
                    <a:pt x="73" y="45"/>
                    <a:pt x="73" y="42"/>
                    <a:pt x="72" y="38"/>
                  </a:cubicBezTo>
                  <a:cubicBezTo>
                    <a:pt x="67" y="42"/>
                    <a:pt x="57" y="37"/>
                    <a:pt x="47" y="31"/>
                  </a:cubicBezTo>
                  <a:cubicBezTo>
                    <a:pt x="48" y="32"/>
                    <a:pt x="58" y="33"/>
                    <a:pt x="59" y="34"/>
                  </a:cubicBezTo>
                  <a:cubicBezTo>
                    <a:pt x="77" y="43"/>
                    <a:pt x="75" y="25"/>
                    <a:pt x="75" y="25"/>
                  </a:cubicBezTo>
                  <a:cubicBezTo>
                    <a:pt x="75" y="25"/>
                    <a:pt x="48" y="0"/>
                    <a:pt x="13" y="18"/>
                  </a:cubicBezTo>
                  <a:cubicBezTo>
                    <a:pt x="10" y="19"/>
                    <a:pt x="0" y="39"/>
                    <a:pt x="9" y="48"/>
                  </a:cubicBezTo>
                  <a:cubicBezTo>
                    <a:pt x="8" y="48"/>
                    <a:pt x="7" y="53"/>
                    <a:pt x="7" y="59"/>
                  </a:cubicBezTo>
                  <a:close/>
                  <a:moveTo>
                    <a:pt x="15" y="26"/>
                  </a:moveTo>
                  <a:cubicBezTo>
                    <a:pt x="14" y="27"/>
                    <a:pt x="14" y="27"/>
                    <a:pt x="13" y="28"/>
                  </a:cubicBezTo>
                  <a:cubicBezTo>
                    <a:pt x="14" y="27"/>
                    <a:pt x="14" y="26"/>
                    <a:pt x="15" y="26"/>
                  </a:cubicBezTo>
                  <a:close/>
                  <a:moveTo>
                    <a:pt x="10" y="41"/>
                  </a:moveTo>
                  <a:cubicBezTo>
                    <a:pt x="10" y="41"/>
                    <a:pt x="10" y="42"/>
                    <a:pt x="10" y="42"/>
                  </a:cubicBezTo>
                  <a:cubicBezTo>
                    <a:pt x="10" y="43"/>
                    <a:pt x="10" y="44"/>
                    <a:pt x="10" y="45"/>
                  </a:cubicBezTo>
                  <a:cubicBezTo>
                    <a:pt x="10" y="44"/>
                    <a:pt x="10" y="42"/>
                    <a:pt x="10" y="41"/>
                  </a:cubicBezTo>
                  <a:close/>
                  <a:moveTo>
                    <a:pt x="10" y="45"/>
                  </a:moveTo>
                  <a:cubicBezTo>
                    <a:pt x="10" y="46"/>
                    <a:pt x="10" y="47"/>
                    <a:pt x="10" y="48"/>
                  </a:cubicBezTo>
                  <a:cubicBezTo>
                    <a:pt x="10" y="48"/>
                    <a:pt x="10" y="48"/>
                    <a:pt x="10" y="48"/>
                  </a:cubicBezTo>
                  <a:cubicBezTo>
                    <a:pt x="10" y="47"/>
                    <a:pt x="10" y="46"/>
                    <a:pt x="1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6" name="Freeform 226"/>
            <p:cNvSpPr/>
            <p:nvPr/>
          </p:nvSpPr>
          <p:spPr bwMode="auto">
            <a:xfrm>
              <a:off x="7299326" y="4819650"/>
              <a:ext cx="47625" cy="38100"/>
            </a:xfrm>
            <a:custGeom>
              <a:avLst/>
              <a:gdLst>
                <a:gd name="T0" fmla="*/ 12 w 27"/>
                <a:gd name="T1" fmla="*/ 19 h 22"/>
                <a:gd name="T2" fmla="*/ 19 w 27"/>
                <a:gd name="T3" fmla="*/ 14 h 22"/>
                <a:gd name="T4" fmla="*/ 21 w 27"/>
                <a:gd name="T5" fmla="*/ 13 h 22"/>
                <a:gd name="T6" fmla="*/ 26 w 27"/>
                <a:gd name="T7" fmla="*/ 17 h 22"/>
                <a:gd name="T8" fmla="*/ 16 w 27"/>
                <a:gd name="T9" fmla="*/ 1 h 22"/>
                <a:gd name="T10" fmla="*/ 7 w 27"/>
                <a:gd name="T11" fmla="*/ 1 h 22"/>
                <a:gd name="T12" fmla="*/ 1 w 27"/>
                <a:gd name="T13" fmla="*/ 3 h 22"/>
                <a:gd name="T14" fmla="*/ 12 w 2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2">
                  <a:moveTo>
                    <a:pt x="12" y="19"/>
                  </a:moveTo>
                  <a:cubicBezTo>
                    <a:pt x="17" y="19"/>
                    <a:pt x="19" y="17"/>
                    <a:pt x="19" y="14"/>
                  </a:cubicBezTo>
                  <a:cubicBezTo>
                    <a:pt x="19" y="11"/>
                    <a:pt x="21" y="11"/>
                    <a:pt x="21" y="13"/>
                  </a:cubicBezTo>
                  <a:cubicBezTo>
                    <a:pt x="21" y="16"/>
                    <a:pt x="27" y="22"/>
                    <a:pt x="26" y="17"/>
                  </a:cubicBezTo>
                  <a:cubicBezTo>
                    <a:pt x="26" y="12"/>
                    <a:pt x="20" y="1"/>
                    <a:pt x="16" y="1"/>
                  </a:cubicBezTo>
                  <a:cubicBezTo>
                    <a:pt x="16" y="1"/>
                    <a:pt x="15" y="0"/>
                    <a:pt x="7" y="1"/>
                  </a:cubicBezTo>
                  <a:cubicBezTo>
                    <a:pt x="0" y="2"/>
                    <a:pt x="1" y="3"/>
                    <a:pt x="1" y="3"/>
                  </a:cubicBezTo>
                  <a:cubicBezTo>
                    <a:pt x="1" y="3"/>
                    <a:pt x="3" y="19"/>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7" name="Freeform 227"/>
            <p:cNvSpPr/>
            <p:nvPr/>
          </p:nvSpPr>
          <p:spPr bwMode="auto">
            <a:xfrm>
              <a:off x="7265988" y="4862512"/>
              <a:ext cx="101600" cy="22225"/>
            </a:xfrm>
            <a:custGeom>
              <a:avLst/>
              <a:gdLst>
                <a:gd name="T0" fmla="*/ 59 w 59"/>
                <a:gd name="T1" fmla="*/ 6 h 12"/>
                <a:gd name="T2" fmla="*/ 53 w 59"/>
                <a:gd name="T3" fmla="*/ 0 h 12"/>
                <a:gd name="T4" fmla="*/ 6 w 59"/>
                <a:gd name="T5" fmla="*/ 0 h 12"/>
                <a:gd name="T6" fmla="*/ 0 w 59"/>
                <a:gd name="T7" fmla="*/ 6 h 12"/>
                <a:gd name="T8" fmla="*/ 0 w 59"/>
                <a:gd name="T9" fmla="*/ 12 h 12"/>
                <a:gd name="T10" fmla="*/ 59 w 59"/>
                <a:gd name="T11" fmla="*/ 1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cubicBezTo>
                    <a:pt x="59" y="2"/>
                    <a:pt x="56" y="0"/>
                    <a:pt x="53" y="0"/>
                  </a:cubicBezTo>
                  <a:cubicBezTo>
                    <a:pt x="6" y="0"/>
                    <a:pt x="6" y="0"/>
                    <a:pt x="6" y="0"/>
                  </a:cubicBezTo>
                  <a:cubicBezTo>
                    <a:pt x="2" y="0"/>
                    <a:pt x="0" y="2"/>
                    <a:pt x="0" y="6"/>
                  </a:cubicBezTo>
                  <a:cubicBezTo>
                    <a:pt x="0" y="12"/>
                    <a:pt x="0" y="12"/>
                    <a:pt x="0" y="12"/>
                  </a:cubicBezTo>
                  <a:cubicBezTo>
                    <a:pt x="59" y="12"/>
                    <a:pt x="59" y="12"/>
                    <a:pt x="59" y="12"/>
                  </a:cubicBezTo>
                  <a:lnTo>
                    <a:pt x="5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sp>
          <p:nvSpPr>
            <p:cNvPr id="128" name="Freeform 228"/>
            <p:cNvSpPr/>
            <p:nvPr/>
          </p:nvSpPr>
          <p:spPr bwMode="auto">
            <a:xfrm>
              <a:off x="7265988" y="4889500"/>
              <a:ext cx="101600" cy="57150"/>
            </a:xfrm>
            <a:custGeom>
              <a:avLst/>
              <a:gdLst>
                <a:gd name="T0" fmla="*/ 59 w 59"/>
                <a:gd name="T1" fmla="*/ 28 h 33"/>
                <a:gd name="T2" fmla="*/ 59 w 59"/>
                <a:gd name="T3" fmla="*/ 0 h 33"/>
                <a:gd name="T4" fmla="*/ 33 w 59"/>
                <a:gd name="T5" fmla="*/ 0 h 33"/>
                <a:gd name="T6" fmla="*/ 33 w 59"/>
                <a:gd name="T7" fmla="*/ 6 h 33"/>
                <a:gd name="T8" fmla="*/ 30 w 59"/>
                <a:gd name="T9" fmla="*/ 7 h 33"/>
                <a:gd name="T10" fmla="*/ 27 w 59"/>
                <a:gd name="T11" fmla="*/ 6 h 33"/>
                <a:gd name="T12" fmla="*/ 27 w 59"/>
                <a:gd name="T13" fmla="*/ 0 h 33"/>
                <a:gd name="T14" fmla="*/ 0 w 59"/>
                <a:gd name="T15" fmla="*/ 0 h 33"/>
                <a:gd name="T16" fmla="*/ 0 w 59"/>
                <a:gd name="T17" fmla="*/ 28 h 33"/>
                <a:gd name="T18" fmla="*/ 6 w 59"/>
                <a:gd name="T19" fmla="*/ 33 h 33"/>
                <a:gd name="T20" fmla="*/ 53 w 59"/>
                <a:gd name="T21" fmla="*/ 33 h 33"/>
                <a:gd name="T22" fmla="*/ 59 w 59"/>
                <a:gd name="T23"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3">
                  <a:moveTo>
                    <a:pt x="59" y="28"/>
                  </a:moveTo>
                  <a:cubicBezTo>
                    <a:pt x="59" y="0"/>
                    <a:pt x="59" y="0"/>
                    <a:pt x="59" y="0"/>
                  </a:cubicBezTo>
                  <a:cubicBezTo>
                    <a:pt x="33" y="0"/>
                    <a:pt x="33" y="0"/>
                    <a:pt x="33" y="0"/>
                  </a:cubicBezTo>
                  <a:cubicBezTo>
                    <a:pt x="33" y="6"/>
                    <a:pt x="33" y="6"/>
                    <a:pt x="33" y="6"/>
                  </a:cubicBezTo>
                  <a:cubicBezTo>
                    <a:pt x="33" y="6"/>
                    <a:pt x="33" y="7"/>
                    <a:pt x="30" y="7"/>
                  </a:cubicBezTo>
                  <a:cubicBezTo>
                    <a:pt x="27" y="7"/>
                    <a:pt x="27" y="6"/>
                    <a:pt x="27" y="6"/>
                  </a:cubicBezTo>
                  <a:cubicBezTo>
                    <a:pt x="27" y="0"/>
                    <a:pt x="27" y="0"/>
                    <a:pt x="27" y="0"/>
                  </a:cubicBezTo>
                  <a:cubicBezTo>
                    <a:pt x="0" y="0"/>
                    <a:pt x="0" y="0"/>
                    <a:pt x="0" y="0"/>
                  </a:cubicBezTo>
                  <a:cubicBezTo>
                    <a:pt x="0" y="28"/>
                    <a:pt x="0" y="28"/>
                    <a:pt x="0" y="28"/>
                  </a:cubicBezTo>
                  <a:cubicBezTo>
                    <a:pt x="0" y="31"/>
                    <a:pt x="2" y="33"/>
                    <a:pt x="6" y="33"/>
                  </a:cubicBezTo>
                  <a:cubicBezTo>
                    <a:pt x="53" y="33"/>
                    <a:pt x="53" y="33"/>
                    <a:pt x="53" y="33"/>
                  </a:cubicBezTo>
                  <a:cubicBezTo>
                    <a:pt x="56" y="33"/>
                    <a:pt x="59" y="31"/>
                    <a:pt x="5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a typeface="思源黑体 CN Medium" panose="020B0600000000000000" pitchFamily="34" charset="-122"/>
                <a:cs typeface="思源黑体 CN Medium" panose="020B0600000000000000" pitchFamily="34" charset="-122"/>
              </a:endParaRP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ea typeface="思源黑体 CN Medium" panose="020B0600000000000000" pitchFamily="34" charset="-122"/>
                <a:cs typeface="思源黑体 CN Medium" panose="020B0600000000000000" pitchFamily="34" charset="-122"/>
                <a:sym typeface="+mn-ea"/>
              </a:rPr>
              <a:t>场景七：数据销毁阶段</a:t>
            </a:r>
            <a:r>
              <a:rPr lang="en-US" altLang="zh-CN" dirty="0">
                <a:ea typeface="思源黑体 CN Medium" panose="020B0600000000000000" pitchFamily="34" charset="-122"/>
                <a:cs typeface="思源黑体 CN Medium" panose="020B0600000000000000" pitchFamily="34" charset="-122"/>
                <a:sym typeface="+mn-ea"/>
              </a:rPr>
              <a:t>-</a:t>
            </a:r>
            <a:r>
              <a:rPr lang="zh-CN" altLang="en-US" dirty="0">
                <a:ea typeface="思源黑体 CN Medium" panose="020B0600000000000000" pitchFamily="34" charset="-122"/>
                <a:cs typeface="思源黑体 CN Medium" panose="020B0600000000000000" pitchFamily="34" charset="-122"/>
                <a:sym typeface="+mn-ea"/>
              </a:rPr>
              <a:t>数据销毁监控</a:t>
            </a:r>
            <a:endParaRPr dirty="0">
              <a:ea typeface="思源黑体 CN Medium" panose="020B0600000000000000" pitchFamily="34" charset="-122"/>
              <a:cs typeface="思源黑体 CN Medium" panose="020B0600000000000000" pitchFamily="34" charset="-122"/>
              <a:sym typeface="+mn-ea"/>
            </a:endParaRPr>
          </a:p>
        </p:txBody>
      </p:sp>
      <p:grpSp>
        <p:nvGrpSpPr>
          <p:cNvPr id="36" name="组合 35"/>
          <p:cNvGrpSpPr/>
          <p:nvPr/>
        </p:nvGrpSpPr>
        <p:grpSpPr>
          <a:xfrm>
            <a:off x="5995992" y="2605672"/>
            <a:ext cx="5847393" cy="3465784"/>
            <a:chOff x="6039807" y="2452002"/>
            <a:chExt cx="5847393" cy="3465784"/>
          </a:xfrm>
        </p:grpSpPr>
        <p:sp>
          <p:nvSpPr>
            <p:cNvPr id="32" name="矩形 31"/>
            <p:cNvSpPr/>
            <p:nvPr/>
          </p:nvSpPr>
          <p:spPr>
            <a:xfrm>
              <a:off x="6944539" y="2452002"/>
              <a:ext cx="2922830" cy="363210"/>
            </a:xfrm>
            <a:prstGeom prst="rect">
              <a:avLst/>
            </a:prstGeom>
          </p:spPr>
          <p:txBody>
            <a:bodyPr wrap="square">
              <a:spAutoFit/>
            </a:bodyPr>
            <a:lstStyle/>
            <a:p>
              <a:pPr algn="just" defTabSz="914400" fontAlgn="auto">
                <a:lnSpc>
                  <a:spcPct val="130000"/>
                </a:lnSpc>
                <a:spcBef>
                  <a:spcPts val="0"/>
                </a:spcBef>
                <a:spcAft>
                  <a:spcPts val="0"/>
                </a:spcAft>
              </a:pPr>
              <a:endParaRPr lang="zh-CN" altLang="en-US" sz="1200" dirty="0">
                <a:solidFill>
                  <a:schemeClr val="bg1"/>
                </a:solidFill>
                <a:latin typeface="思源黑体 CN Medium" panose="020B0600000000000000" pitchFamily="34" charset="-122"/>
                <a:ea typeface="思源黑体 CN Medium" panose="020B0600000000000000" pitchFamily="34" charset="-122"/>
                <a:cs typeface="+mn-ea"/>
                <a:sym typeface="+mn-lt"/>
              </a:endParaRPr>
            </a:p>
          </p:txBody>
        </p:sp>
        <p:grpSp>
          <p:nvGrpSpPr>
            <p:cNvPr id="39" name="组合 38"/>
            <p:cNvGrpSpPr/>
            <p:nvPr/>
          </p:nvGrpSpPr>
          <p:grpSpPr>
            <a:xfrm>
              <a:off x="6039807" y="3290980"/>
              <a:ext cx="5847393" cy="2626806"/>
              <a:chOff x="3910845" y="2272536"/>
              <a:chExt cx="4746824" cy="1896468"/>
            </a:xfrm>
          </p:grpSpPr>
          <p:grpSp>
            <p:nvGrpSpPr>
              <p:cNvPr id="40" name="组合 39"/>
              <p:cNvGrpSpPr/>
              <p:nvPr/>
            </p:nvGrpSpPr>
            <p:grpSpPr>
              <a:xfrm>
                <a:off x="3910845" y="2272536"/>
                <a:ext cx="4746824" cy="1896468"/>
                <a:chOff x="1437643" y="1700213"/>
                <a:chExt cx="9251822" cy="3602551"/>
              </a:xfrm>
            </p:grpSpPr>
            <p:sp>
              <p:nvSpPr>
                <p:cNvPr id="41" name="稻壳儿小白白(http://dwz.cn/Wu2UP)"/>
                <p:cNvSpPr>
                  <a:spLocks noChangeShapeType="1"/>
                </p:cNvSpPr>
                <p:nvPr/>
              </p:nvSpPr>
              <p:spPr bwMode="auto">
                <a:xfrm flipV="1">
                  <a:off x="1523241" y="3499687"/>
                  <a:ext cx="9166224" cy="0"/>
                </a:xfrm>
                <a:prstGeom prst="line">
                  <a:avLst/>
                </a:prstGeom>
                <a:noFill/>
                <a:ln w="28575">
                  <a:solidFill>
                    <a:srgbClr val="ADBACA"/>
                  </a:solidFill>
                  <a:round/>
                </a:ln>
                <a:extLst>
                  <a:ext uri="{909E8E84-426E-40DD-AFC4-6F175D3DCCD1}">
                    <a14:hiddenFill xmlns:a14="http://schemas.microsoft.com/office/drawing/2010/main">
                      <a:noFill/>
                    </a14:hiddenFill>
                  </a:ext>
                </a:extLst>
              </p:spPr>
              <p:txBody>
                <a:bodyPr/>
                <a:lstStyle/>
                <a:p>
                  <a:endParaRPr lang="zh-CN" altLang="en-US" sz="1600">
                    <a:cs typeface="思源黑体 CN Medium" panose="020B0600000000000000" pitchFamily="34" charset="-122"/>
                  </a:endParaRPr>
                </a:p>
              </p:txBody>
            </p:sp>
            <p:sp>
              <p:nvSpPr>
                <p:cNvPr id="42" name="稻壳儿小白白(http://dwz.cn/Wu2UP)"/>
                <p:cNvSpPr>
                  <a:spLocks noChangeShapeType="1"/>
                </p:cNvSpPr>
                <p:nvPr/>
              </p:nvSpPr>
              <p:spPr bwMode="auto">
                <a:xfrm flipV="1">
                  <a:off x="5872163" y="1700213"/>
                  <a:ext cx="0" cy="3578382"/>
                </a:xfrm>
                <a:prstGeom prst="line">
                  <a:avLst/>
                </a:prstGeom>
                <a:noFill/>
                <a:ln w="28575">
                  <a:solidFill>
                    <a:srgbClr val="ADBACA"/>
                  </a:solidFill>
                  <a:round/>
                </a:ln>
                <a:extLst>
                  <a:ext uri="{909E8E84-426E-40DD-AFC4-6F175D3DCCD1}">
                    <a14:hiddenFill xmlns:a14="http://schemas.microsoft.com/office/drawing/2010/main">
                      <a:noFill/>
                    </a14:hiddenFill>
                  </a:ext>
                </a:extLst>
              </p:spPr>
              <p:txBody>
                <a:bodyPr/>
                <a:lstStyle/>
                <a:p>
                  <a:endParaRPr lang="zh-CN" altLang="en-US" sz="1600">
                    <a:cs typeface="思源黑体 CN Medium" panose="020B0600000000000000" pitchFamily="34" charset="-122"/>
                  </a:endParaRPr>
                </a:p>
              </p:txBody>
            </p:sp>
            <p:sp>
              <p:nvSpPr>
                <p:cNvPr id="43" name="稻壳儿小白白(http://dwz.cn/Wu2UP)"/>
                <p:cNvSpPr>
                  <a:spLocks noChangeArrowheads="1"/>
                </p:cNvSpPr>
                <p:nvPr/>
              </p:nvSpPr>
              <p:spPr bwMode="auto">
                <a:xfrm>
                  <a:off x="1437643" y="2077808"/>
                  <a:ext cx="1000707" cy="825701"/>
                </a:xfrm>
                <a:prstGeom prst="ellipse">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1600" dirty="0">
                    <a:solidFill>
                      <a:schemeClr val="bg1"/>
                    </a:solidFill>
                    <a:cs typeface="思源黑体 CN Medium" panose="020B0600000000000000" pitchFamily="34" charset="-122"/>
                    <a:sym typeface="Arial" panose="020B0604020202020204" pitchFamily="34" charset="0"/>
                  </a:endParaRPr>
                </a:p>
              </p:txBody>
            </p:sp>
            <p:sp>
              <p:nvSpPr>
                <p:cNvPr id="44" name="稻壳儿小白白(http://dwz.cn/Wu2UP)"/>
                <p:cNvSpPr>
                  <a:spLocks noChangeArrowheads="1"/>
                </p:cNvSpPr>
                <p:nvPr/>
              </p:nvSpPr>
              <p:spPr bwMode="auto">
                <a:xfrm>
                  <a:off x="6201729" y="2038121"/>
                  <a:ext cx="1000707" cy="825701"/>
                </a:xfrm>
                <a:prstGeom prst="ellipse">
                  <a:avLst/>
                </a:prstGeom>
                <a:solidFill>
                  <a:srgbClr val="2355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1600">
                    <a:solidFill>
                      <a:schemeClr val="bg1"/>
                    </a:solidFill>
                    <a:cs typeface="思源黑体 CN Medium" panose="020B0600000000000000" pitchFamily="34" charset="-122"/>
                    <a:sym typeface="Arial" panose="020B0604020202020204" pitchFamily="34" charset="0"/>
                  </a:endParaRPr>
                </a:p>
              </p:txBody>
            </p:sp>
            <p:sp>
              <p:nvSpPr>
                <p:cNvPr id="45" name="稻壳儿小白白(http://dwz.cn/Wu2UP)"/>
                <p:cNvSpPr>
                  <a:spLocks noChangeArrowheads="1"/>
                </p:cNvSpPr>
                <p:nvPr/>
              </p:nvSpPr>
              <p:spPr bwMode="auto">
                <a:xfrm>
                  <a:off x="1437643" y="4352697"/>
                  <a:ext cx="1000707" cy="825701"/>
                </a:xfrm>
                <a:prstGeom prst="ellipse">
                  <a:avLst/>
                </a:prstGeom>
                <a:solidFill>
                  <a:srgbClr val="FF9A0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1600">
                    <a:solidFill>
                      <a:schemeClr val="bg1"/>
                    </a:solidFill>
                    <a:cs typeface="思源黑体 CN Medium" panose="020B0600000000000000" pitchFamily="34" charset="-122"/>
                    <a:sym typeface="Arial" panose="020B0604020202020204" pitchFamily="34" charset="0"/>
                  </a:endParaRPr>
                </a:p>
              </p:txBody>
            </p:sp>
            <p:sp>
              <p:nvSpPr>
                <p:cNvPr id="47" name="稻壳儿小白白(http://dwz.cn/Wu2UP)"/>
                <p:cNvSpPr>
                  <a:spLocks noChangeArrowheads="1"/>
                </p:cNvSpPr>
                <p:nvPr/>
              </p:nvSpPr>
              <p:spPr bwMode="auto">
                <a:xfrm>
                  <a:off x="6201729" y="4313008"/>
                  <a:ext cx="1000707" cy="825701"/>
                </a:xfrm>
                <a:prstGeom prst="ellipse">
                  <a:avLst/>
                </a:prstGeom>
                <a:solidFill>
                  <a:srgbClr val="3ABF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zh-CN" altLang="en-US" sz="1600">
                    <a:solidFill>
                      <a:schemeClr val="bg1"/>
                    </a:solidFill>
                    <a:cs typeface="思源黑体 CN Medium" panose="020B0600000000000000" pitchFamily="34" charset="-122"/>
                    <a:sym typeface="Arial" panose="020B0604020202020204" pitchFamily="34" charset="0"/>
                  </a:endParaRPr>
                </a:p>
              </p:txBody>
            </p:sp>
            <p:sp>
              <p:nvSpPr>
                <p:cNvPr id="48" name="稻壳儿小白白(http://dwz.cn/Wu2UP)"/>
                <p:cNvSpPr>
                  <a:spLocks noChangeArrowheads="1"/>
                </p:cNvSpPr>
                <p:nvPr/>
              </p:nvSpPr>
              <p:spPr bwMode="auto">
                <a:xfrm>
                  <a:off x="2630489" y="2259014"/>
                  <a:ext cx="2843211" cy="91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spcBef>
                      <a:spcPct val="20000"/>
                    </a:spcBef>
                  </a:pPr>
                  <a:r>
                    <a:rPr lang="zh-CN" altLang="en-US" sz="1200" dirty="0">
                      <a:solidFill>
                        <a:schemeClr val="bg1"/>
                      </a:solidFill>
                      <a:cs typeface="思源黑体 CN Medium" panose="020B0600000000000000" pitchFamily="34" charset="-122"/>
                      <a:sym typeface="Arial" panose="020B0604020202020204" pitchFamily="34" charset="0"/>
                    </a:rPr>
                    <a:t>运维人员及合作伙伴在每日工作结束之后提供数据库审计报表。</a:t>
                  </a:r>
                  <a:endParaRPr lang="zh-CN" altLang="en-US" sz="1200" dirty="0">
                    <a:solidFill>
                      <a:schemeClr val="bg1"/>
                    </a:solidFill>
                    <a:cs typeface="思源黑体 CN Medium" panose="020B0600000000000000" pitchFamily="34" charset="-122"/>
                    <a:sym typeface="Arial" panose="020B0604020202020204" pitchFamily="34" charset="0"/>
                  </a:endParaRPr>
                </a:p>
              </p:txBody>
            </p:sp>
            <p:sp>
              <p:nvSpPr>
                <p:cNvPr id="49" name="稻壳儿小白白(http://dwz.cn/Wu2UP)"/>
                <p:cNvSpPr txBox="1">
                  <a:spLocks noChangeArrowheads="1"/>
                </p:cNvSpPr>
                <p:nvPr/>
              </p:nvSpPr>
              <p:spPr bwMode="auto">
                <a:xfrm>
                  <a:off x="2630489" y="1878013"/>
                  <a:ext cx="2249906" cy="29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spcBef>
                      <a:spcPct val="20000"/>
                    </a:spcBef>
                  </a:pPr>
                  <a:r>
                    <a:rPr lang="zh-CN" altLang="en-US" sz="1400" b="1" dirty="0">
                      <a:solidFill>
                        <a:schemeClr val="bg1"/>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Arial" panose="020B0604020202020204" pitchFamily="34" charset="0"/>
                    </a:rPr>
                    <a:t>日常工作报表</a:t>
                  </a:r>
                  <a:endParaRPr lang="zh-CN" altLang="en-US" sz="1400" b="1" dirty="0">
                    <a:solidFill>
                      <a:schemeClr val="bg1"/>
                    </a:solidFill>
                    <a:latin typeface="Source Han Sans CN Bold" panose="020B0500000000000000" pitchFamily="34" charset="-128"/>
                    <a:ea typeface="Source Han Sans CN Bold" panose="020B0500000000000000" pitchFamily="34" charset="-128"/>
                    <a:cs typeface="思源黑体 CN Medium" panose="020B0600000000000000" pitchFamily="34" charset="-122"/>
                    <a:sym typeface="Arial" panose="020B0604020202020204" pitchFamily="34" charset="0"/>
                  </a:endParaRPr>
                </a:p>
              </p:txBody>
            </p:sp>
            <p:sp>
              <p:nvSpPr>
                <p:cNvPr id="50" name="稻壳儿小白白(http://dwz.cn/Wu2UP)"/>
                <p:cNvSpPr>
                  <a:spLocks noChangeArrowheads="1"/>
                </p:cNvSpPr>
                <p:nvPr/>
              </p:nvSpPr>
              <p:spPr bwMode="auto">
                <a:xfrm>
                  <a:off x="7421564" y="2259014"/>
                  <a:ext cx="2843211" cy="60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spcBef>
                      <a:spcPct val="20000"/>
                    </a:spcBef>
                  </a:pPr>
                  <a:r>
                    <a:rPr lang="zh-CN" altLang="en-US" sz="1200" dirty="0">
                      <a:solidFill>
                        <a:schemeClr val="bg1"/>
                      </a:solidFill>
                      <a:cs typeface="思源黑体 CN Medium" panose="020B0600000000000000" pitchFamily="34" charset="-122"/>
                      <a:sym typeface="Arial" panose="020B0604020202020204" pitchFamily="34" charset="0"/>
                    </a:rPr>
                    <a:t>日报、周报和月报，完成不同侧重点的报告。</a:t>
                  </a:r>
                  <a:endParaRPr lang="zh-CN" altLang="en-US" sz="1200" dirty="0">
                    <a:solidFill>
                      <a:schemeClr val="bg1"/>
                    </a:solidFill>
                    <a:cs typeface="思源黑体 CN Medium" panose="020B0600000000000000" pitchFamily="34" charset="-122"/>
                    <a:sym typeface="Arial" panose="020B0604020202020204" pitchFamily="34" charset="0"/>
                  </a:endParaRPr>
                </a:p>
              </p:txBody>
            </p:sp>
            <p:sp>
              <p:nvSpPr>
                <p:cNvPr id="51" name="稻壳儿小白白(http://dwz.cn/Wu2UP)"/>
                <p:cNvSpPr txBox="1">
                  <a:spLocks noChangeArrowheads="1"/>
                </p:cNvSpPr>
                <p:nvPr/>
              </p:nvSpPr>
              <p:spPr bwMode="auto">
                <a:xfrm>
                  <a:off x="7421564" y="1878013"/>
                  <a:ext cx="2249905" cy="29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eaLnBrk="1" hangingPunct="1">
                    <a:spcBef>
                      <a:spcPct val="20000"/>
                    </a:spcBef>
                  </a:pPr>
                  <a:r>
                    <a:rPr lang="zh-CN" altLang="en-US" sz="1400" b="1" dirty="0">
                      <a:solidFill>
                        <a:schemeClr val="bg1"/>
                      </a:solidFill>
                      <a:latin typeface="Source Han Sans CN Bold" panose="020B0500000000000000" pitchFamily="34" charset="-128"/>
                      <a:ea typeface="Source Han Sans CN Bold" panose="020B0500000000000000" pitchFamily="34" charset="-128"/>
                      <a:sym typeface="Arial" panose="020B0604020202020204" pitchFamily="34" charset="0"/>
                    </a:rPr>
                    <a:t>常规性报表</a:t>
                  </a:r>
                  <a:endParaRPr lang="zh-CN" altLang="en-US" sz="1400" b="1" dirty="0">
                    <a:solidFill>
                      <a:schemeClr val="bg1"/>
                    </a:solidFill>
                    <a:latin typeface="Source Han Sans CN Bold" panose="020B0500000000000000" pitchFamily="34" charset="-128"/>
                    <a:ea typeface="Source Han Sans CN Bold" panose="020B0500000000000000" pitchFamily="34" charset="-128"/>
                    <a:sym typeface="Arial" panose="020B0604020202020204" pitchFamily="34" charset="0"/>
                  </a:endParaRPr>
                </a:p>
              </p:txBody>
            </p:sp>
            <p:sp>
              <p:nvSpPr>
                <p:cNvPr id="52" name="稻壳儿小白白(http://dwz.cn/Wu2UP)"/>
                <p:cNvSpPr>
                  <a:spLocks noChangeArrowheads="1"/>
                </p:cNvSpPr>
                <p:nvPr/>
              </p:nvSpPr>
              <p:spPr bwMode="auto">
                <a:xfrm>
                  <a:off x="2630489" y="4391024"/>
                  <a:ext cx="2843211" cy="91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spcBef>
                      <a:spcPct val="20000"/>
                    </a:spcBef>
                  </a:pPr>
                  <a:r>
                    <a:rPr lang="zh-CN" altLang="en-US" sz="1200" dirty="0">
                      <a:solidFill>
                        <a:schemeClr val="bg1"/>
                      </a:solidFill>
                      <a:cs typeface="思源黑体 CN Medium" panose="020B0600000000000000" pitchFamily="34" charset="-122"/>
                      <a:sym typeface="Arial" panose="020B0604020202020204" pitchFamily="34" charset="0"/>
                    </a:rPr>
                    <a:t>综合性报表可以根据常规性报表搭配而成，这样只需要查看一个报表即可。</a:t>
                  </a:r>
                  <a:endParaRPr lang="zh-CN" altLang="en-US" sz="1200" dirty="0">
                    <a:solidFill>
                      <a:schemeClr val="bg1"/>
                    </a:solidFill>
                    <a:cs typeface="思源黑体 CN Medium" panose="020B0600000000000000" pitchFamily="34" charset="-122"/>
                    <a:sym typeface="Arial" panose="020B0604020202020204" pitchFamily="34" charset="0"/>
                  </a:endParaRPr>
                </a:p>
              </p:txBody>
            </p:sp>
            <p:sp>
              <p:nvSpPr>
                <p:cNvPr id="53" name="稻壳儿小白白(http://dwz.cn/Wu2UP)"/>
                <p:cNvSpPr txBox="1">
                  <a:spLocks noChangeArrowheads="1"/>
                </p:cNvSpPr>
                <p:nvPr/>
              </p:nvSpPr>
              <p:spPr bwMode="auto">
                <a:xfrm>
                  <a:off x="2630489" y="4010026"/>
                  <a:ext cx="2249906" cy="29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spcBef>
                      <a:spcPct val="20000"/>
                    </a:spcBef>
                  </a:pPr>
                  <a:r>
                    <a:rPr lang="zh-CN" altLang="en-US" sz="1400" b="1" dirty="0">
                      <a:solidFill>
                        <a:schemeClr val="bg1"/>
                      </a:solidFill>
                      <a:latin typeface="Source Han Sans CN Bold" panose="020B0500000000000000" pitchFamily="34" charset="-128"/>
                      <a:ea typeface="Source Han Sans CN Bold" panose="020B0500000000000000" pitchFamily="34" charset="-128"/>
                      <a:sym typeface="Arial" panose="020B0604020202020204" pitchFamily="34" charset="0"/>
                    </a:rPr>
                    <a:t>综合性报表</a:t>
                  </a:r>
                  <a:endParaRPr lang="zh-CN" altLang="en-US" sz="1400" b="1" dirty="0">
                    <a:solidFill>
                      <a:schemeClr val="bg1"/>
                    </a:solidFill>
                    <a:latin typeface="Source Han Sans CN Bold" panose="020B0500000000000000" pitchFamily="34" charset="-128"/>
                    <a:ea typeface="Source Han Sans CN Bold" panose="020B0500000000000000" pitchFamily="34" charset="-128"/>
                    <a:sym typeface="Arial" panose="020B0604020202020204" pitchFamily="34" charset="0"/>
                  </a:endParaRPr>
                </a:p>
              </p:txBody>
            </p:sp>
            <p:sp>
              <p:nvSpPr>
                <p:cNvPr id="54" name="稻壳儿小白白(http://dwz.cn/Wu2UP)"/>
                <p:cNvSpPr>
                  <a:spLocks noChangeArrowheads="1"/>
                </p:cNvSpPr>
                <p:nvPr/>
              </p:nvSpPr>
              <p:spPr bwMode="auto">
                <a:xfrm>
                  <a:off x="7421564" y="4391024"/>
                  <a:ext cx="2843211" cy="91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lnSpc>
                      <a:spcPct val="120000"/>
                    </a:lnSpc>
                    <a:spcBef>
                      <a:spcPct val="20000"/>
                    </a:spcBef>
                  </a:pPr>
                  <a:r>
                    <a:rPr lang="zh-CN" altLang="en-US" sz="1200" dirty="0">
                      <a:solidFill>
                        <a:schemeClr val="bg1"/>
                      </a:solidFill>
                      <a:cs typeface="思源黑体 CN Medium" panose="020B0600000000000000" pitchFamily="34" charset="-122"/>
                      <a:sym typeface="Arial" panose="020B0604020202020204" pitchFamily="34" charset="0"/>
                    </a:rPr>
                    <a:t>不同人员可按需定制不同报表，报表完全自动化生成且可自动通过邮件传递。</a:t>
                  </a:r>
                  <a:endParaRPr lang="zh-CN" altLang="en-US" sz="1200" dirty="0">
                    <a:solidFill>
                      <a:schemeClr val="bg1"/>
                    </a:solidFill>
                    <a:cs typeface="思源黑体 CN Medium" panose="020B0600000000000000" pitchFamily="34" charset="-122"/>
                    <a:sym typeface="Arial" panose="020B0604020202020204" pitchFamily="34" charset="0"/>
                  </a:endParaRPr>
                </a:p>
              </p:txBody>
            </p:sp>
            <p:sp>
              <p:nvSpPr>
                <p:cNvPr id="55" name="稻壳儿小白白(http://dwz.cn/Wu2UP)"/>
                <p:cNvSpPr txBox="1">
                  <a:spLocks noChangeArrowheads="1"/>
                </p:cNvSpPr>
                <p:nvPr/>
              </p:nvSpPr>
              <p:spPr bwMode="auto">
                <a:xfrm>
                  <a:off x="7421564" y="4010025"/>
                  <a:ext cx="2249906" cy="29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spcBef>
                      <a:spcPct val="20000"/>
                    </a:spcBef>
                  </a:pPr>
                  <a:r>
                    <a:rPr lang="zh-CN" altLang="en-US" sz="1400" b="1" dirty="0">
                      <a:solidFill>
                        <a:schemeClr val="bg1"/>
                      </a:solidFill>
                      <a:latin typeface="Source Han Sans CN Bold" panose="020B0500000000000000" pitchFamily="34" charset="-128"/>
                      <a:ea typeface="Source Han Sans CN Bold" panose="020B0500000000000000" pitchFamily="34" charset="-128"/>
                      <a:sym typeface="Arial" panose="020B0604020202020204" pitchFamily="34" charset="0"/>
                    </a:rPr>
                    <a:t>自动化管理</a:t>
                  </a:r>
                  <a:endParaRPr lang="zh-CN" altLang="en-US" sz="1400" b="1" dirty="0">
                    <a:solidFill>
                      <a:schemeClr val="bg1"/>
                    </a:solidFill>
                    <a:latin typeface="Source Han Sans CN Bold" panose="020B0500000000000000" pitchFamily="34" charset="-128"/>
                    <a:ea typeface="Source Han Sans CN Bold" panose="020B0500000000000000" pitchFamily="34" charset="-128"/>
                    <a:sym typeface="Arial" panose="020B0604020202020204" pitchFamily="34" charset="0"/>
                  </a:endParaRPr>
                </a:p>
              </p:txBody>
            </p:sp>
          </p:grpSp>
          <p:sp>
            <p:nvSpPr>
              <p:cNvPr id="56" name="稻壳儿小白白(http://dwz.cn/Wu2UP)"/>
              <p:cNvSpPr>
                <a:spLocks noEditPoints="1" noChangeArrowheads="1"/>
              </p:cNvSpPr>
              <p:nvPr/>
            </p:nvSpPr>
            <p:spPr bwMode="auto">
              <a:xfrm>
                <a:off x="6467912" y="3746523"/>
                <a:ext cx="314325" cy="246062"/>
              </a:xfrm>
              <a:custGeom>
                <a:avLst/>
                <a:gdLst>
                  <a:gd name="T0" fmla="*/ 288131 w 48"/>
                  <a:gd name="T1" fmla="*/ 77704 h 38"/>
                  <a:gd name="T2" fmla="*/ 203002 w 48"/>
                  <a:gd name="T3" fmla="*/ 129506 h 38"/>
                  <a:gd name="T4" fmla="*/ 157163 w 48"/>
                  <a:gd name="T5" fmla="*/ 155408 h 38"/>
                  <a:gd name="T6" fmla="*/ 157163 w 48"/>
                  <a:gd name="T7" fmla="*/ 155408 h 38"/>
                  <a:gd name="T8" fmla="*/ 157163 w 48"/>
                  <a:gd name="T9" fmla="*/ 155408 h 38"/>
                  <a:gd name="T10" fmla="*/ 111323 w 48"/>
                  <a:gd name="T11" fmla="*/ 129506 h 38"/>
                  <a:gd name="T12" fmla="*/ 32742 w 48"/>
                  <a:gd name="T13" fmla="*/ 77704 h 38"/>
                  <a:gd name="T14" fmla="*/ 0 w 48"/>
                  <a:gd name="T15" fmla="*/ 32377 h 38"/>
                  <a:gd name="T16" fmla="*/ 26194 w 48"/>
                  <a:gd name="T17" fmla="*/ 0 h 38"/>
                  <a:gd name="T18" fmla="*/ 288131 w 48"/>
                  <a:gd name="T19" fmla="*/ 0 h 38"/>
                  <a:gd name="T20" fmla="*/ 314325 w 48"/>
                  <a:gd name="T21" fmla="*/ 25901 h 38"/>
                  <a:gd name="T22" fmla="*/ 288131 w 48"/>
                  <a:gd name="T23" fmla="*/ 77704 h 38"/>
                  <a:gd name="T24" fmla="*/ 314325 w 48"/>
                  <a:gd name="T25" fmla="*/ 220161 h 38"/>
                  <a:gd name="T26" fmla="*/ 288131 w 48"/>
                  <a:gd name="T27" fmla="*/ 246062 h 38"/>
                  <a:gd name="T28" fmla="*/ 26194 w 48"/>
                  <a:gd name="T29" fmla="*/ 246062 h 38"/>
                  <a:gd name="T30" fmla="*/ 0 w 48"/>
                  <a:gd name="T31" fmla="*/ 220161 h 38"/>
                  <a:gd name="T32" fmla="*/ 0 w 48"/>
                  <a:gd name="T33" fmla="*/ 77704 h 38"/>
                  <a:gd name="T34" fmla="*/ 19645 w 48"/>
                  <a:gd name="T35" fmla="*/ 97130 h 38"/>
                  <a:gd name="T36" fmla="*/ 104775 w 48"/>
                  <a:gd name="T37" fmla="*/ 155408 h 38"/>
                  <a:gd name="T38" fmla="*/ 157163 w 48"/>
                  <a:gd name="T39" fmla="*/ 181309 h 38"/>
                  <a:gd name="T40" fmla="*/ 157163 w 48"/>
                  <a:gd name="T41" fmla="*/ 181309 h 38"/>
                  <a:gd name="T42" fmla="*/ 157163 w 48"/>
                  <a:gd name="T43" fmla="*/ 181309 h 38"/>
                  <a:gd name="T44" fmla="*/ 209550 w 48"/>
                  <a:gd name="T45" fmla="*/ 155408 h 38"/>
                  <a:gd name="T46" fmla="*/ 294680 w 48"/>
                  <a:gd name="T47" fmla="*/ 97130 h 38"/>
                  <a:gd name="T48" fmla="*/ 314325 w 48"/>
                  <a:gd name="T49" fmla="*/ 77704 h 38"/>
                  <a:gd name="T50" fmla="*/ 314325 w 48"/>
                  <a:gd name="T51" fmla="*/ 220161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38">
                    <a:moveTo>
                      <a:pt x="44" y="12"/>
                    </a:moveTo>
                    <a:cubicBezTo>
                      <a:pt x="39" y="15"/>
                      <a:pt x="35" y="18"/>
                      <a:pt x="31" y="20"/>
                    </a:cubicBezTo>
                    <a:cubicBezTo>
                      <a:pt x="29" y="22"/>
                      <a:pt x="26" y="24"/>
                      <a:pt x="24" y="24"/>
                    </a:cubicBezTo>
                    <a:cubicBezTo>
                      <a:pt x="24" y="24"/>
                      <a:pt x="24" y="24"/>
                      <a:pt x="24" y="24"/>
                    </a:cubicBezTo>
                    <a:cubicBezTo>
                      <a:pt x="24" y="24"/>
                      <a:pt x="24" y="24"/>
                      <a:pt x="24" y="24"/>
                    </a:cubicBezTo>
                    <a:cubicBezTo>
                      <a:pt x="22" y="24"/>
                      <a:pt x="19" y="22"/>
                      <a:pt x="17" y="20"/>
                    </a:cubicBezTo>
                    <a:cubicBezTo>
                      <a:pt x="13" y="18"/>
                      <a:pt x="9" y="15"/>
                      <a:pt x="5" y="12"/>
                    </a:cubicBezTo>
                    <a:cubicBezTo>
                      <a:pt x="3" y="10"/>
                      <a:pt x="0" y="7"/>
                      <a:pt x="0" y="5"/>
                    </a:cubicBezTo>
                    <a:cubicBezTo>
                      <a:pt x="0" y="2"/>
                      <a:pt x="2" y="0"/>
                      <a:pt x="4" y="0"/>
                    </a:cubicBezTo>
                    <a:cubicBezTo>
                      <a:pt x="44" y="0"/>
                      <a:pt x="44" y="0"/>
                      <a:pt x="44" y="0"/>
                    </a:cubicBezTo>
                    <a:cubicBezTo>
                      <a:pt x="46" y="0"/>
                      <a:pt x="48" y="2"/>
                      <a:pt x="48" y="4"/>
                    </a:cubicBezTo>
                    <a:cubicBezTo>
                      <a:pt x="48" y="7"/>
                      <a:pt x="46" y="10"/>
                      <a:pt x="44" y="12"/>
                    </a:cubicBezTo>
                    <a:close/>
                    <a:moveTo>
                      <a:pt x="48" y="34"/>
                    </a:moveTo>
                    <a:cubicBezTo>
                      <a:pt x="48" y="36"/>
                      <a:pt x="46" y="38"/>
                      <a:pt x="44" y="38"/>
                    </a:cubicBezTo>
                    <a:cubicBezTo>
                      <a:pt x="4" y="38"/>
                      <a:pt x="4" y="38"/>
                      <a:pt x="4" y="38"/>
                    </a:cubicBezTo>
                    <a:cubicBezTo>
                      <a:pt x="2" y="38"/>
                      <a:pt x="0" y="36"/>
                      <a:pt x="0" y="34"/>
                    </a:cubicBezTo>
                    <a:cubicBezTo>
                      <a:pt x="0" y="12"/>
                      <a:pt x="0" y="12"/>
                      <a:pt x="0" y="12"/>
                    </a:cubicBezTo>
                    <a:cubicBezTo>
                      <a:pt x="1" y="13"/>
                      <a:pt x="2" y="14"/>
                      <a:pt x="3" y="15"/>
                    </a:cubicBezTo>
                    <a:cubicBezTo>
                      <a:pt x="7" y="18"/>
                      <a:pt x="12" y="21"/>
                      <a:pt x="16" y="24"/>
                    </a:cubicBezTo>
                    <a:cubicBezTo>
                      <a:pt x="18" y="26"/>
                      <a:pt x="21" y="28"/>
                      <a:pt x="24" y="28"/>
                    </a:cubicBezTo>
                    <a:cubicBezTo>
                      <a:pt x="24" y="28"/>
                      <a:pt x="24" y="28"/>
                      <a:pt x="24" y="28"/>
                    </a:cubicBezTo>
                    <a:cubicBezTo>
                      <a:pt x="24" y="28"/>
                      <a:pt x="24" y="28"/>
                      <a:pt x="24" y="28"/>
                    </a:cubicBezTo>
                    <a:cubicBezTo>
                      <a:pt x="27" y="28"/>
                      <a:pt x="30" y="26"/>
                      <a:pt x="32" y="24"/>
                    </a:cubicBezTo>
                    <a:cubicBezTo>
                      <a:pt x="37" y="21"/>
                      <a:pt x="41" y="18"/>
                      <a:pt x="45" y="15"/>
                    </a:cubicBezTo>
                    <a:cubicBezTo>
                      <a:pt x="46" y="14"/>
                      <a:pt x="47" y="13"/>
                      <a:pt x="48" y="12"/>
                    </a:cubicBezTo>
                    <a:lnTo>
                      <a:pt x="48" y="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200">
                  <a:solidFill>
                    <a:schemeClr val="bg1"/>
                  </a:solidFill>
                  <a:cs typeface="思源黑体 CN Medium" panose="020B0600000000000000" pitchFamily="34" charset="-122"/>
                </a:endParaRPr>
              </a:p>
            </p:txBody>
          </p:sp>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09800" y="2531101"/>
                <a:ext cx="323579" cy="323579"/>
              </a:xfrm>
              <a:prstGeom prst="rect">
                <a:avLst/>
              </a:prstGeom>
            </p:spPr>
          </p:pic>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467912" y="2515065"/>
                <a:ext cx="295707" cy="295707"/>
              </a:xfrm>
              <a:prstGeom prst="rect">
                <a:avLst/>
              </a:prstGeom>
            </p:spPr>
          </p:pic>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5085" y="3708181"/>
                <a:ext cx="338773" cy="338773"/>
              </a:xfrm>
              <a:prstGeom prst="rect">
                <a:avLst/>
              </a:prstGeom>
            </p:spPr>
          </p:pic>
        </p:grpSp>
      </p:grpSp>
      <p:sp>
        <p:nvSpPr>
          <p:cNvPr id="65" name="六边形 64"/>
          <p:cNvSpPr/>
          <p:nvPr/>
        </p:nvSpPr>
        <p:spPr>
          <a:xfrm>
            <a:off x="5904866" y="2206625"/>
            <a:ext cx="1191894" cy="917141"/>
          </a:xfrm>
          <a:prstGeom prst="hexagon">
            <a:avLst/>
          </a:prstGeom>
          <a:solidFill>
            <a:srgbClr val="00B0F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66" name="Freeform 71"/>
          <p:cNvSpPr>
            <a:spLocks noEditPoints="1"/>
          </p:cNvSpPr>
          <p:nvPr/>
        </p:nvSpPr>
        <p:spPr bwMode="auto">
          <a:xfrm>
            <a:off x="6145695" y="2418710"/>
            <a:ext cx="676118" cy="287695"/>
          </a:xfrm>
          <a:custGeom>
            <a:avLst/>
            <a:gdLst>
              <a:gd name="T0" fmla="*/ 128 w 800"/>
              <a:gd name="T1" fmla="*/ 380 h 380"/>
              <a:gd name="T2" fmla="*/ 48 w 800"/>
              <a:gd name="T3" fmla="*/ 352 h 380"/>
              <a:gd name="T4" fmla="*/ 0 w 800"/>
              <a:gd name="T5" fmla="*/ 336 h 380"/>
              <a:gd name="T6" fmla="*/ 25 w 800"/>
              <a:gd name="T7" fmla="*/ 224 h 380"/>
              <a:gd name="T8" fmla="*/ 33 w 800"/>
              <a:gd name="T9" fmla="*/ 211 h 380"/>
              <a:gd name="T10" fmla="*/ 48 w 800"/>
              <a:gd name="T11" fmla="*/ 204 h 380"/>
              <a:gd name="T12" fmla="*/ 141 w 800"/>
              <a:gd name="T13" fmla="*/ 183 h 380"/>
              <a:gd name="T14" fmla="*/ 105 w 800"/>
              <a:gd name="T15" fmla="*/ 131 h 380"/>
              <a:gd name="T16" fmla="*/ 93 w 800"/>
              <a:gd name="T17" fmla="*/ 114 h 380"/>
              <a:gd name="T18" fmla="*/ 97 w 800"/>
              <a:gd name="T19" fmla="*/ 90 h 380"/>
              <a:gd name="T20" fmla="*/ 170 w 800"/>
              <a:gd name="T21" fmla="*/ 0 h 380"/>
              <a:gd name="T22" fmla="*/ 170 w 800"/>
              <a:gd name="T23" fmla="*/ 0 h 380"/>
              <a:gd name="T24" fmla="*/ 244 w 800"/>
              <a:gd name="T25" fmla="*/ 90 h 380"/>
              <a:gd name="T26" fmla="*/ 247 w 800"/>
              <a:gd name="T27" fmla="*/ 114 h 380"/>
              <a:gd name="T28" fmla="*/ 236 w 800"/>
              <a:gd name="T29" fmla="*/ 131 h 380"/>
              <a:gd name="T30" fmla="*/ 199 w 800"/>
              <a:gd name="T31" fmla="*/ 183 h 380"/>
              <a:gd name="T32" fmla="*/ 240 w 800"/>
              <a:gd name="T33" fmla="*/ 192 h 380"/>
              <a:gd name="T34" fmla="*/ 209 w 800"/>
              <a:gd name="T35" fmla="*/ 199 h 380"/>
              <a:gd name="T36" fmla="*/ 177 w 800"/>
              <a:gd name="T37" fmla="*/ 213 h 380"/>
              <a:gd name="T38" fmla="*/ 159 w 800"/>
              <a:gd name="T39" fmla="*/ 243 h 380"/>
              <a:gd name="T40" fmla="*/ 128 w 800"/>
              <a:gd name="T41" fmla="*/ 380 h 380"/>
              <a:gd name="T42" fmla="*/ 775 w 800"/>
              <a:gd name="T43" fmla="*/ 224 h 380"/>
              <a:gd name="T44" fmla="*/ 767 w 800"/>
              <a:gd name="T45" fmla="*/ 211 h 380"/>
              <a:gd name="T46" fmla="*/ 752 w 800"/>
              <a:gd name="T47" fmla="*/ 204 h 380"/>
              <a:gd name="T48" fmla="*/ 659 w 800"/>
              <a:gd name="T49" fmla="*/ 183 h 380"/>
              <a:gd name="T50" fmla="*/ 695 w 800"/>
              <a:gd name="T51" fmla="*/ 131 h 380"/>
              <a:gd name="T52" fmla="*/ 707 w 800"/>
              <a:gd name="T53" fmla="*/ 114 h 380"/>
              <a:gd name="T54" fmla="*/ 703 w 800"/>
              <a:gd name="T55" fmla="*/ 90 h 380"/>
              <a:gd name="T56" fmla="*/ 630 w 800"/>
              <a:gd name="T57" fmla="*/ 0 h 380"/>
              <a:gd name="T58" fmla="*/ 630 w 800"/>
              <a:gd name="T59" fmla="*/ 0 h 380"/>
              <a:gd name="T60" fmla="*/ 556 w 800"/>
              <a:gd name="T61" fmla="*/ 90 h 380"/>
              <a:gd name="T62" fmla="*/ 553 w 800"/>
              <a:gd name="T63" fmla="*/ 114 h 380"/>
              <a:gd name="T64" fmla="*/ 564 w 800"/>
              <a:gd name="T65" fmla="*/ 131 h 380"/>
              <a:gd name="T66" fmla="*/ 601 w 800"/>
              <a:gd name="T67" fmla="*/ 183 h 380"/>
              <a:gd name="T68" fmla="*/ 560 w 800"/>
              <a:gd name="T69" fmla="*/ 192 h 380"/>
              <a:gd name="T70" fmla="*/ 591 w 800"/>
              <a:gd name="T71" fmla="*/ 199 h 380"/>
              <a:gd name="T72" fmla="*/ 623 w 800"/>
              <a:gd name="T73" fmla="*/ 213 h 380"/>
              <a:gd name="T74" fmla="*/ 641 w 800"/>
              <a:gd name="T75" fmla="*/ 243 h 380"/>
              <a:gd name="T76" fmla="*/ 672 w 800"/>
              <a:gd name="T77" fmla="*/ 380 h 380"/>
              <a:gd name="T78" fmla="*/ 752 w 800"/>
              <a:gd name="T79" fmla="*/ 352 h 380"/>
              <a:gd name="T80" fmla="*/ 800 w 800"/>
              <a:gd name="T81" fmla="*/ 336 h 380"/>
              <a:gd name="T82" fmla="*/ 775 w 800"/>
              <a:gd name="T83" fmla="*/ 2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0" h="380">
                <a:moveTo>
                  <a:pt x="128" y="380"/>
                </a:moveTo>
                <a:cubicBezTo>
                  <a:pt x="90" y="375"/>
                  <a:pt x="60" y="365"/>
                  <a:pt x="48" y="352"/>
                </a:cubicBezTo>
                <a:cubicBezTo>
                  <a:pt x="0" y="336"/>
                  <a:pt x="0" y="336"/>
                  <a:pt x="0" y="336"/>
                </a:cubicBezTo>
                <a:cubicBezTo>
                  <a:pt x="25" y="224"/>
                  <a:pt x="25" y="224"/>
                  <a:pt x="25" y="224"/>
                </a:cubicBezTo>
                <a:cubicBezTo>
                  <a:pt x="27" y="219"/>
                  <a:pt x="29" y="215"/>
                  <a:pt x="33" y="211"/>
                </a:cubicBezTo>
                <a:cubicBezTo>
                  <a:pt x="38" y="207"/>
                  <a:pt x="43" y="205"/>
                  <a:pt x="48" y="204"/>
                </a:cubicBezTo>
                <a:cubicBezTo>
                  <a:pt x="141" y="183"/>
                  <a:pt x="141" y="183"/>
                  <a:pt x="141" y="183"/>
                </a:cubicBezTo>
                <a:cubicBezTo>
                  <a:pt x="127" y="171"/>
                  <a:pt x="113" y="152"/>
                  <a:pt x="105" y="131"/>
                </a:cubicBezTo>
                <a:cubicBezTo>
                  <a:pt x="101" y="128"/>
                  <a:pt x="96" y="122"/>
                  <a:pt x="93" y="114"/>
                </a:cubicBezTo>
                <a:cubicBezTo>
                  <a:pt x="88" y="100"/>
                  <a:pt x="91" y="93"/>
                  <a:pt x="97" y="90"/>
                </a:cubicBezTo>
                <a:cubicBezTo>
                  <a:pt x="97" y="40"/>
                  <a:pt x="118" y="0"/>
                  <a:pt x="170" y="0"/>
                </a:cubicBezTo>
                <a:cubicBezTo>
                  <a:pt x="170" y="0"/>
                  <a:pt x="170" y="0"/>
                  <a:pt x="170" y="0"/>
                </a:cubicBezTo>
                <a:cubicBezTo>
                  <a:pt x="223" y="0"/>
                  <a:pt x="244" y="40"/>
                  <a:pt x="244" y="90"/>
                </a:cubicBezTo>
                <a:cubicBezTo>
                  <a:pt x="249" y="93"/>
                  <a:pt x="253" y="100"/>
                  <a:pt x="247" y="114"/>
                </a:cubicBezTo>
                <a:cubicBezTo>
                  <a:pt x="245" y="122"/>
                  <a:pt x="240" y="128"/>
                  <a:pt x="236" y="131"/>
                </a:cubicBezTo>
                <a:cubicBezTo>
                  <a:pt x="227" y="152"/>
                  <a:pt x="213" y="171"/>
                  <a:pt x="199" y="183"/>
                </a:cubicBezTo>
                <a:cubicBezTo>
                  <a:pt x="240" y="192"/>
                  <a:pt x="240" y="192"/>
                  <a:pt x="240" y="192"/>
                </a:cubicBezTo>
                <a:cubicBezTo>
                  <a:pt x="209" y="199"/>
                  <a:pt x="209" y="199"/>
                  <a:pt x="209" y="199"/>
                </a:cubicBezTo>
                <a:cubicBezTo>
                  <a:pt x="197" y="200"/>
                  <a:pt x="186" y="205"/>
                  <a:pt x="177" y="213"/>
                </a:cubicBezTo>
                <a:cubicBezTo>
                  <a:pt x="168" y="221"/>
                  <a:pt x="162" y="231"/>
                  <a:pt x="159" y="243"/>
                </a:cubicBezTo>
                <a:lnTo>
                  <a:pt x="128" y="380"/>
                </a:lnTo>
                <a:close/>
                <a:moveTo>
                  <a:pt x="775" y="224"/>
                </a:moveTo>
                <a:cubicBezTo>
                  <a:pt x="773" y="219"/>
                  <a:pt x="771" y="215"/>
                  <a:pt x="767" y="211"/>
                </a:cubicBezTo>
                <a:cubicBezTo>
                  <a:pt x="762" y="207"/>
                  <a:pt x="757" y="205"/>
                  <a:pt x="752" y="204"/>
                </a:cubicBezTo>
                <a:cubicBezTo>
                  <a:pt x="659" y="183"/>
                  <a:pt x="659" y="183"/>
                  <a:pt x="659" y="183"/>
                </a:cubicBezTo>
                <a:cubicBezTo>
                  <a:pt x="673" y="171"/>
                  <a:pt x="687" y="152"/>
                  <a:pt x="695" y="131"/>
                </a:cubicBezTo>
                <a:cubicBezTo>
                  <a:pt x="699" y="128"/>
                  <a:pt x="704" y="121"/>
                  <a:pt x="707" y="114"/>
                </a:cubicBezTo>
                <a:cubicBezTo>
                  <a:pt x="712" y="100"/>
                  <a:pt x="709" y="93"/>
                  <a:pt x="703" y="90"/>
                </a:cubicBezTo>
                <a:cubicBezTo>
                  <a:pt x="703" y="40"/>
                  <a:pt x="682" y="0"/>
                  <a:pt x="630" y="0"/>
                </a:cubicBezTo>
                <a:cubicBezTo>
                  <a:pt x="630" y="0"/>
                  <a:pt x="630" y="0"/>
                  <a:pt x="630" y="0"/>
                </a:cubicBezTo>
                <a:cubicBezTo>
                  <a:pt x="577" y="0"/>
                  <a:pt x="556" y="40"/>
                  <a:pt x="556" y="90"/>
                </a:cubicBezTo>
                <a:cubicBezTo>
                  <a:pt x="551" y="93"/>
                  <a:pt x="547" y="100"/>
                  <a:pt x="553" y="114"/>
                </a:cubicBezTo>
                <a:cubicBezTo>
                  <a:pt x="555" y="121"/>
                  <a:pt x="560" y="128"/>
                  <a:pt x="564" y="131"/>
                </a:cubicBezTo>
                <a:cubicBezTo>
                  <a:pt x="573" y="152"/>
                  <a:pt x="587" y="171"/>
                  <a:pt x="601" y="183"/>
                </a:cubicBezTo>
                <a:cubicBezTo>
                  <a:pt x="560" y="192"/>
                  <a:pt x="560" y="192"/>
                  <a:pt x="560" y="192"/>
                </a:cubicBezTo>
                <a:cubicBezTo>
                  <a:pt x="591" y="199"/>
                  <a:pt x="591" y="199"/>
                  <a:pt x="591" y="199"/>
                </a:cubicBezTo>
                <a:cubicBezTo>
                  <a:pt x="603" y="200"/>
                  <a:pt x="614" y="205"/>
                  <a:pt x="623" y="213"/>
                </a:cubicBezTo>
                <a:cubicBezTo>
                  <a:pt x="632" y="221"/>
                  <a:pt x="638" y="231"/>
                  <a:pt x="641" y="243"/>
                </a:cubicBezTo>
                <a:cubicBezTo>
                  <a:pt x="672" y="380"/>
                  <a:pt x="672" y="380"/>
                  <a:pt x="672" y="380"/>
                </a:cubicBezTo>
                <a:cubicBezTo>
                  <a:pt x="710" y="375"/>
                  <a:pt x="740" y="365"/>
                  <a:pt x="752" y="352"/>
                </a:cubicBezTo>
                <a:cubicBezTo>
                  <a:pt x="800" y="336"/>
                  <a:pt x="800" y="336"/>
                  <a:pt x="800" y="336"/>
                </a:cubicBezTo>
                <a:lnTo>
                  <a:pt x="775" y="224"/>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7" name="文本框 66"/>
          <p:cNvSpPr txBox="1"/>
          <p:nvPr/>
        </p:nvSpPr>
        <p:spPr>
          <a:xfrm>
            <a:off x="6175920" y="2826133"/>
            <a:ext cx="685544" cy="275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操作人</a:t>
            </a:r>
            <a:endPar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8" name="Freeform 68"/>
          <p:cNvSpPr/>
          <p:nvPr/>
        </p:nvSpPr>
        <p:spPr bwMode="auto">
          <a:xfrm>
            <a:off x="6262358" y="2562951"/>
            <a:ext cx="442791" cy="227003"/>
          </a:xfrm>
          <a:custGeom>
            <a:avLst/>
            <a:gdLst>
              <a:gd name="T0" fmla="*/ 485 w 524"/>
              <a:gd name="T1" fmla="*/ 56 h 300"/>
              <a:gd name="T2" fmla="*/ 473 w 524"/>
              <a:gd name="T3" fmla="*/ 36 h 300"/>
              <a:gd name="T4" fmla="*/ 450 w 524"/>
              <a:gd name="T5" fmla="*/ 26 h 300"/>
              <a:gd name="T6" fmla="*/ 318 w 524"/>
              <a:gd name="T7" fmla="*/ 0 h 300"/>
              <a:gd name="T8" fmla="*/ 356 w 524"/>
              <a:gd name="T9" fmla="*/ 25 h 300"/>
              <a:gd name="T10" fmla="*/ 296 w 524"/>
              <a:gd name="T11" fmla="*/ 215 h 300"/>
              <a:gd name="T12" fmla="*/ 262 w 524"/>
              <a:gd name="T13" fmla="*/ 74 h 300"/>
              <a:gd name="T14" fmla="*/ 228 w 524"/>
              <a:gd name="T15" fmla="*/ 215 h 300"/>
              <a:gd name="T16" fmla="*/ 168 w 524"/>
              <a:gd name="T17" fmla="*/ 25 h 300"/>
              <a:gd name="T18" fmla="*/ 206 w 524"/>
              <a:gd name="T19" fmla="*/ 0 h 300"/>
              <a:gd name="T20" fmla="*/ 74 w 524"/>
              <a:gd name="T21" fmla="*/ 26 h 300"/>
              <a:gd name="T22" fmla="*/ 51 w 524"/>
              <a:gd name="T23" fmla="*/ 36 h 300"/>
              <a:gd name="T24" fmla="*/ 39 w 524"/>
              <a:gd name="T25" fmla="*/ 56 h 300"/>
              <a:gd name="T26" fmla="*/ 0 w 524"/>
              <a:gd name="T27" fmla="*/ 228 h 300"/>
              <a:gd name="T28" fmla="*/ 73 w 524"/>
              <a:gd name="T29" fmla="*/ 254 h 300"/>
              <a:gd name="T30" fmla="*/ 249 w 524"/>
              <a:gd name="T31" fmla="*/ 300 h 300"/>
              <a:gd name="T32" fmla="*/ 262 w 524"/>
              <a:gd name="T33" fmla="*/ 300 h 300"/>
              <a:gd name="T34" fmla="*/ 275 w 524"/>
              <a:gd name="T35" fmla="*/ 300 h 300"/>
              <a:gd name="T36" fmla="*/ 451 w 524"/>
              <a:gd name="T37" fmla="*/ 254 h 300"/>
              <a:gd name="T38" fmla="*/ 524 w 524"/>
              <a:gd name="T39" fmla="*/ 228 h 300"/>
              <a:gd name="T40" fmla="*/ 485 w 524"/>
              <a:gd name="T41" fmla="*/ 5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4" h="300">
                <a:moveTo>
                  <a:pt x="485" y="56"/>
                </a:moveTo>
                <a:cubicBezTo>
                  <a:pt x="484" y="48"/>
                  <a:pt x="479" y="41"/>
                  <a:pt x="473" y="36"/>
                </a:cubicBezTo>
                <a:cubicBezTo>
                  <a:pt x="467" y="30"/>
                  <a:pt x="459" y="27"/>
                  <a:pt x="450" y="26"/>
                </a:cubicBezTo>
                <a:cubicBezTo>
                  <a:pt x="318" y="0"/>
                  <a:pt x="318" y="0"/>
                  <a:pt x="318" y="0"/>
                </a:cubicBezTo>
                <a:cubicBezTo>
                  <a:pt x="356" y="25"/>
                  <a:pt x="356" y="25"/>
                  <a:pt x="356" y="25"/>
                </a:cubicBezTo>
                <a:cubicBezTo>
                  <a:pt x="296" y="215"/>
                  <a:pt x="296" y="215"/>
                  <a:pt x="296" y="215"/>
                </a:cubicBezTo>
                <a:cubicBezTo>
                  <a:pt x="262" y="74"/>
                  <a:pt x="262" y="74"/>
                  <a:pt x="262" y="74"/>
                </a:cubicBezTo>
                <a:cubicBezTo>
                  <a:pt x="228" y="215"/>
                  <a:pt x="228" y="215"/>
                  <a:pt x="228" y="215"/>
                </a:cubicBezTo>
                <a:cubicBezTo>
                  <a:pt x="168" y="25"/>
                  <a:pt x="168" y="25"/>
                  <a:pt x="168" y="25"/>
                </a:cubicBezTo>
                <a:cubicBezTo>
                  <a:pt x="206" y="0"/>
                  <a:pt x="206" y="0"/>
                  <a:pt x="206" y="0"/>
                </a:cubicBezTo>
                <a:cubicBezTo>
                  <a:pt x="74" y="26"/>
                  <a:pt x="74" y="26"/>
                  <a:pt x="74" y="26"/>
                </a:cubicBezTo>
                <a:cubicBezTo>
                  <a:pt x="65" y="27"/>
                  <a:pt x="57" y="30"/>
                  <a:pt x="51" y="36"/>
                </a:cubicBezTo>
                <a:cubicBezTo>
                  <a:pt x="45" y="41"/>
                  <a:pt x="40" y="48"/>
                  <a:pt x="39" y="56"/>
                </a:cubicBezTo>
                <a:cubicBezTo>
                  <a:pt x="0" y="228"/>
                  <a:pt x="0" y="228"/>
                  <a:pt x="0" y="228"/>
                </a:cubicBezTo>
                <a:cubicBezTo>
                  <a:pt x="73" y="254"/>
                  <a:pt x="73" y="254"/>
                  <a:pt x="73" y="254"/>
                </a:cubicBezTo>
                <a:cubicBezTo>
                  <a:pt x="98" y="279"/>
                  <a:pt x="167" y="298"/>
                  <a:pt x="249" y="300"/>
                </a:cubicBezTo>
                <a:cubicBezTo>
                  <a:pt x="262" y="300"/>
                  <a:pt x="262" y="300"/>
                  <a:pt x="262" y="300"/>
                </a:cubicBezTo>
                <a:cubicBezTo>
                  <a:pt x="275" y="300"/>
                  <a:pt x="275" y="300"/>
                  <a:pt x="275" y="300"/>
                </a:cubicBezTo>
                <a:cubicBezTo>
                  <a:pt x="357" y="298"/>
                  <a:pt x="426" y="279"/>
                  <a:pt x="451" y="254"/>
                </a:cubicBezTo>
                <a:cubicBezTo>
                  <a:pt x="524" y="228"/>
                  <a:pt x="524" y="228"/>
                  <a:pt x="524" y="228"/>
                </a:cubicBezTo>
                <a:lnTo>
                  <a:pt x="485" y="56"/>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69" name="Freeform 70"/>
          <p:cNvSpPr/>
          <p:nvPr/>
        </p:nvSpPr>
        <p:spPr bwMode="auto">
          <a:xfrm>
            <a:off x="6376370" y="2343830"/>
            <a:ext cx="214767" cy="230156"/>
          </a:xfrm>
          <a:custGeom>
            <a:avLst/>
            <a:gdLst>
              <a:gd name="T0" fmla="*/ 240 w 254"/>
              <a:gd name="T1" fmla="*/ 140 h 304"/>
              <a:gd name="T2" fmla="*/ 127 w 254"/>
              <a:gd name="T3" fmla="*/ 0 h 304"/>
              <a:gd name="T4" fmla="*/ 14 w 254"/>
              <a:gd name="T5" fmla="*/ 140 h 304"/>
              <a:gd name="T6" fmla="*/ 8 w 254"/>
              <a:gd name="T7" fmla="*/ 177 h 304"/>
              <a:gd name="T8" fmla="*/ 26 w 254"/>
              <a:gd name="T9" fmla="*/ 202 h 304"/>
              <a:gd name="T10" fmla="*/ 127 w 254"/>
              <a:gd name="T11" fmla="*/ 304 h 304"/>
              <a:gd name="T12" fmla="*/ 228 w 254"/>
              <a:gd name="T13" fmla="*/ 202 h 304"/>
              <a:gd name="T14" fmla="*/ 246 w 254"/>
              <a:gd name="T15" fmla="*/ 177 h 304"/>
              <a:gd name="T16" fmla="*/ 240 w 254"/>
              <a:gd name="T17" fmla="*/ 14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304">
                <a:moveTo>
                  <a:pt x="240" y="140"/>
                </a:moveTo>
                <a:cubicBezTo>
                  <a:pt x="240" y="61"/>
                  <a:pt x="208" y="0"/>
                  <a:pt x="127" y="0"/>
                </a:cubicBezTo>
                <a:cubicBezTo>
                  <a:pt x="46" y="0"/>
                  <a:pt x="14" y="62"/>
                  <a:pt x="14" y="140"/>
                </a:cubicBezTo>
                <a:cubicBezTo>
                  <a:pt x="5" y="144"/>
                  <a:pt x="0" y="154"/>
                  <a:pt x="8" y="177"/>
                </a:cubicBezTo>
                <a:cubicBezTo>
                  <a:pt x="12" y="188"/>
                  <a:pt x="20" y="197"/>
                  <a:pt x="26" y="202"/>
                </a:cubicBezTo>
                <a:cubicBezTo>
                  <a:pt x="49" y="260"/>
                  <a:pt x="94" y="304"/>
                  <a:pt x="127" y="304"/>
                </a:cubicBezTo>
                <a:cubicBezTo>
                  <a:pt x="160" y="304"/>
                  <a:pt x="205" y="260"/>
                  <a:pt x="228" y="202"/>
                </a:cubicBezTo>
                <a:cubicBezTo>
                  <a:pt x="234" y="197"/>
                  <a:pt x="242" y="188"/>
                  <a:pt x="246" y="177"/>
                </a:cubicBezTo>
                <a:cubicBezTo>
                  <a:pt x="254" y="154"/>
                  <a:pt x="249" y="144"/>
                  <a:pt x="240" y="140"/>
                </a:cubicBez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2" name="六边形 121"/>
          <p:cNvSpPr/>
          <p:nvPr/>
        </p:nvSpPr>
        <p:spPr>
          <a:xfrm>
            <a:off x="10332610" y="2150958"/>
            <a:ext cx="1191894" cy="979750"/>
          </a:xfrm>
          <a:prstGeom prst="hexagon">
            <a:avLst/>
          </a:prstGeom>
          <a:solidFill>
            <a:srgbClr val="FF9A0B"/>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125" name="文本框 124"/>
          <p:cNvSpPr txBox="1"/>
          <p:nvPr/>
        </p:nvSpPr>
        <p:spPr>
          <a:xfrm>
            <a:off x="10485269" y="2805378"/>
            <a:ext cx="913403" cy="2755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操作工具</a:t>
            </a:r>
            <a:endPar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26" name="Freeform 83"/>
          <p:cNvSpPr>
            <a:spLocks noEditPoints="1"/>
          </p:cNvSpPr>
          <p:nvPr/>
        </p:nvSpPr>
        <p:spPr bwMode="auto">
          <a:xfrm>
            <a:off x="10646385" y="2302118"/>
            <a:ext cx="553269" cy="486268"/>
          </a:xfrm>
          <a:custGeom>
            <a:avLst/>
            <a:gdLst>
              <a:gd name="T0" fmla="*/ 134 w 142"/>
              <a:gd name="T1" fmla="*/ 8 h 131"/>
              <a:gd name="T2" fmla="*/ 106 w 142"/>
              <a:gd name="T3" fmla="*/ 8 h 131"/>
              <a:gd name="T4" fmla="*/ 57 w 142"/>
              <a:gd name="T5" fmla="*/ 57 h 131"/>
              <a:gd name="T6" fmla="*/ 85 w 142"/>
              <a:gd name="T7" fmla="*/ 85 h 131"/>
              <a:gd name="T8" fmla="*/ 134 w 142"/>
              <a:gd name="T9" fmla="*/ 36 h 131"/>
              <a:gd name="T10" fmla="*/ 134 w 142"/>
              <a:gd name="T11" fmla="*/ 8 h 131"/>
              <a:gd name="T12" fmla="*/ 70 w 142"/>
              <a:gd name="T13" fmla="*/ 55 h 131"/>
              <a:gd name="T14" fmla="*/ 112 w 142"/>
              <a:gd name="T15" fmla="*/ 13 h 131"/>
              <a:gd name="T16" fmla="*/ 115 w 142"/>
              <a:gd name="T17" fmla="*/ 13 h 131"/>
              <a:gd name="T18" fmla="*/ 115 w 142"/>
              <a:gd name="T19" fmla="*/ 16 h 131"/>
              <a:gd name="T20" fmla="*/ 73 w 142"/>
              <a:gd name="T21" fmla="*/ 58 h 131"/>
              <a:gd name="T22" fmla="*/ 70 w 142"/>
              <a:gd name="T23" fmla="*/ 55 h 131"/>
              <a:gd name="T24" fmla="*/ 77 w 142"/>
              <a:gd name="T25" fmla="*/ 62 h 131"/>
              <a:gd name="T26" fmla="*/ 122 w 142"/>
              <a:gd name="T27" fmla="*/ 16 h 131"/>
              <a:gd name="T28" fmla="*/ 126 w 142"/>
              <a:gd name="T29" fmla="*/ 16 h 131"/>
              <a:gd name="T30" fmla="*/ 126 w 142"/>
              <a:gd name="T31" fmla="*/ 20 h 131"/>
              <a:gd name="T32" fmla="*/ 80 w 142"/>
              <a:gd name="T33" fmla="*/ 65 h 131"/>
              <a:gd name="T34" fmla="*/ 77 w 142"/>
              <a:gd name="T35" fmla="*/ 62 h 131"/>
              <a:gd name="T36" fmla="*/ 129 w 142"/>
              <a:gd name="T37" fmla="*/ 30 h 131"/>
              <a:gd name="T38" fmla="*/ 87 w 142"/>
              <a:gd name="T39" fmla="*/ 72 h 131"/>
              <a:gd name="T40" fmla="*/ 84 w 142"/>
              <a:gd name="T41" fmla="*/ 68 h 131"/>
              <a:gd name="T42" fmla="*/ 126 w 142"/>
              <a:gd name="T43" fmla="*/ 27 h 131"/>
              <a:gd name="T44" fmla="*/ 129 w 142"/>
              <a:gd name="T45" fmla="*/ 27 h 131"/>
              <a:gd name="T46" fmla="*/ 129 w 142"/>
              <a:gd name="T47" fmla="*/ 30 h 131"/>
              <a:gd name="T48" fmla="*/ 68 w 142"/>
              <a:gd name="T49" fmla="*/ 82 h 131"/>
              <a:gd name="T50" fmla="*/ 45 w 142"/>
              <a:gd name="T51" fmla="*/ 105 h 131"/>
              <a:gd name="T52" fmla="*/ 48 w 142"/>
              <a:gd name="T53" fmla="*/ 108 h 131"/>
              <a:gd name="T54" fmla="*/ 45 w 142"/>
              <a:gd name="T55" fmla="*/ 113 h 131"/>
              <a:gd name="T56" fmla="*/ 15 w 142"/>
              <a:gd name="T57" fmla="*/ 131 h 131"/>
              <a:gd name="T58" fmla="*/ 10 w 142"/>
              <a:gd name="T59" fmla="*/ 126 h 131"/>
              <a:gd name="T60" fmla="*/ 28 w 142"/>
              <a:gd name="T61" fmla="*/ 96 h 131"/>
              <a:gd name="T62" fmla="*/ 34 w 142"/>
              <a:gd name="T63" fmla="*/ 93 h 131"/>
              <a:gd name="T64" fmla="*/ 36 w 142"/>
              <a:gd name="T65" fmla="*/ 96 h 131"/>
              <a:gd name="T66" fmla="*/ 59 w 142"/>
              <a:gd name="T67" fmla="*/ 73 h 131"/>
              <a:gd name="T68" fmla="*/ 68 w 142"/>
              <a:gd name="T69" fmla="*/ 82 h 131"/>
              <a:gd name="T70" fmla="*/ 31 w 142"/>
              <a:gd name="T71" fmla="*/ 64 h 131"/>
              <a:gd name="T72" fmla="*/ 0 w 142"/>
              <a:gd name="T73" fmla="*/ 32 h 131"/>
              <a:gd name="T74" fmla="*/ 2 w 142"/>
              <a:gd name="T75" fmla="*/ 22 h 131"/>
              <a:gd name="T76" fmla="*/ 3 w 142"/>
              <a:gd name="T77" fmla="*/ 24 h 131"/>
              <a:gd name="T78" fmla="*/ 14 w 142"/>
              <a:gd name="T79" fmla="*/ 35 h 131"/>
              <a:gd name="T80" fmla="*/ 35 w 142"/>
              <a:gd name="T81" fmla="*/ 35 h 131"/>
              <a:gd name="T82" fmla="*/ 35 w 142"/>
              <a:gd name="T83" fmla="*/ 14 h 131"/>
              <a:gd name="T84" fmla="*/ 24 w 142"/>
              <a:gd name="T85" fmla="*/ 3 h 131"/>
              <a:gd name="T86" fmla="*/ 23 w 142"/>
              <a:gd name="T87" fmla="*/ 2 h 131"/>
              <a:gd name="T88" fmla="*/ 31 w 142"/>
              <a:gd name="T89" fmla="*/ 1 h 131"/>
              <a:gd name="T90" fmla="*/ 62 w 142"/>
              <a:gd name="T91" fmla="*/ 32 h 131"/>
              <a:gd name="T92" fmla="*/ 31 w 142"/>
              <a:gd name="T93" fmla="*/ 64 h 131"/>
              <a:gd name="T94" fmla="*/ 101 w 142"/>
              <a:gd name="T95" fmla="*/ 75 h 131"/>
              <a:gd name="T96" fmla="*/ 77 w 142"/>
              <a:gd name="T97" fmla="*/ 100 h 131"/>
              <a:gd name="T98" fmla="*/ 102 w 142"/>
              <a:gd name="T99" fmla="*/ 125 h 131"/>
              <a:gd name="T100" fmla="*/ 126 w 142"/>
              <a:gd name="T101" fmla="*/ 125 h 131"/>
              <a:gd name="T102" fmla="*/ 126 w 142"/>
              <a:gd name="T103" fmla="*/ 100 h 131"/>
              <a:gd name="T104" fmla="*/ 101 w 142"/>
              <a:gd name="T105" fmla="*/ 75 h 131"/>
              <a:gd name="T106" fmla="*/ 120 w 142"/>
              <a:gd name="T107" fmla="*/ 118 h 131"/>
              <a:gd name="T108" fmla="*/ 109 w 142"/>
              <a:gd name="T109" fmla="*/ 118 h 131"/>
              <a:gd name="T110" fmla="*/ 109 w 142"/>
              <a:gd name="T111" fmla="*/ 108 h 131"/>
              <a:gd name="T112" fmla="*/ 120 w 142"/>
              <a:gd name="T113" fmla="*/ 108 h 131"/>
              <a:gd name="T114" fmla="*/ 120 w 142"/>
              <a:gd name="T115"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31">
                <a:moveTo>
                  <a:pt x="134" y="8"/>
                </a:moveTo>
                <a:cubicBezTo>
                  <a:pt x="126" y="0"/>
                  <a:pt x="114" y="0"/>
                  <a:pt x="106" y="8"/>
                </a:cubicBezTo>
                <a:cubicBezTo>
                  <a:pt x="57" y="57"/>
                  <a:pt x="57" y="57"/>
                  <a:pt x="57" y="57"/>
                </a:cubicBezTo>
                <a:cubicBezTo>
                  <a:pt x="85" y="85"/>
                  <a:pt x="85" y="85"/>
                  <a:pt x="85" y="85"/>
                </a:cubicBezTo>
                <a:cubicBezTo>
                  <a:pt x="134" y="36"/>
                  <a:pt x="134" y="36"/>
                  <a:pt x="134" y="36"/>
                </a:cubicBezTo>
                <a:cubicBezTo>
                  <a:pt x="142" y="28"/>
                  <a:pt x="142" y="16"/>
                  <a:pt x="134" y="8"/>
                </a:cubicBezTo>
                <a:close/>
                <a:moveTo>
                  <a:pt x="70" y="55"/>
                </a:moveTo>
                <a:cubicBezTo>
                  <a:pt x="112" y="13"/>
                  <a:pt x="112" y="13"/>
                  <a:pt x="112" y="13"/>
                </a:cubicBezTo>
                <a:cubicBezTo>
                  <a:pt x="113" y="12"/>
                  <a:pt x="114" y="12"/>
                  <a:pt x="115" y="13"/>
                </a:cubicBezTo>
                <a:cubicBezTo>
                  <a:pt x="116" y="14"/>
                  <a:pt x="116" y="15"/>
                  <a:pt x="115" y="16"/>
                </a:cubicBezTo>
                <a:cubicBezTo>
                  <a:pt x="73" y="58"/>
                  <a:pt x="73" y="58"/>
                  <a:pt x="73" y="58"/>
                </a:cubicBezTo>
                <a:lnTo>
                  <a:pt x="70" y="55"/>
                </a:lnTo>
                <a:close/>
                <a:moveTo>
                  <a:pt x="77" y="62"/>
                </a:moveTo>
                <a:cubicBezTo>
                  <a:pt x="122" y="16"/>
                  <a:pt x="122" y="16"/>
                  <a:pt x="122" y="16"/>
                </a:cubicBezTo>
                <a:cubicBezTo>
                  <a:pt x="123" y="15"/>
                  <a:pt x="125" y="15"/>
                  <a:pt x="126" y="16"/>
                </a:cubicBezTo>
                <a:cubicBezTo>
                  <a:pt x="126" y="17"/>
                  <a:pt x="126" y="19"/>
                  <a:pt x="126" y="20"/>
                </a:cubicBezTo>
                <a:cubicBezTo>
                  <a:pt x="80" y="65"/>
                  <a:pt x="80" y="65"/>
                  <a:pt x="80" y="65"/>
                </a:cubicBezTo>
                <a:lnTo>
                  <a:pt x="77" y="62"/>
                </a:lnTo>
                <a:close/>
                <a:moveTo>
                  <a:pt x="129" y="30"/>
                </a:moveTo>
                <a:cubicBezTo>
                  <a:pt x="87" y="72"/>
                  <a:pt x="87" y="72"/>
                  <a:pt x="87" y="72"/>
                </a:cubicBezTo>
                <a:cubicBezTo>
                  <a:pt x="84" y="68"/>
                  <a:pt x="84" y="68"/>
                  <a:pt x="84" y="68"/>
                </a:cubicBezTo>
                <a:cubicBezTo>
                  <a:pt x="126" y="27"/>
                  <a:pt x="126" y="27"/>
                  <a:pt x="126" y="27"/>
                </a:cubicBezTo>
                <a:cubicBezTo>
                  <a:pt x="127" y="26"/>
                  <a:pt x="128" y="26"/>
                  <a:pt x="129" y="27"/>
                </a:cubicBezTo>
                <a:cubicBezTo>
                  <a:pt x="130" y="28"/>
                  <a:pt x="130" y="29"/>
                  <a:pt x="129" y="30"/>
                </a:cubicBezTo>
                <a:close/>
                <a:moveTo>
                  <a:pt x="68" y="82"/>
                </a:moveTo>
                <a:cubicBezTo>
                  <a:pt x="45" y="105"/>
                  <a:pt x="45" y="105"/>
                  <a:pt x="45" y="105"/>
                </a:cubicBezTo>
                <a:cubicBezTo>
                  <a:pt x="48" y="108"/>
                  <a:pt x="48" y="108"/>
                  <a:pt x="48" y="108"/>
                </a:cubicBezTo>
                <a:cubicBezTo>
                  <a:pt x="45" y="113"/>
                  <a:pt x="45" y="113"/>
                  <a:pt x="45" y="113"/>
                </a:cubicBezTo>
                <a:cubicBezTo>
                  <a:pt x="15" y="131"/>
                  <a:pt x="15" y="131"/>
                  <a:pt x="15" y="131"/>
                </a:cubicBezTo>
                <a:cubicBezTo>
                  <a:pt x="10" y="126"/>
                  <a:pt x="10" y="126"/>
                  <a:pt x="10" y="126"/>
                </a:cubicBezTo>
                <a:cubicBezTo>
                  <a:pt x="28" y="96"/>
                  <a:pt x="28" y="96"/>
                  <a:pt x="28" y="96"/>
                </a:cubicBezTo>
                <a:cubicBezTo>
                  <a:pt x="34" y="93"/>
                  <a:pt x="34" y="93"/>
                  <a:pt x="34" y="93"/>
                </a:cubicBezTo>
                <a:cubicBezTo>
                  <a:pt x="36" y="96"/>
                  <a:pt x="36" y="96"/>
                  <a:pt x="36" y="96"/>
                </a:cubicBezTo>
                <a:cubicBezTo>
                  <a:pt x="59" y="73"/>
                  <a:pt x="59" y="73"/>
                  <a:pt x="59" y="73"/>
                </a:cubicBezTo>
                <a:lnTo>
                  <a:pt x="68" y="82"/>
                </a:lnTo>
                <a:close/>
                <a:moveTo>
                  <a:pt x="31" y="64"/>
                </a:moveTo>
                <a:cubicBezTo>
                  <a:pt x="14" y="64"/>
                  <a:pt x="0" y="50"/>
                  <a:pt x="0" y="32"/>
                </a:cubicBezTo>
                <a:cubicBezTo>
                  <a:pt x="0" y="29"/>
                  <a:pt x="0" y="25"/>
                  <a:pt x="2" y="22"/>
                </a:cubicBezTo>
                <a:cubicBezTo>
                  <a:pt x="2" y="22"/>
                  <a:pt x="3" y="23"/>
                  <a:pt x="3" y="24"/>
                </a:cubicBezTo>
                <a:cubicBezTo>
                  <a:pt x="14" y="35"/>
                  <a:pt x="14" y="35"/>
                  <a:pt x="14" y="35"/>
                </a:cubicBezTo>
                <a:cubicBezTo>
                  <a:pt x="20" y="41"/>
                  <a:pt x="29" y="41"/>
                  <a:pt x="35" y="35"/>
                </a:cubicBezTo>
                <a:cubicBezTo>
                  <a:pt x="41" y="29"/>
                  <a:pt x="41" y="20"/>
                  <a:pt x="35" y="14"/>
                </a:cubicBezTo>
                <a:cubicBezTo>
                  <a:pt x="24" y="3"/>
                  <a:pt x="24" y="3"/>
                  <a:pt x="24" y="3"/>
                </a:cubicBezTo>
                <a:cubicBezTo>
                  <a:pt x="24" y="3"/>
                  <a:pt x="23" y="3"/>
                  <a:pt x="23" y="2"/>
                </a:cubicBezTo>
                <a:cubicBezTo>
                  <a:pt x="26" y="2"/>
                  <a:pt x="28" y="1"/>
                  <a:pt x="31" y="1"/>
                </a:cubicBezTo>
                <a:cubicBezTo>
                  <a:pt x="48" y="1"/>
                  <a:pt x="62" y="15"/>
                  <a:pt x="62" y="32"/>
                </a:cubicBezTo>
                <a:cubicBezTo>
                  <a:pt x="62" y="50"/>
                  <a:pt x="48" y="64"/>
                  <a:pt x="31" y="64"/>
                </a:cubicBezTo>
                <a:close/>
                <a:moveTo>
                  <a:pt x="101" y="75"/>
                </a:moveTo>
                <a:cubicBezTo>
                  <a:pt x="77" y="100"/>
                  <a:pt x="77" y="100"/>
                  <a:pt x="77" y="100"/>
                </a:cubicBezTo>
                <a:cubicBezTo>
                  <a:pt x="102" y="125"/>
                  <a:pt x="102" y="125"/>
                  <a:pt x="102" y="125"/>
                </a:cubicBezTo>
                <a:cubicBezTo>
                  <a:pt x="108" y="131"/>
                  <a:pt x="119" y="131"/>
                  <a:pt x="126" y="125"/>
                </a:cubicBezTo>
                <a:cubicBezTo>
                  <a:pt x="133" y="118"/>
                  <a:pt x="133" y="107"/>
                  <a:pt x="126" y="100"/>
                </a:cubicBezTo>
                <a:lnTo>
                  <a:pt x="101" y="75"/>
                </a:lnTo>
                <a:close/>
                <a:moveTo>
                  <a:pt x="120" y="118"/>
                </a:moveTo>
                <a:cubicBezTo>
                  <a:pt x="117" y="121"/>
                  <a:pt x="112" y="121"/>
                  <a:pt x="109" y="118"/>
                </a:cubicBezTo>
                <a:cubicBezTo>
                  <a:pt x="107" y="115"/>
                  <a:pt x="107" y="111"/>
                  <a:pt x="109" y="108"/>
                </a:cubicBezTo>
                <a:cubicBezTo>
                  <a:pt x="112" y="105"/>
                  <a:pt x="117" y="105"/>
                  <a:pt x="120" y="108"/>
                </a:cubicBezTo>
                <a:cubicBezTo>
                  <a:pt x="122" y="111"/>
                  <a:pt x="122" y="115"/>
                  <a:pt x="120" y="118"/>
                </a:cubicBezTo>
                <a:close/>
              </a:path>
            </a:pathLst>
          </a:custGeom>
          <a:solidFill>
            <a:srgbClr val="BB6F0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5" name="六边形 74"/>
          <p:cNvSpPr/>
          <p:nvPr/>
        </p:nvSpPr>
        <p:spPr>
          <a:xfrm>
            <a:off x="8931910" y="2183130"/>
            <a:ext cx="1191895" cy="946785"/>
          </a:xfrm>
          <a:prstGeom prst="hexagon">
            <a:avLst/>
          </a:prstGeom>
          <a:solidFill>
            <a:schemeClr val="bg1">
              <a:lumMod val="6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sp>
        <p:nvSpPr>
          <p:cNvPr id="76" name="文本框 75"/>
          <p:cNvSpPr txBox="1"/>
          <p:nvPr/>
        </p:nvSpPr>
        <p:spPr>
          <a:xfrm>
            <a:off x="9119696" y="2801186"/>
            <a:ext cx="840508" cy="27559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具体操作</a:t>
            </a:r>
            <a:endPar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7" name="Freeform 8"/>
          <p:cNvSpPr/>
          <p:nvPr/>
        </p:nvSpPr>
        <p:spPr bwMode="auto">
          <a:xfrm>
            <a:off x="9244060" y="2352777"/>
            <a:ext cx="503290" cy="296553"/>
          </a:xfrm>
          <a:custGeom>
            <a:avLst/>
            <a:gdLst>
              <a:gd name="T0" fmla="*/ 1474292200 w 902"/>
              <a:gd name="T1" fmla="*/ 1640623306 h 651"/>
              <a:gd name="T2" fmla="*/ 1474292200 w 902"/>
              <a:gd name="T3" fmla="*/ 1605341102 h 651"/>
              <a:gd name="T4" fmla="*/ 1474292200 w 902"/>
              <a:gd name="T5" fmla="*/ 1489413858 h 651"/>
              <a:gd name="T6" fmla="*/ 1474292200 w 902"/>
              <a:gd name="T7" fmla="*/ 1454131654 h 651"/>
              <a:gd name="T8" fmla="*/ 1439010013 w 902"/>
              <a:gd name="T9" fmla="*/ 1454131654 h 651"/>
              <a:gd name="T10" fmla="*/ 186491563 w 902"/>
              <a:gd name="T11" fmla="*/ 1454131654 h 651"/>
              <a:gd name="T12" fmla="*/ 186491563 w 902"/>
              <a:gd name="T13" fmla="*/ 181451338 h 651"/>
              <a:gd name="T14" fmla="*/ 2086689375 w 902"/>
              <a:gd name="T15" fmla="*/ 181451338 h 651"/>
              <a:gd name="T16" fmla="*/ 2086689375 w 902"/>
              <a:gd name="T17" fmla="*/ 1333164095 h 651"/>
              <a:gd name="T18" fmla="*/ 2086689375 w 902"/>
              <a:gd name="T19" fmla="*/ 1363405985 h 651"/>
              <a:gd name="T20" fmla="*/ 2116931250 w 902"/>
              <a:gd name="T21" fmla="*/ 1363405985 h 651"/>
              <a:gd name="T22" fmla="*/ 2116931250 w 902"/>
              <a:gd name="T23" fmla="*/ 1363405985 h 651"/>
              <a:gd name="T24" fmla="*/ 2147483646 w 902"/>
              <a:gd name="T25" fmla="*/ 1373486615 h 651"/>
              <a:gd name="T26" fmla="*/ 2147483646 w 902"/>
              <a:gd name="T27" fmla="*/ 1388607559 h 651"/>
              <a:gd name="T28" fmla="*/ 2147483646 w 902"/>
              <a:gd name="T29" fmla="*/ 1403728504 h 651"/>
              <a:gd name="T30" fmla="*/ 2147483646 w 902"/>
              <a:gd name="T31" fmla="*/ 1353325355 h 651"/>
              <a:gd name="T32" fmla="*/ 2147483646 w 902"/>
              <a:gd name="T33" fmla="*/ 151209448 h 651"/>
              <a:gd name="T34" fmla="*/ 2147483646 w 902"/>
              <a:gd name="T35" fmla="*/ 151209448 h 651"/>
              <a:gd name="T36" fmla="*/ 2147483646 w 902"/>
              <a:gd name="T37" fmla="*/ 120967559 h 651"/>
              <a:gd name="T38" fmla="*/ 2147483646 w 902"/>
              <a:gd name="T39" fmla="*/ 90725669 h 651"/>
              <a:gd name="T40" fmla="*/ 2147483646 w 902"/>
              <a:gd name="T41" fmla="*/ 65524094 h 651"/>
              <a:gd name="T42" fmla="*/ 2147483646 w 902"/>
              <a:gd name="T43" fmla="*/ 45362834 h 651"/>
              <a:gd name="T44" fmla="*/ 2147483646 w 902"/>
              <a:gd name="T45" fmla="*/ 25201575 h 651"/>
              <a:gd name="T46" fmla="*/ 2147483646 w 902"/>
              <a:gd name="T47" fmla="*/ 10080630 h 651"/>
              <a:gd name="T48" fmla="*/ 2147483646 w 902"/>
              <a:gd name="T49" fmla="*/ 0 h 651"/>
              <a:gd name="T50" fmla="*/ 2121971563 w 902"/>
              <a:gd name="T51" fmla="*/ 0 h 651"/>
              <a:gd name="T52" fmla="*/ 151209375 w 902"/>
              <a:gd name="T53" fmla="*/ 0 h 651"/>
              <a:gd name="T54" fmla="*/ 151209375 w 902"/>
              <a:gd name="T55" fmla="*/ 0 h 651"/>
              <a:gd name="T56" fmla="*/ 120967500 w 902"/>
              <a:gd name="T57" fmla="*/ 0 h 651"/>
              <a:gd name="T58" fmla="*/ 90725625 w 902"/>
              <a:gd name="T59" fmla="*/ 10080630 h 651"/>
              <a:gd name="T60" fmla="*/ 65524063 w 902"/>
              <a:gd name="T61" fmla="*/ 25201575 h 651"/>
              <a:gd name="T62" fmla="*/ 45362813 w 902"/>
              <a:gd name="T63" fmla="*/ 45362834 h 651"/>
              <a:gd name="T64" fmla="*/ 25201563 w 902"/>
              <a:gd name="T65" fmla="*/ 65524094 h 651"/>
              <a:gd name="T66" fmla="*/ 10080625 w 902"/>
              <a:gd name="T67" fmla="*/ 90725669 h 651"/>
              <a:gd name="T68" fmla="*/ 5040313 w 902"/>
              <a:gd name="T69" fmla="*/ 120967559 h 651"/>
              <a:gd name="T70" fmla="*/ 0 w 902"/>
              <a:gd name="T71" fmla="*/ 151209448 h 651"/>
              <a:gd name="T72" fmla="*/ 0 w 902"/>
              <a:gd name="T73" fmla="*/ 1489413858 h 651"/>
              <a:gd name="T74" fmla="*/ 0 w 902"/>
              <a:gd name="T75" fmla="*/ 1489413858 h 651"/>
              <a:gd name="T76" fmla="*/ 5040313 w 902"/>
              <a:gd name="T77" fmla="*/ 1519655748 h 651"/>
              <a:gd name="T78" fmla="*/ 10080625 w 902"/>
              <a:gd name="T79" fmla="*/ 1544857322 h 651"/>
              <a:gd name="T80" fmla="*/ 25201563 w 902"/>
              <a:gd name="T81" fmla="*/ 1570058897 h 651"/>
              <a:gd name="T82" fmla="*/ 45362813 w 902"/>
              <a:gd name="T83" fmla="*/ 1595260472 h 651"/>
              <a:gd name="T84" fmla="*/ 65524063 w 902"/>
              <a:gd name="T85" fmla="*/ 1610381417 h 651"/>
              <a:gd name="T86" fmla="*/ 90725625 w 902"/>
              <a:gd name="T87" fmla="*/ 1625502361 h 651"/>
              <a:gd name="T88" fmla="*/ 120967500 w 902"/>
              <a:gd name="T89" fmla="*/ 1635582991 h 651"/>
              <a:gd name="T90" fmla="*/ 151209375 w 902"/>
              <a:gd name="T91" fmla="*/ 1640623306 h 651"/>
              <a:gd name="T92" fmla="*/ 1439010013 w 902"/>
              <a:gd name="T93" fmla="*/ 1640623306 h 651"/>
              <a:gd name="T94" fmla="*/ 1474292200 w 902"/>
              <a:gd name="T95" fmla="*/ 1640623306 h 6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02" h="651">
                <a:moveTo>
                  <a:pt x="585" y="651"/>
                </a:moveTo>
                <a:lnTo>
                  <a:pt x="585" y="637"/>
                </a:lnTo>
                <a:lnTo>
                  <a:pt x="585" y="591"/>
                </a:lnTo>
                <a:lnTo>
                  <a:pt x="585" y="577"/>
                </a:lnTo>
                <a:lnTo>
                  <a:pt x="571" y="577"/>
                </a:lnTo>
                <a:lnTo>
                  <a:pt x="74" y="577"/>
                </a:lnTo>
                <a:lnTo>
                  <a:pt x="74" y="72"/>
                </a:lnTo>
                <a:lnTo>
                  <a:pt x="828" y="72"/>
                </a:lnTo>
                <a:lnTo>
                  <a:pt x="828" y="529"/>
                </a:lnTo>
                <a:lnTo>
                  <a:pt x="828" y="541"/>
                </a:lnTo>
                <a:lnTo>
                  <a:pt x="840" y="541"/>
                </a:lnTo>
                <a:lnTo>
                  <a:pt x="862" y="545"/>
                </a:lnTo>
                <a:lnTo>
                  <a:pt x="884" y="551"/>
                </a:lnTo>
                <a:lnTo>
                  <a:pt x="902" y="557"/>
                </a:lnTo>
                <a:lnTo>
                  <a:pt x="902" y="537"/>
                </a:lnTo>
                <a:lnTo>
                  <a:pt x="902" y="60"/>
                </a:lnTo>
                <a:lnTo>
                  <a:pt x="900" y="48"/>
                </a:lnTo>
                <a:lnTo>
                  <a:pt x="896" y="36"/>
                </a:lnTo>
                <a:lnTo>
                  <a:pt x="892" y="26"/>
                </a:lnTo>
                <a:lnTo>
                  <a:pt x="884" y="18"/>
                </a:lnTo>
                <a:lnTo>
                  <a:pt x="874" y="10"/>
                </a:lnTo>
                <a:lnTo>
                  <a:pt x="864" y="4"/>
                </a:lnTo>
                <a:lnTo>
                  <a:pt x="854" y="0"/>
                </a:lnTo>
                <a:lnTo>
                  <a:pt x="842" y="0"/>
                </a:lnTo>
                <a:lnTo>
                  <a:pt x="60" y="0"/>
                </a:lnTo>
                <a:lnTo>
                  <a:pt x="48" y="0"/>
                </a:lnTo>
                <a:lnTo>
                  <a:pt x="36" y="4"/>
                </a:lnTo>
                <a:lnTo>
                  <a:pt x="26" y="10"/>
                </a:lnTo>
                <a:lnTo>
                  <a:pt x="18" y="18"/>
                </a:lnTo>
                <a:lnTo>
                  <a:pt x="10" y="26"/>
                </a:lnTo>
                <a:lnTo>
                  <a:pt x="4" y="36"/>
                </a:lnTo>
                <a:lnTo>
                  <a:pt x="2" y="48"/>
                </a:lnTo>
                <a:lnTo>
                  <a:pt x="0" y="60"/>
                </a:lnTo>
                <a:lnTo>
                  <a:pt x="0" y="591"/>
                </a:lnTo>
                <a:lnTo>
                  <a:pt x="2" y="603"/>
                </a:lnTo>
                <a:lnTo>
                  <a:pt x="4" y="613"/>
                </a:lnTo>
                <a:lnTo>
                  <a:pt x="10" y="623"/>
                </a:lnTo>
                <a:lnTo>
                  <a:pt x="18" y="633"/>
                </a:lnTo>
                <a:lnTo>
                  <a:pt x="26" y="639"/>
                </a:lnTo>
                <a:lnTo>
                  <a:pt x="36" y="645"/>
                </a:lnTo>
                <a:lnTo>
                  <a:pt x="48" y="649"/>
                </a:lnTo>
                <a:lnTo>
                  <a:pt x="60" y="651"/>
                </a:lnTo>
                <a:lnTo>
                  <a:pt x="571" y="651"/>
                </a:lnTo>
                <a:lnTo>
                  <a:pt x="585" y="651"/>
                </a:lnTo>
                <a:close/>
              </a:path>
            </a:pathLst>
          </a:custGeom>
          <a:solidFill>
            <a:srgbClr val="6D6D6D"/>
          </a:solidFill>
          <a:ln>
            <a:noFill/>
          </a:ln>
        </p:spPr>
        <p:txBody>
          <a:bodyPr lIns="68580" tIns="34290" rIns="68580" bIns="3429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78" name="Freeform 13"/>
          <p:cNvSpPr/>
          <p:nvPr/>
        </p:nvSpPr>
        <p:spPr bwMode="auto">
          <a:xfrm>
            <a:off x="9521371" y="2534535"/>
            <a:ext cx="253876" cy="247355"/>
          </a:xfrm>
          <a:custGeom>
            <a:avLst/>
            <a:gdLst>
              <a:gd name="T0" fmla="*/ 980339309 w 455"/>
              <a:gd name="T1" fmla="*/ 604837851 h 543"/>
              <a:gd name="T2" fmla="*/ 909774983 w 455"/>
              <a:gd name="T3" fmla="*/ 574595958 h 543"/>
              <a:gd name="T4" fmla="*/ 839210657 w 455"/>
              <a:gd name="T5" fmla="*/ 569555643 h 543"/>
              <a:gd name="T6" fmla="*/ 788807566 w 455"/>
              <a:gd name="T7" fmla="*/ 569555643 h 543"/>
              <a:gd name="T8" fmla="*/ 662799841 w 455"/>
              <a:gd name="T9" fmla="*/ 594757220 h 543"/>
              <a:gd name="T10" fmla="*/ 662799841 w 455"/>
              <a:gd name="T11" fmla="*/ 115927255 h 543"/>
              <a:gd name="T12" fmla="*/ 657759532 w 455"/>
              <a:gd name="T13" fmla="*/ 70564416 h 543"/>
              <a:gd name="T14" fmla="*/ 630038626 w 455"/>
              <a:gd name="T15" fmla="*/ 35282208 h 543"/>
              <a:gd name="T16" fmla="*/ 594756463 w 455"/>
              <a:gd name="T17" fmla="*/ 10080631 h 543"/>
              <a:gd name="T18" fmla="*/ 549393682 w 455"/>
              <a:gd name="T19" fmla="*/ 0 h 543"/>
              <a:gd name="T20" fmla="*/ 524192137 w 455"/>
              <a:gd name="T21" fmla="*/ 5040315 h 543"/>
              <a:gd name="T22" fmla="*/ 483869665 w 455"/>
              <a:gd name="T23" fmla="*/ 20161262 h 543"/>
              <a:gd name="T24" fmla="*/ 453627811 w 455"/>
              <a:gd name="T25" fmla="*/ 50403154 h 543"/>
              <a:gd name="T26" fmla="*/ 433466575 w 455"/>
              <a:gd name="T27" fmla="*/ 90725678 h 543"/>
              <a:gd name="T28" fmla="*/ 433466575 w 455"/>
              <a:gd name="T29" fmla="*/ 776208575 h 543"/>
              <a:gd name="T30" fmla="*/ 433466575 w 455"/>
              <a:gd name="T31" fmla="*/ 806450468 h 543"/>
              <a:gd name="T32" fmla="*/ 418345648 w 455"/>
              <a:gd name="T33" fmla="*/ 846772991 h 543"/>
              <a:gd name="T34" fmla="*/ 393144103 w 455"/>
              <a:gd name="T35" fmla="*/ 877014884 h 543"/>
              <a:gd name="T36" fmla="*/ 357861940 w 455"/>
              <a:gd name="T37" fmla="*/ 889616466 h 543"/>
              <a:gd name="T38" fmla="*/ 337700704 w 455"/>
              <a:gd name="T39" fmla="*/ 894656781 h 543"/>
              <a:gd name="T40" fmla="*/ 262096069 w 455"/>
              <a:gd name="T41" fmla="*/ 877014884 h 543"/>
              <a:gd name="T42" fmla="*/ 226813905 w 455"/>
              <a:gd name="T43" fmla="*/ 866934253 h 543"/>
              <a:gd name="T44" fmla="*/ 191531742 w 455"/>
              <a:gd name="T45" fmla="*/ 866934253 h 543"/>
              <a:gd name="T46" fmla="*/ 136088343 w 455"/>
              <a:gd name="T47" fmla="*/ 871974568 h 543"/>
              <a:gd name="T48" fmla="*/ 85685253 w 455"/>
              <a:gd name="T49" fmla="*/ 894656781 h 543"/>
              <a:gd name="T50" fmla="*/ 10080618 w 455"/>
              <a:gd name="T51" fmla="*/ 955140567 h 543"/>
              <a:gd name="T52" fmla="*/ 5040309 w 455"/>
              <a:gd name="T53" fmla="*/ 970261513 h 543"/>
              <a:gd name="T54" fmla="*/ 5040309 w 455"/>
              <a:gd name="T55" fmla="*/ 985382459 h 543"/>
              <a:gd name="T56" fmla="*/ 40322472 w 455"/>
              <a:gd name="T57" fmla="*/ 1015624352 h 543"/>
              <a:gd name="T58" fmla="*/ 191531742 w 455"/>
              <a:gd name="T59" fmla="*/ 1101309714 h 543"/>
              <a:gd name="T60" fmla="*/ 327620086 w 455"/>
              <a:gd name="T61" fmla="*/ 1186995076 h 543"/>
              <a:gd name="T62" fmla="*/ 393144103 w 455"/>
              <a:gd name="T63" fmla="*/ 1237398230 h 543"/>
              <a:gd name="T64" fmla="*/ 514111519 w 455"/>
              <a:gd name="T65" fmla="*/ 1307962646 h 543"/>
              <a:gd name="T66" fmla="*/ 630038626 w 455"/>
              <a:gd name="T67" fmla="*/ 1348285170 h 543"/>
              <a:gd name="T68" fmla="*/ 763606021 w 455"/>
              <a:gd name="T69" fmla="*/ 1363406116 h 543"/>
              <a:gd name="T70" fmla="*/ 839210657 w 455"/>
              <a:gd name="T71" fmla="*/ 1368446431 h 543"/>
              <a:gd name="T72" fmla="*/ 919855601 w 455"/>
              <a:gd name="T73" fmla="*/ 1358365800 h 543"/>
              <a:gd name="T74" fmla="*/ 980339309 w 455"/>
              <a:gd name="T75" fmla="*/ 1333164223 h 543"/>
              <a:gd name="T76" fmla="*/ 1035782708 w 455"/>
              <a:gd name="T77" fmla="*/ 1292841700 h 543"/>
              <a:gd name="T78" fmla="*/ 1076105180 w 455"/>
              <a:gd name="T79" fmla="*/ 1242438546 h 543"/>
              <a:gd name="T80" fmla="*/ 1106347034 w 455"/>
              <a:gd name="T81" fmla="*/ 1181954761 h 543"/>
              <a:gd name="T82" fmla="*/ 1141629197 w 455"/>
              <a:gd name="T83" fmla="*/ 1050906560 h 543"/>
              <a:gd name="T84" fmla="*/ 1146669506 w 455"/>
              <a:gd name="T85" fmla="*/ 985382459 h 543"/>
              <a:gd name="T86" fmla="*/ 1141629197 w 455"/>
              <a:gd name="T87" fmla="*/ 866934253 h 543"/>
              <a:gd name="T88" fmla="*/ 1121467961 w 455"/>
              <a:gd name="T89" fmla="*/ 766127944 h 543"/>
              <a:gd name="T90" fmla="*/ 1071064871 w 455"/>
              <a:gd name="T91" fmla="*/ 680442582 h 543"/>
              <a:gd name="T92" fmla="*/ 980339309 w 455"/>
              <a:gd name="T93" fmla="*/ 604837851 h 5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5" h="543">
                <a:moveTo>
                  <a:pt x="389" y="240"/>
                </a:moveTo>
                <a:lnTo>
                  <a:pt x="389" y="240"/>
                </a:lnTo>
                <a:lnTo>
                  <a:pt x="375" y="234"/>
                </a:lnTo>
                <a:lnTo>
                  <a:pt x="361" y="228"/>
                </a:lnTo>
                <a:lnTo>
                  <a:pt x="347" y="226"/>
                </a:lnTo>
                <a:lnTo>
                  <a:pt x="333" y="226"/>
                </a:lnTo>
                <a:lnTo>
                  <a:pt x="313" y="226"/>
                </a:lnTo>
                <a:lnTo>
                  <a:pt x="295" y="230"/>
                </a:lnTo>
                <a:lnTo>
                  <a:pt x="263" y="236"/>
                </a:lnTo>
                <a:lnTo>
                  <a:pt x="263" y="46"/>
                </a:lnTo>
                <a:lnTo>
                  <a:pt x="263" y="36"/>
                </a:lnTo>
                <a:lnTo>
                  <a:pt x="261" y="28"/>
                </a:lnTo>
                <a:lnTo>
                  <a:pt x="257" y="20"/>
                </a:lnTo>
                <a:lnTo>
                  <a:pt x="250" y="14"/>
                </a:lnTo>
                <a:lnTo>
                  <a:pt x="242" y="8"/>
                </a:lnTo>
                <a:lnTo>
                  <a:pt x="236" y="4"/>
                </a:lnTo>
                <a:lnTo>
                  <a:pt x="226" y="2"/>
                </a:lnTo>
                <a:lnTo>
                  <a:pt x="218" y="0"/>
                </a:lnTo>
                <a:lnTo>
                  <a:pt x="208" y="2"/>
                </a:lnTo>
                <a:lnTo>
                  <a:pt x="200" y="4"/>
                </a:lnTo>
                <a:lnTo>
                  <a:pt x="192" y="8"/>
                </a:lnTo>
                <a:lnTo>
                  <a:pt x="186" y="14"/>
                </a:lnTo>
                <a:lnTo>
                  <a:pt x="180" y="20"/>
                </a:lnTo>
                <a:lnTo>
                  <a:pt x="176" y="28"/>
                </a:lnTo>
                <a:lnTo>
                  <a:pt x="172" y="36"/>
                </a:lnTo>
                <a:lnTo>
                  <a:pt x="172" y="46"/>
                </a:lnTo>
                <a:lnTo>
                  <a:pt x="172" y="308"/>
                </a:lnTo>
                <a:lnTo>
                  <a:pt x="172" y="320"/>
                </a:lnTo>
                <a:lnTo>
                  <a:pt x="170" y="328"/>
                </a:lnTo>
                <a:lnTo>
                  <a:pt x="166" y="336"/>
                </a:lnTo>
                <a:lnTo>
                  <a:pt x="162" y="342"/>
                </a:lnTo>
                <a:lnTo>
                  <a:pt x="156" y="348"/>
                </a:lnTo>
                <a:lnTo>
                  <a:pt x="150" y="350"/>
                </a:lnTo>
                <a:lnTo>
                  <a:pt x="142" y="353"/>
                </a:lnTo>
                <a:lnTo>
                  <a:pt x="134" y="355"/>
                </a:lnTo>
                <a:lnTo>
                  <a:pt x="120" y="353"/>
                </a:lnTo>
                <a:lnTo>
                  <a:pt x="104" y="348"/>
                </a:lnTo>
                <a:lnTo>
                  <a:pt x="90" y="344"/>
                </a:lnTo>
                <a:lnTo>
                  <a:pt x="76" y="344"/>
                </a:lnTo>
                <a:lnTo>
                  <a:pt x="66" y="344"/>
                </a:lnTo>
                <a:lnTo>
                  <a:pt x="54" y="346"/>
                </a:lnTo>
                <a:lnTo>
                  <a:pt x="44" y="350"/>
                </a:lnTo>
                <a:lnTo>
                  <a:pt x="34" y="355"/>
                </a:lnTo>
                <a:lnTo>
                  <a:pt x="16" y="367"/>
                </a:lnTo>
                <a:lnTo>
                  <a:pt x="4" y="379"/>
                </a:lnTo>
                <a:lnTo>
                  <a:pt x="2" y="385"/>
                </a:lnTo>
                <a:lnTo>
                  <a:pt x="0" y="389"/>
                </a:lnTo>
                <a:lnTo>
                  <a:pt x="2" y="391"/>
                </a:lnTo>
                <a:lnTo>
                  <a:pt x="6" y="395"/>
                </a:lnTo>
                <a:lnTo>
                  <a:pt x="16" y="403"/>
                </a:lnTo>
                <a:lnTo>
                  <a:pt x="32" y="413"/>
                </a:lnTo>
                <a:lnTo>
                  <a:pt x="76" y="437"/>
                </a:lnTo>
                <a:lnTo>
                  <a:pt x="102" y="451"/>
                </a:lnTo>
                <a:lnTo>
                  <a:pt x="130" y="471"/>
                </a:lnTo>
                <a:lnTo>
                  <a:pt x="156" y="491"/>
                </a:lnTo>
                <a:lnTo>
                  <a:pt x="180" y="505"/>
                </a:lnTo>
                <a:lnTo>
                  <a:pt x="204" y="519"/>
                </a:lnTo>
                <a:lnTo>
                  <a:pt x="226" y="527"/>
                </a:lnTo>
                <a:lnTo>
                  <a:pt x="250" y="535"/>
                </a:lnTo>
                <a:lnTo>
                  <a:pt x="275" y="539"/>
                </a:lnTo>
                <a:lnTo>
                  <a:pt x="303" y="541"/>
                </a:lnTo>
                <a:lnTo>
                  <a:pt x="333" y="543"/>
                </a:lnTo>
                <a:lnTo>
                  <a:pt x="349" y="541"/>
                </a:lnTo>
                <a:lnTo>
                  <a:pt x="365" y="539"/>
                </a:lnTo>
                <a:lnTo>
                  <a:pt x="377" y="535"/>
                </a:lnTo>
                <a:lnTo>
                  <a:pt x="389" y="529"/>
                </a:lnTo>
                <a:lnTo>
                  <a:pt x="401" y="521"/>
                </a:lnTo>
                <a:lnTo>
                  <a:pt x="411" y="513"/>
                </a:lnTo>
                <a:lnTo>
                  <a:pt x="419" y="503"/>
                </a:lnTo>
                <a:lnTo>
                  <a:pt x="427" y="493"/>
                </a:lnTo>
                <a:lnTo>
                  <a:pt x="433" y="481"/>
                </a:lnTo>
                <a:lnTo>
                  <a:pt x="439" y="469"/>
                </a:lnTo>
                <a:lnTo>
                  <a:pt x="447" y="443"/>
                </a:lnTo>
                <a:lnTo>
                  <a:pt x="453" y="417"/>
                </a:lnTo>
                <a:lnTo>
                  <a:pt x="455" y="391"/>
                </a:lnTo>
                <a:lnTo>
                  <a:pt x="453" y="367"/>
                </a:lnTo>
                <a:lnTo>
                  <a:pt x="453" y="344"/>
                </a:lnTo>
                <a:lnTo>
                  <a:pt x="449" y="322"/>
                </a:lnTo>
                <a:lnTo>
                  <a:pt x="445" y="304"/>
                </a:lnTo>
                <a:lnTo>
                  <a:pt x="437" y="286"/>
                </a:lnTo>
                <a:lnTo>
                  <a:pt x="425" y="270"/>
                </a:lnTo>
                <a:lnTo>
                  <a:pt x="409" y="256"/>
                </a:lnTo>
                <a:lnTo>
                  <a:pt x="389" y="240"/>
                </a:lnTo>
                <a:close/>
              </a:path>
            </a:pathLst>
          </a:custGeom>
          <a:solidFill>
            <a:srgbClr val="6D6D6D"/>
          </a:solidFill>
          <a:ln>
            <a:noFill/>
          </a:ln>
        </p:spPr>
        <p:txBody>
          <a:bodyPr lIns="68580" tIns="34290" rIns="68580" bIns="3429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5" name="Rectangle 11"/>
          <p:cNvSpPr>
            <a:spLocks noChangeArrowheads="1"/>
          </p:cNvSpPr>
          <p:nvPr/>
        </p:nvSpPr>
        <p:spPr bwMode="auto">
          <a:xfrm>
            <a:off x="9325591" y="2409593"/>
            <a:ext cx="39616" cy="148960"/>
          </a:xfrm>
          <a:prstGeom prst="rect">
            <a:avLst/>
          </a:prstGeom>
          <a:solidFill>
            <a:srgbClr val="6D6D6D"/>
          </a:solidFill>
          <a:ln>
            <a:noFill/>
          </a:ln>
        </p:spPr>
        <p:txBody>
          <a:bodyPr lIns="68580" tIns="34290" rIns="68580" bIns="3429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89" name="Rectangle 12"/>
          <p:cNvSpPr>
            <a:spLocks noChangeArrowheads="1"/>
          </p:cNvSpPr>
          <p:nvPr/>
        </p:nvSpPr>
        <p:spPr bwMode="auto">
          <a:xfrm>
            <a:off x="9487960" y="2404127"/>
            <a:ext cx="90949" cy="31887"/>
          </a:xfrm>
          <a:prstGeom prst="rect">
            <a:avLst/>
          </a:prstGeom>
          <a:solidFill>
            <a:srgbClr val="6D6D6D"/>
          </a:solidFill>
          <a:ln>
            <a:noFill/>
          </a:ln>
        </p:spPr>
        <p:txBody>
          <a:bodyPr lIns="68580" tIns="34290" rIns="68580" bIns="3429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0" name="Rectangle 9"/>
          <p:cNvSpPr>
            <a:spLocks noChangeArrowheads="1"/>
          </p:cNvSpPr>
          <p:nvPr/>
        </p:nvSpPr>
        <p:spPr bwMode="auto">
          <a:xfrm>
            <a:off x="9439553" y="2480740"/>
            <a:ext cx="39058" cy="100673"/>
          </a:xfrm>
          <a:prstGeom prst="rect">
            <a:avLst/>
          </a:prstGeom>
          <a:solidFill>
            <a:srgbClr val="6D6D6D"/>
          </a:solidFill>
          <a:ln>
            <a:noFill/>
          </a:ln>
        </p:spPr>
        <p:txBody>
          <a:bodyPr lIns="68580" tIns="34290" rIns="68580" bIns="3429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1" name="Rectangle 10"/>
          <p:cNvSpPr>
            <a:spLocks noChangeArrowheads="1"/>
          </p:cNvSpPr>
          <p:nvPr/>
        </p:nvSpPr>
        <p:spPr bwMode="auto">
          <a:xfrm>
            <a:off x="9596343" y="2464341"/>
            <a:ext cx="39058" cy="117072"/>
          </a:xfrm>
          <a:prstGeom prst="rect">
            <a:avLst/>
          </a:prstGeom>
          <a:solidFill>
            <a:srgbClr val="6D6D6D"/>
          </a:solidFill>
          <a:ln>
            <a:noFill/>
          </a:ln>
        </p:spPr>
        <p:txBody>
          <a:bodyPr lIns="68580" tIns="34290" rIns="68580" bIns="3429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3" name="稻壳儿小白白(http://dwz.cn/Wu2UP)"/>
          <p:cNvSpPr>
            <a:spLocks noEditPoints="1" noChangeArrowheads="1"/>
          </p:cNvSpPr>
          <p:nvPr/>
        </p:nvSpPr>
        <p:spPr bwMode="auto">
          <a:xfrm>
            <a:off x="7595681" y="2358315"/>
            <a:ext cx="358646" cy="318948"/>
          </a:xfrm>
          <a:custGeom>
            <a:avLst/>
            <a:gdLst>
              <a:gd name="T0" fmla="*/ 203115 w 393"/>
              <a:gd name="T1" fmla="*/ 397646 h 391"/>
              <a:gd name="T2" fmla="*/ 213876 w 393"/>
              <a:gd name="T3" fmla="*/ 358556 h 391"/>
              <a:gd name="T4" fmla="*/ 164106 w 393"/>
              <a:gd name="T5" fmla="*/ 338336 h 391"/>
              <a:gd name="T6" fmla="*/ 145274 w 393"/>
              <a:gd name="T7" fmla="*/ 303290 h 391"/>
              <a:gd name="T8" fmla="*/ 95504 w 393"/>
              <a:gd name="T9" fmla="*/ 324857 h 391"/>
              <a:gd name="T10" fmla="*/ 56496 w 393"/>
              <a:gd name="T11" fmla="*/ 312725 h 391"/>
              <a:gd name="T12" fmla="*/ 36319 w 393"/>
              <a:gd name="T13" fmla="*/ 362600 h 391"/>
              <a:gd name="T14" fmla="*/ 1345 w 393"/>
              <a:gd name="T15" fmla="*/ 381471 h 391"/>
              <a:gd name="T16" fmla="*/ 21522 w 393"/>
              <a:gd name="T17" fmla="*/ 404386 h 391"/>
              <a:gd name="T18" fmla="*/ 4035 w 393"/>
              <a:gd name="T19" fmla="*/ 455608 h 391"/>
              <a:gd name="T20" fmla="*/ 41699 w 393"/>
              <a:gd name="T21" fmla="*/ 471784 h 391"/>
              <a:gd name="T22" fmla="*/ 56496 w 393"/>
              <a:gd name="T23" fmla="*/ 513570 h 391"/>
              <a:gd name="T24" fmla="*/ 91469 w 393"/>
              <a:gd name="T25" fmla="*/ 525702 h 391"/>
              <a:gd name="T26" fmla="*/ 129133 w 393"/>
              <a:gd name="T27" fmla="*/ 505483 h 391"/>
              <a:gd name="T28" fmla="*/ 168142 w 393"/>
              <a:gd name="T29" fmla="*/ 516266 h 391"/>
              <a:gd name="T30" fmla="*/ 188319 w 393"/>
              <a:gd name="T31" fmla="*/ 466392 h 391"/>
              <a:gd name="T32" fmla="*/ 217911 w 393"/>
              <a:gd name="T33" fmla="*/ 462348 h 391"/>
              <a:gd name="T34" fmla="*/ 135858 w 393"/>
              <a:gd name="T35" fmla="*/ 466392 h 391"/>
              <a:gd name="T36" fmla="*/ 88779 w 393"/>
              <a:gd name="T37" fmla="*/ 362600 h 391"/>
              <a:gd name="T38" fmla="*/ 135858 w 393"/>
              <a:gd name="T39" fmla="*/ 466392 h 391"/>
              <a:gd name="T40" fmla="*/ 351080 w 393"/>
              <a:gd name="T41" fmla="*/ 452913 h 391"/>
              <a:gd name="T42" fmla="*/ 357805 w 393"/>
              <a:gd name="T43" fmla="*/ 431345 h 391"/>
              <a:gd name="T44" fmla="*/ 329557 w 393"/>
              <a:gd name="T45" fmla="*/ 420562 h 391"/>
              <a:gd name="T46" fmla="*/ 318796 w 393"/>
              <a:gd name="T47" fmla="*/ 400342 h 391"/>
              <a:gd name="T48" fmla="*/ 291894 w 393"/>
              <a:gd name="T49" fmla="*/ 412474 h 391"/>
              <a:gd name="T50" fmla="*/ 269026 w 393"/>
              <a:gd name="T51" fmla="*/ 405734 h 391"/>
              <a:gd name="T52" fmla="*/ 258265 w 393"/>
              <a:gd name="T53" fmla="*/ 432693 h 391"/>
              <a:gd name="T54" fmla="*/ 238088 w 393"/>
              <a:gd name="T55" fmla="*/ 443477 h 391"/>
              <a:gd name="T56" fmla="*/ 250195 w 393"/>
              <a:gd name="T57" fmla="*/ 456956 h 391"/>
              <a:gd name="T58" fmla="*/ 240779 w 393"/>
              <a:gd name="T59" fmla="*/ 485263 h 391"/>
              <a:gd name="T60" fmla="*/ 260956 w 393"/>
              <a:gd name="T61" fmla="*/ 494699 h 391"/>
              <a:gd name="T62" fmla="*/ 269026 w 393"/>
              <a:gd name="T63" fmla="*/ 517614 h 391"/>
              <a:gd name="T64" fmla="*/ 289203 w 393"/>
              <a:gd name="T65" fmla="*/ 524354 h 391"/>
              <a:gd name="T66" fmla="*/ 309380 w 393"/>
              <a:gd name="T67" fmla="*/ 512223 h 391"/>
              <a:gd name="T68" fmla="*/ 332248 w 393"/>
              <a:gd name="T69" fmla="*/ 518962 h 391"/>
              <a:gd name="T70" fmla="*/ 343009 w 393"/>
              <a:gd name="T71" fmla="*/ 490655 h 391"/>
              <a:gd name="T72" fmla="*/ 359150 w 393"/>
              <a:gd name="T73" fmla="*/ 489307 h 391"/>
              <a:gd name="T74" fmla="*/ 313416 w 393"/>
              <a:gd name="T75" fmla="*/ 490655 h 391"/>
              <a:gd name="T76" fmla="*/ 287858 w 393"/>
              <a:gd name="T77" fmla="*/ 432693 h 391"/>
              <a:gd name="T78" fmla="*/ 313416 w 393"/>
              <a:gd name="T79" fmla="*/ 490655 h 391"/>
              <a:gd name="T80" fmla="*/ 486938 w 393"/>
              <a:gd name="T81" fmla="*/ 164450 h 391"/>
              <a:gd name="T82" fmla="*/ 507115 w 393"/>
              <a:gd name="T83" fmla="*/ 98401 h 391"/>
              <a:gd name="T84" fmla="*/ 422372 w 393"/>
              <a:gd name="T85" fmla="*/ 64702 h 391"/>
              <a:gd name="T86" fmla="*/ 390088 w 393"/>
              <a:gd name="T87" fmla="*/ 4044 h 391"/>
              <a:gd name="T88" fmla="*/ 308035 w 393"/>
              <a:gd name="T89" fmla="*/ 40439 h 391"/>
              <a:gd name="T90" fmla="*/ 242124 w 393"/>
              <a:gd name="T91" fmla="*/ 20219 h 391"/>
              <a:gd name="T92" fmla="*/ 208496 w 393"/>
              <a:gd name="T93" fmla="*/ 105140 h 391"/>
              <a:gd name="T94" fmla="*/ 147965 w 393"/>
              <a:gd name="T95" fmla="*/ 137491 h 391"/>
              <a:gd name="T96" fmla="*/ 182938 w 393"/>
              <a:gd name="T97" fmla="*/ 175234 h 391"/>
              <a:gd name="T98" fmla="*/ 153345 w 393"/>
              <a:gd name="T99" fmla="*/ 261503 h 391"/>
              <a:gd name="T100" fmla="*/ 216566 w 393"/>
              <a:gd name="T101" fmla="*/ 288462 h 391"/>
              <a:gd name="T102" fmla="*/ 242124 w 393"/>
              <a:gd name="T103" fmla="*/ 358556 h 391"/>
              <a:gd name="T104" fmla="*/ 299965 w 393"/>
              <a:gd name="T105" fmla="*/ 378775 h 391"/>
              <a:gd name="T106" fmla="*/ 364531 w 393"/>
              <a:gd name="T107" fmla="*/ 343728 h 391"/>
              <a:gd name="T108" fmla="*/ 429097 w 393"/>
              <a:gd name="T109" fmla="*/ 363948 h 391"/>
              <a:gd name="T110" fmla="*/ 462726 w 393"/>
              <a:gd name="T111" fmla="*/ 279026 h 391"/>
              <a:gd name="T112" fmla="*/ 513841 w 393"/>
              <a:gd name="T113" fmla="*/ 272287 h 391"/>
              <a:gd name="T114" fmla="*/ 375292 w 393"/>
              <a:gd name="T115" fmla="*/ 279026 h 391"/>
              <a:gd name="T116" fmla="*/ 295929 w 393"/>
              <a:gd name="T117" fmla="*/ 105140 h 391"/>
              <a:gd name="T118" fmla="*/ 375292 w 393"/>
              <a:gd name="T119" fmla="*/ 279026 h 39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3" h="391">
                <a:moveTo>
                  <a:pt x="160" y="318"/>
                </a:moveTo>
                <a:cubicBezTo>
                  <a:pt x="151" y="315"/>
                  <a:pt x="151" y="315"/>
                  <a:pt x="151" y="315"/>
                </a:cubicBezTo>
                <a:cubicBezTo>
                  <a:pt x="152" y="308"/>
                  <a:pt x="152" y="302"/>
                  <a:pt x="151" y="295"/>
                </a:cubicBezTo>
                <a:cubicBezTo>
                  <a:pt x="159" y="291"/>
                  <a:pt x="159" y="291"/>
                  <a:pt x="159" y="291"/>
                </a:cubicBezTo>
                <a:cubicBezTo>
                  <a:pt x="165" y="289"/>
                  <a:pt x="167" y="282"/>
                  <a:pt x="164" y="277"/>
                </a:cubicBezTo>
                <a:cubicBezTo>
                  <a:pt x="159" y="266"/>
                  <a:pt x="159" y="266"/>
                  <a:pt x="159" y="266"/>
                </a:cubicBezTo>
                <a:cubicBezTo>
                  <a:pt x="157" y="261"/>
                  <a:pt x="151" y="258"/>
                  <a:pt x="145" y="261"/>
                </a:cubicBezTo>
                <a:cubicBezTo>
                  <a:pt x="137" y="265"/>
                  <a:pt x="137" y="265"/>
                  <a:pt x="137" y="265"/>
                </a:cubicBezTo>
                <a:cubicBezTo>
                  <a:pt x="132" y="260"/>
                  <a:pt x="128" y="255"/>
                  <a:pt x="122" y="251"/>
                </a:cubicBezTo>
                <a:cubicBezTo>
                  <a:pt x="125" y="242"/>
                  <a:pt x="125" y="242"/>
                  <a:pt x="125" y="242"/>
                </a:cubicBezTo>
                <a:cubicBezTo>
                  <a:pt x="127" y="237"/>
                  <a:pt x="125" y="231"/>
                  <a:pt x="119" y="229"/>
                </a:cubicBezTo>
                <a:cubicBezTo>
                  <a:pt x="108" y="225"/>
                  <a:pt x="108" y="225"/>
                  <a:pt x="108" y="225"/>
                </a:cubicBezTo>
                <a:cubicBezTo>
                  <a:pt x="103" y="223"/>
                  <a:pt x="96" y="226"/>
                  <a:pt x="94" y="231"/>
                </a:cubicBezTo>
                <a:cubicBezTo>
                  <a:pt x="91" y="240"/>
                  <a:pt x="91" y="240"/>
                  <a:pt x="91" y="240"/>
                </a:cubicBezTo>
                <a:cubicBezTo>
                  <a:pt x="84" y="239"/>
                  <a:pt x="78" y="239"/>
                  <a:pt x="71" y="241"/>
                </a:cubicBezTo>
                <a:cubicBezTo>
                  <a:pt x="67" y="232"/>
                  <a:pt x="67" y="232"/>
                  <a:pt x="67" y="232"/>
                </a:cubicBezTo>
                <a:cubicBezTo>
                  <a:pt x="65" y="227"/>
                  <a:pt x="58" y="224"/>
                  <a:pt x="53" y="227"/>
                </a:cubicBezTo>
                <a:cubicBezTo>
                  <a:pt x="42" y="232"/>
                  <a:pt x="42" y="232"/>
                  <a:pt x="42" y="232"/>
                </a:cubicBezTo>
                <a:cubicBezTo>
                  <a:pt x="37" y="234"/>
                  <a:pt x="34" y="241"/>
                  <a:pt x="37" y="246"/>
                </a:cubicBezTo>
                <a:cubicBezTo>
                  <a:pt x="41" y="254"/>
                  <a:pt x="41" y="254"/>
                  <a:pt x="41" y="254"/>
                </a:cubicBezTo>
                <a:cubicBezTo>
                  <a:pt x="36" y="259"/>
                  <a:pt x="31" y="264"/>
                  <a:pt x="27" y="269"/>
                </a:cubicBezTo>
                <a:cubicBezTo>
                  <a:pt x="19" y="266"/>
                  <a:pt x="19" y="266"/>
                  <a:pt x="19" y="266"/>
                </a:cubicBezTo>
                <a:cubicBezTo>
                  <a:pt x="13" y="264"/>
                  <a:pt x="7" y="267"/>
                  <a:pt x="5" y="272"/>
                </a:cubicBezTo>
                <a:cubicBezTo>
                  <a:pt x="1" y="283"/>
                  <a:pt x="1" y="283"/>
                  <a:pt x="1" y="283"/>
                </a:cubicBezTo>
                <a:cubicBezTo>
                  <a:pt x="0" y="286"/>
                  <a:pt x="0" y="289"/>
                  <a:pt x="1" y="291"/>
                </a:cubicBezTo>
                <a:cubicBezTo>
                  <a:pt x="2" y="294"/>
                  <a:pt x="4" y="296"/>
                  <a:pt x="7" y="297"/>
                </a:cubicBezTo>
                <a:cubicBezTo>
                  <a:pt x="16" y="300"/>
                  <a:pt x="16" y="300"/>
                  <a:pt x="16" y="300"/>
                </a:cubicBezTo>
                <a:cubicBezTo>
                  <a:pt x="15" y="307"/>
                  <a:pt x="15" y="313"/>
                  <a:pt x="17" y="320"/>
                </a:cubicBezTo>
                <a:cubicBezTo>
                  <a:pt x="8" y="324"/>
                  <a:pt x="8" y="324"/>
                  <a:pt x="8" y="324"/>
                </a:cubicBezTo>
                <a:cubicBezTo>
                  <a:pt x="3" y="326"/>
                  <a:pt x="0" y="333"/>
                  <a:pt x="3" y="338"/>
                </a:cubicBezTo>
                <a:cubicBezTo>
                  <a:pt x="8" y="349"/>
                  <a:pt x="8" y="349"/>
                  <a:pt x="8" y="349"/>
                </a:cubicBezTo>
                <a:cubicBezTo>
                  <a:pt x="10" y="354"/>
                  <a:pt x="17" y="357"/>
                  <a:pt x="22" y="354"/>
                </a:cubicBezTo>
                <a:cubicBezTo>
                  <a:pt x="31" y="350"/>
                  <a:pt x="31" y="350"/>
                  <a:pt x="31" y="350"/>
                </a:cubicBezTo>
                <a:cubicBezTo>
                  <a:pt x="35" y="356"/>
                  <a:pt x="40" y="360"/>
                  <a:pt x="45" y="364"/>
                </a:cubicBezTo>
                <a:cubicBezTo>
                  <a:pt x="42" y="373"/>
                  <a:pt x="42" y="373"/>
                  <a:pt x="42" y="373"/>
                </a:cubicBezTo>
                <a:cubicBezTo>
                  <a:pt x="41" y="375"/>
                  <a:pt x="41" y="378"/>
                  <a:pt x="42" y="381"/>
                </a:cubicBezTo>
                <a:cubicBezTo>
                  <a:pt x="43" y="383"/>
                  <a:pt x="45" y="385"/>
                  <a:pt x="48" y="386"/>
                </a:cubicBezTo>
                <a:cubicBezTo>
                  <a:pt x="59" y="390"/>
                  <a:pt x="59" y="390"/>
                  <a:pt x="59" y="390"/>
                </a:cubicBezTo>
                <a:cubicBezTo>
                  <a:pt x="62" y="391"/>
                  <a:pt x="65" y="391"/>
                  <a:pt x="68" y="390"/>
                </a:cubicBezTo>
                <a:cubicBezTo>
                  <a:pt x="70" y="389"/>
                  <a:pt x="72" y="387"/>
                  <a:pt x="73" y="384"/>
                </a:cubicBezTo>
                <a:cubicBezTo>
                  <a:pt x="76" y="375"/>
                  <a:pt x="76" y="375"/>
                  <a:pt x="76" y="375"/>
                </a:cubicBezTo>
                <a:cubicBezTo>
                  <a:pt x="83" y="376"/>
                  <a:pt x="90" y="376"/>
                  <a:pt x="96" y="375"/>
                </a:cubicBezTo>
                <a:cubicBezTo>
                  <a:pt x="100" y="383"/>
                  <a:pt x="100" y="383"/>
                  <a:pt x="100" y="383"/>
                </a:cubicBezTo>
                <a:cubicBezTo>
                  <a:pt x="103" y="388"/>
                  <a:pt x="109" y="391"/>
                  <a:pt x="114" y="388"/>
                </a:cubicBezTo>
                <a:cubicBezTo>
                  <a:pt x="125" y="383"/>
                  <a:pt x="125" y="383"/>
                  <a:pt x="125" y="383"/>
                </a:cubicBezTo>
                <a:cubicBezTo>
                  <a:pt x="131" y="381"/>
                  <a:pt x="133" y="374"/>
                  <a:pt x="130" y="369"/>
                </a:cubicBezTo>
                <a:cubicBezTo>
                  <a:pt x="126" y="361"/>
                  <a:pt x="126" y="361"/>
                  <a:pt x="126" y="361"/>
                </a:cubicBezTo>
                <a:cubicBezTo>
                  <a:pt x="132" y="356"/>
                  <a:pt x="136" y="351"/>
                  <a:pt x="140" y="346"/>
                </a:cubicBezTo>
                <a:cubicBezTo>
                  <a:pt x="149" y="349"/>
                  <a:pt x="149" y="349"/>
                  <a:pt x="149" y="349"/>
                </a:cubicBezTo>
                <a:cubicBezTo>
                  <a:pt x="151" y="350"/>
                  <a:pt x="154" y="350"/>
                  <a:pt x="157" y="349"/>
                </a:cubicBezTo>
                <a:cubicBezTo>
                  <a:pt x="159" y="348"/>
                  <a:pt x="161" y="346"/>
                  <a:pt x="162" y="343"/>
                </a:cubicBezTo>
                <a:cubicBezTo>
                  <a:pt x="167" y="332"/>
                  <a:pt x="167" y="332"/>
                  <a:pt x="167" y="332"/>
                </a:cubicBezTo>
                <a:cubicBezTo>
                  <a:pt x="169" y="326"/>
                  <a:pt x="166" y="320"/>
                  <a:pt x="160" y="318"/>
                </a:cubicBezTo>
                <a:close/>
                <a:moveTo>
                  <a:pt x="101" y="346"/>
                </a:moveTo>
                <a:cubicBezTo>
                  <a:pt x="96" y="349"/>
                  <a:pt x="90" y="350"/>
                  <a:pt x="84" y="350"/>
                </a:cubicBezTo>
                <a:cubicBezTo>
                  <a:pt x="67" y="350"/>
                  <a:pt x="52" y="340"/>
                  <a:pt x="45" y="325"/>
                </a:cubicBezTo>
                <a:cubicBezTo>
                  <a:pt x="35" y="304"/>
                  <a:pt x="45" y="279"/>
                  <a:pt x="66" y="269"/>
                </a:cubicBezTo>
                <a:cubicBezTo>
                  <a:pt x="72" y="266"/>
                  <a:pt x="77" y="265"/>
                  <a:pt x="84" y="265"/>
                </a:cubicBezTo>
                <a:cubicBezTo>
                  <a:pt x="100" y="265"/>
                  <a:pt x="115" y="275"/>
                  <a:pt x="122" y="290"/>
                </a:cubicBezTo>
                <a:cubicBezTo>
                  <a:pt x="132" y="311"/>
                  <a:pt x="123" y="336"/>
                  <a:pt x="101" y="346"/>
                </a:cubicBezTo>
                <a:close/>
                <a:moveTo>
                  <a:pt x="266" y="349"/>
                </a:moveTo>
                <a:cubicBezTo>
                  <a:pt x="261" y="347"/>
                  <a:pt x="261" y="347"/>
                  <a:pt x="261" y="347"/>
                </a:cubicBezTo>
                <a:cubicBezTo>
                  <a:pt x="262" y="343"/>
                  <a:pt x="261" y="340"/>
                  <a:pt x="261" y="336"/>
                </a:cubicBezTo>
                <a:cubicBezTo>
                  <a:pt x="266" y="334"/>
                  <a:pt x="266" y="334"/>
                  <a:pt x="266" y="334"/>
                </a:cubicBezTo>
                <a:cubicBezTo>
                  <a:pt x="269" y="332"/>
                  <a:pt x="270" y="329"/>
                  <a:pt x="269" y="326"/>
                </a:cubicBezTo>
                <a:cubicBezTo>
                  <a:pt x="266" y="320"/>
                  <a:pt x="266" y="320"/>
                  <a:pt x="266" y="320"/>
                </a:cubicBezTo>
                <a:cubicBezTo>
                  <a:pt x="264" y="317"/>
                  <a:pt x="261" y="315"/>
                  <a:pt x="258" y="317"/>
                </a:cubicBezTo>
                <a:cubicBezTo>
                  <a:pt x="253" y="319"/>
                  <a:pt x="253" y="319"/>
                  <a:pt x="253" y="319"/>
                </a:cubicBezTo>
                <a:cubicBezTo>
                  <a:pt x="251" y="316"/>
                  <a:pt x="248" y="314"/>
                  <a:pt x="245" y="312"/>
                </a:cubicBezTo>
                <a:cubicBezTo>
                  <a:pt x="247" y="307"/>
                  <a:pt x="247" y="307"/>
                  <a:pt x="247" y="307"/>
                </a:cubicBezTo>
                <a:cubicBezTo>
                  <a:pt x="248" y="304"/>
                  <a:pt x="246" y="300"/>
                  <a:pt x="243" y="299"/>
                </a:cubicBezTo>
                <a:cubicBezTo>
                  <a:pt x="237" y="297"/>
                  <a:pt x="237" y="297"/>
                  <a:pt x="237" y="297"/>
                </a:cubicBezTo>
                <a:cubicBezTo>
                  <a:pt x="234" y="296"/>
                  <a:pt x="230" y="297"/>
                  <a:pt x="229" y="300"/>
                </a:cubicBezTo>
                <a:cubicBezTo>
                  <a:pt x="228" y="305"/>
                  <a:pt x="228" y="305"/>
                  <a:pt x="228" y="305"/>
                </a:cubicBezTo>
                <a:cubicBezTo>
                  <a:pt x="224" y="305"/>
                  <a:pt x="220" y="305"/>
                  <a:pt x="217" y="306"/>
                </a:cubicBezTo>
                <a:cubicBezTo>
                  <a:pt x="214" y="301"/>
                  <a:pt x="214" y="301"/>
                  <a:pt x="214" y="301"/>
                </a:cubicBezTo>
                <a:cubicBezTo>
                  <a:pt x="213" y="298"/>
                  <a:pt x="209" y="296"/>
                  <a:pt x="206" y="298"/>
                </a:cubicBezTo>
                <a:cubicBezTo>
                  <a:pt x="200" y="301"/>
                  <a:pt x="200" y="301"/>
                  <a:pt x="200" y="301"/>
                </a:cubicBezTo>
                <a:cubicBezTo>
                  <a:pt x="197" y="302"/>
                  <a:pt x="196" y="306"/>
                  <a:pt x="197" y="309"/>
                </a:cubicBezTo>
                <a:cubicBezTo>
                  <a:pt x="200" y="313"/>
                  <a:pt x="200" y="313"/>
                  <a:pt x="200" y="313"/>
                </a:cubicBezTo>
                <a:cubicBezTo>
                  <a:pt x="197" y="316"/>
                  <a:pt x="194" y="318"/>
                  <a:pt x="192" y="321"/>
                </a:cubicBezTo>
                <a:cubicBezTo>
                  <a:pt x="187" y="320"/>
                  <a:pt x="187" y="320"/>
                  <a:pt x="187" y="320"/>
                </a:cubicBezTo>
                <a:cubicBezTo>
                  <a:pt x="184" y="318"/>
                  <a:pt x="181" y="320"/>
                  <a:pt x="180" y="323"/>
                </a:cubicBezTo>
                <a:cubicBezTo>
                  <a:pt x="177" y="329"/>
                  <a:pt x="177" y="329"/>
                  <a:pt x="177" y="329"/>
                </a:cubicBezTo>
                <a:cubicBezTo>
                  <a:pt x="177" y="331"/>
                  <a:pt x="177" y="332"/>
                  <a:pt x="177" y="334"/>
                </a:cubicBezTo>
                <a:cubicBezTo>
                  <a:pt x="178" y="335"/>
                  <a:pt x="179" y="336"/>
                  <a:pt x="181" y="337"/>
                </a:cubicBezTo>
                <a:cubicBezTo>
                  <a:pt x="186" y="339"/>
                  <a:pt x="186" y="339"/>
                  <a:pt x="186" y="339"/>
                </a:cubicBezTo>
                <a:cubicBezTo>
                  <a:pt x="185" y="342"/>
                  <a:pt x="186" y="346"/>
                  <a:pt x="186" y="350"/>
                </a:cubicBezTo>
                <a:cubicBezTo>
                  <a:pt x="181" y="352"/>
                  <a:pt x="181" y="352"/>
                  <a:pt x="181" y="352"/>
                </a:cubicBezTo>
                <a:cubicBezTo>
                  <a:pt x="178" y="353"/>
                  <a:pt x="177" y="357"/>
                  <a:pt x="179" y="360"/>
                </a:cubicBezTo>
                <a:cubicBezTo>
                  <a:pt x="181" y="366"/>
                  <a:pt x="181" y="366"/>
                  <a:pt x="181" y="366"/>
                </a:cubicBezTo>
                <a:cubicBezTo>
                  <a:pt x="183" y="369"/>
                  <a:pt x="186" y="370"/>
                  <a:pt x="189" y="369"/>
                </a:cubicBezTo>
                <a:cubicBezTo>
                  <a:pt x="194" y="367"/>
                  <a:pt x="194" y="367"/>
                  <a:pt x="194" y="367"/>
                </a:cubicBezTo>
                <a:cubicBezTo>
                  <a:pt x="196" y="370"/>
                  <a:pt x="199" y="372"/>
                  <a:pt x="202" y="374"/>
                </a:cubicBezTo>
                <a:cubicBezTo>
                  <a:pt x="200" y="379"/>
                  <a:pt x="200" y="379"/>
                  <a:pt x="200" y="379"/>
                </a:cubicBezTo>
                <a:cubicBezTo>
                  <a:pt x="200" y="381"/>
                  <a:pt x="200" y="382"/>
                  <a:pt x="200" y="384"/>
                </a:cubicBezTo>
                <a:cubicBezTo>
                  <a:pt x="201" y="385"/>
                  <a:pt x="202" y="386"/>
                  <a:pt x="204" y="387"/>
                </a:cubicBezTo>
                <a:cubicBezTo>
                  <a:pt x="210" y="389"/>
                  <a:pt x="210" y="389"/>
                  <a:pt x="210" y="389"/>
                </a:cubicBezTo>
                <a:cubicBezTo>
                  <a:pt x="212" y="390"/>
                  <a:pt x="213" y="390"/>
                  <a:pt x="215" y="389"/>
                </a:cubicBezTo>
                <a:cubicBezTo>
                  <a:pt x="216" y="388"/>
                  <a:pt x="217" y="387"/>
                  <a:pt x="218" y="386"/>
                </a:cubicBezTo>
                <a:cubicBezTo>
                  <a:pt x="219" y="381"/>
                  <a:pt x="219" y="381"/>
                  <a:pt x="219" y="381"/>
                </a:cubicBezTo>
                <a:cubicBezTo>
                  <a:pt x="223" y="381"/>
                  <a:pt x="227" y="381"/>
                  <a:pt x="230" y="380"/>
                </a:cubicBezTo>
                <a:cubicBezTo>
                  <a:pt x="233" y="385"/>
                  <a:pt x="233" y="385"/>
                  <a:pt x="233" y="385"/>
                </a:cubicBezTo>
                <a:cubicBezTo>
                  <a:pt x="234" y="388"/>
                  <a:pt x="238" y="389"/>
                  <a:pt x="241" y="388"/>
                </a:cubicBezTo>
                <a:cubicBezTo>
                  <a:pt x="247" y="385"/>
                  <a:pt x="247" y="385"/>
                  <a:pt x="247" y="385"/>
                </a:cubicBezTo>
                <a:cubicBezTo>
                  <a:pt x="250" y="384"/>
                  <a:pt x="251" y="380"/>
                  <a:pt x="250" y="377"/>
                </a:cubicBezTo>
                <a:cubicBezTo>
                  <a:pt x="247" y="372"/>
                  <a:pt x="247" y="372"/>
                  <a:pt x="247" y="372"/>
                </a:cubicBezTo>
                <a:cubicBezTo>
                  <a:pt x="250" y="370"/>
                  <a:pt x="253" y="367"/>
                  <a:pt x="255" y="364"/>
                </a:cubicBezTo>
                <a:cubicBezTo>
                  <a:pt x="260" y="366"/>
                  <a:pt x="260" y="366"/>
                  <a:pt x="260" y="366"/>
                </a:cubicBezTo>
                <a:cubicBezTo>
                  <a:pt x="261" y="367"/>
                  <a:pt x="263" y="367"/>
                  <a:pt x="264" y="366"/>
                </a:cubicBezTo>
                <a:cubicBezTo>
                  <a:pt x="266" y="365"/>
                  <a:pt x="267" y="364"/>
                  <a:pt x="267" y="363"/>
                </a:cubicBezTo>
                <a:cubicBezTo>
                  <a:pt x="270" y="356"/>
                  <a:pt x="270" y="356"/>
                  <a:pt x="270" y="356"/>
                </a:cubicBezTo>
                <a:cubicBezTo>
                  <a:pt x="271" y="353"/>
                  <a:pt x="269" y="350"/>
                  <a:pt x="266" y="349"/>
                </a:cubicBezTo>
                <a:close/>
                <a:moveTo>
                  <a:pt x="233" y="364"/>
                </a:moveTo>
                <a:cubicBezTo>
                  <a:pt x="230" y="366"/>
                  <a:pt x="227" y="366"/>
                  <a:pt x="224" y="366"/>
                </a:cubicBezTo>
                <a:cubicBezTo>
                  <a:pt x="214" y="366"/>
                  <a:pt x="206" y="361"/>
                  <a:pt x="202" y="353"/>
                </a:cubicBezTo>
                <a:cubicBezTo>
                  <a:pt x="197" y="341"/>
                  <a:pt x="202" y="327"/>
                  <a:pt x="214" y="321"/>
                </a:cubicBezTo>
                <a:cubicBezTo>
                  <a:pt x="217" y="320"/>
                  <a:pt x="220" y="319"/>
                  <a:pt x="223" y="319"/>
                </a:cubicBezTo>
                <a:cubicBezTo>
                  <a:pt x="233" y="319"/>
                  <a:pt x="241" y="325"/>
                  <a:pt x="245" y="333"/>
                </a:cubicBezTo>
                <a:cubicBezTo>
                  <a:pt x="250" y="345"/>
                  <a:pt x="245" y="359"/>
                  <a:pt x="233" y="364"/>
                </a:cubicBezTo>
                <a:close/>
                <a:moveTo>
                  <a:pt x="378" y="160"/>
                </a:moveTo>
                <a:cubicBezTo>
                  <a:pt x="364" y="155"/>
                  <a:pt x="364" y="155"/>
                  <a:pt x="364" y="155"/>
                </a:cubicBezTo>
                <a:cubicBezTo>
                  <a:pt x="365" y="144"/>
                  <a:pt x="364" y="133"/>
                  <a:pt x="362" y="122"/>
                </a:cubicBezTo>
                <a:cubicBezTo>
                  <a:pt x="377" y="115"/>
                  <a:pt x="377" y="115"/>
                  <a:pt x="377" y="115"/>
                </a:cubicBezTo>
                <a:cubicBezTo>
                  <a:pt x="386" y="111"/>
                  <a:pt x="390" y="100"/>
                  <a:pt x="386" y="91"/>
                </a:cubicBezTo>
                <a:cubicBezTo>
                  <a:pt x="377" y="73"/>
                  <a:pt x="377" y="73"/>
                  <a:pt x="377" y="73"/>
                </a:cubicBezTo>
                <a:cubicBezTo>
                  <a:pt x="373" y="64"/>
                  <a:pt x="362" y="60"/>
                  <a:pt x="353" y="64"/>
                </a:cubicBezTo>
                <a:cubicBezTo>
                  <a:pt x="339" y="71"/>
                  <a:pt x="339" y="71"/>
                  <a:pt x="339" y="71"/>
                </a:cubicBezTo>
                <a:cubicBezTo>
                  <a:pt x="332" y="62"/>
                  <a:pt x="323" y="54"/>
                  <a:pt x="314" y="48"/>
                </a:cubicBezTo>
                <a:cubicBezTo>
                  <a:pt x="320" y="33"/>
                  <a:pt x="320" y="33"/>
                  <a:pt x="320" y="33"/>
                </a:cubicBezTo>
                <a:cubicBezTo>
                  <a:pt x="323" y="24"/>
                  <a:pt x="319" y="13"/>
                  <a:pt x="309" y="10"/>
                </a:cubicBezTo>
                <a:cubicBezTo>
                  <a:pt x="290" y="3"/>
                  <a:pt x="290" y="3"/>
                  <a:pt x="290" y="3"/>
                </a:cubicBezTo>
                <a:cubicBezTo>
                  <a:pt x="281" y="0"/>
                  <a:pt x="271" y="5"/>
                  <a:pt x="267" y="14"/>
                </a:cubicBezTo>
                <a:cubicBezTo>
                  <a:pt x="262" y="29"/>
                  <a:pt x="262" y="29"/>
                  <a:pt x="262" y="29"/>
                </a:cubicBezTo>
                <a:cubicBezTo>
                  <a:pt x="251" y="27"/>
                  <a:pt x="240" y="28"/>
                  <a:pt x="229" y="30"/>
                </a:cubicBezTo>
                <a:cubicBezTo>
                  <a:pt x="222" y="15"/>
                  <a:pt x="222" y="15"/>
                  <a:pt x="222" y="15"/>
                </a:cubicBezTo>
                <a:cubicBezTo>
                  <a:pt x="218" y="6"/>
                  <a:pt x="207" y="2"/>
                  <a:pt x="198" y="7"/>
                </a:cubicBezTo>
                <a:cubicBezTo>
                  <a:pt x="180" y="15"/>
                  <a:pt x="180" y="15"/>
                  <a:pt x="180" y="15"/>
                </a:cubicBezTo>
                <a:cubicBezTo>
                  <a:pt x="171" y="19"/>
                  <a:pt x="167" y="30"/>
                  <a:pt x="171" y="39"/>
                </a:cubicBezTo>
                <a:cubicBezTo>
                  <a:pt x="178" y="53"/>
                  <a:pt x="178" y="53"/>
                  <a:pt x="178" y="53"/>
                </a:cubicBezTo>
                <a:cubicBezTo>
                  <a:pt x="169" y="60"/>
                  <a:pt x="161" y="69"/>
                  <a:pt x="155" y="78"/>
                </a:cubicBezTo>
                <a:cubicBezTo>
                  <a:pt x="140" y="72"/>
                  <a:pt x="140" y="72"/>
                  <a:pt x="140" y="72"/>
                </a:cubicBezTo>
                <a:cubicBezTo>
                  <a:pt x="131" y="69"/>
                  <a:pt x="120" y="74"/>
                  <a:pt x="117" y="83"/>
                </a:cubicBezTo>
                <a:cubicBezTo>
                  <a:pt x="110" y="102"/>
                  <a:pt x="110" y="102"/>
                  <a:pt x="110" y="102"/>
                </a:cubicBezTo>
                <a:cubicBezTo>
                  <a:pt x="109" y="106"/>
                  <a:pt x="109" y="111"/>
                  <a:pt x="111" y="116"/>
                </a:cubicBezTo>
                <a:cubicBezTo>
                  <a:pt x="113" y="120"/>
                  <a:pt x="116" y="123"/>
                  <a:pt x="121" y="125"/>
                </a:cubicBezTo>
                <a:cubicBezTo>
                  <a:pt x="136" y="130"/>
                  <a:pt x="136" y="130"/>
                  <a:pt x="136" y="130"/>
                </a:cubicBezTo>
                <a:cubicBezTo>
                  <a:pt x="135" y="141"/>
                  <a:pt x="135" y="152"/>
                  <a:pt x="137" y="163"/>
                </a:cubicBezTo>
                <a:cubicBezTo>
                  <a:pt x="123" y="170"/>
                  <a:pt x="123" y="170"/>
                  <a:pt x="123" y="170"/>
                </a:cubicBezTo>
                <a:cubicBezTo>
                  <a:pt x="114" y="174"/>
                  <a:pt x="110" y="185"/>
                  <a:pt x="114" y="194"/>
                </a:cubicBezTo>
                <a:cubicBezTo>
                  <a:pt x="122" y="212"/>
                  <a:pt x="122" y="212"/>
                  <a:pt x="122" y="212"/>
                </a:cubicBezTo>
                <a:cubicBezTo>
                  <a:pt x="126" y="221"/>
                  <a:pt x="137" y="225"/>
                  <a:pt x="146" y="221"/>
                </a:cubicBezTo>
                <a:cubicBezTo>
                  <a:pt x="161" y="214"/>
                  <a:pt x="161" y="214"/>
                  <a:pt x="161" y="214"/>
                </a:cubicBezTo>
                <a:cubicBezTo>
                  <a:pt x="168" y="223"/>
                  <a:pt x="176" y="231"/>
                  <a:pt x="185" y="237"/>
                </a:cubicBezTo>
                <a:cubicBezTo>
                  <a:pt x="179" y="252"/>
                  <a:pt x="179" y="252"/>
                  <a:pt x="179" y="252"/>
                </a:cubicBezTo>
                <a:cubicBezTo>
                  <a:pt x="178" y="256"/>
                  <a:pt x="178" y="261"/>
                  <a:pt x="180" y="266"/>
                </a:cubicBezTo>
                <a:cubicBezTo>
                  <a:pt x="182" y="270"/>
                  <a:pt x="185" y="273"/>
                  <a:pt x="190" y="275"/>
                </a:cubicBezTo>
                <a:cubicBezTo>
                  <a:pt x="209" y="282"/>
                  <a:pt x="209" y="282"/>
                  <a:pt x="209" y="282"/>
                </a:cubicBezTo>
                <a:cubicBezTo>
                  <a:pt x="213" y="284"/>
                  <a:pt x="218" y="283"/>
                  <a:pt x="223" y="281"/>
                </a:cubicBezTo>
                <a:cubicBezTo>
                  <a:pt x="227" y="279"/>
                  <a:pt x="230" y="276"/>
                  <a:pt x="232" y="271"/>
                </a:cubicBezTo>
                <a:cubicBezTo>
                  <a:pt x="238" y="256"/>
                  <a:pt x="238" y="256"/>
                  <a:pt x="238" y="256"/>
                </a:cubicBezTo>
                <a:cubicBezTo>
                  <a:pt x="248" y="258"/>
                  <a:pt x="260" y="257"/>
                  <a:pt x="271" y="255"/>
                </a:cubicBezTo>
                <a:cubicBezTo>
                  <a:pt x="277" y="270"/>
                  <a:pt x="277" y="270"/>
                  <a:pt x="277" y="270"/>
                </a:cubicBezTo>
                <a:cubicBezTo>
                  <a:pt x="281" y="279"/>
                  <a:pt x="292" y="283"/>
                  <a:pt x="301" y="278"/>
                </a:cubicBezTo>
                <a:cubicBezTo>
                  <a:pt x="319" y="270"/>
                  <a:pt x="319" y="270"/>
                  <a:pt x="319" y="270"/>
                </a:cubicBezTo>
                <a:cubicBezTo>
                  <a:pt x="328" y="266"/>
                  <a:pt x="332" y="255"/>
                  <a:pt x="328" y="246"/>
                </a:cubicBezTo>
                <a:cubicBezTo>
                  <a:pt x="322" y="232"/>
                  <a:pt x="322" y="232"/>
                  <a:pt x="322" y="232"/>
                </a:cubicBezTo>
                <a:cubicBezTo>
                  <a:pt x="330" y="225"/>
                  <a:pt x="338" y="216"/>
                  <a:pt x="344" y="207"/>
                </a:cubicBezTo>
                <a:cubicBezTo>
                  <a:pt x="359" y="213"/>
                  <a:pt x="359" y="213"/>
                  <a:pt x="359" y="213"/>
                </a:cubicBezTo>
                <a:cubicBezTo>
                  <a:pt x="364" y="215"/>
                  <a:pt x="368" y="214"/>
                  <a:pt x="373" y="212"/>
                </a:cubicBezTo>
                <a:cubicBezTo>
                  <a:pt x="377" y="210"/>
                  <a:pt x="380" y="207"/>
                  <a:pt x="382" y="202"/>
                </a:cubicBezTo>
                <a:cubicBezTo>
                  <a:pt x="389" y="183"/>
                  <a:pt x="389" y="183"/>
                  <a:pt x="389" y="183"/>
                </a:cubicBezTo>
                <a:cubicBezTo>
                  <a:pt x="393" y="174"/>
                  <a:pt x="388" y="164"/>
                  <a:pt x="378" y="160"/>
                </a:cubicBezTo>
                <a:close/>
                <a:moveTo>
                  <a:pt x="279" y="207"/>
                </a:moveTo>
                <a:cubicBezTo>
                  <a:pt x="270" y="212"/>
                  <a:pt x="260" y="214"/>
                  <a:pt x="250" y="214"/>
                </a:cubicBezTo>
                <a:cubicBezTo>
                  <a:pt x="222" y="214"/>
                  <a:pt x="197" y="197"/>
                  <a:pt x="185" y="172"/>
                </a:cubicBezTo>
                <a:cubicBezTo>
                  <a:pt x="169" y="137"/>
                  <a:pt x="184" y="94"/>
                  <a:pt x="220" y="78"/>
                </a:cubicBezTo>
                <a:cubicBezTo>
                  <a:pt x="229" y="74"/>
                  <a:pt x="239" y="71"/>
                  <a:pt x="250" y="71"/>
                </a:cubicBezTo>
                <a:cubicBezTo>
                  <a:pt x="277" y="71"/>
                  <a:pt x="303" y="88"/>
                  <a:pt x="314" y="113"/>
                </a:cubicBezTo>
                <a:cubicBezTo>
                  <a:pt x="331" y="148"/>
                  <a:pt x="315" y="191"/>
                  <a:pt x="279" y="2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200">
              <a:cs typeface="思源黑体 CN Medium" panose="020B0600000000000000" pitchFamily="34" charset="-122"/>
            </a:endParaRPr>
          </a:p>
        </p:txBody>
      </p:sp>
      <p:sp>
        <p:nvSpPr>
          <p:cNvPr id="94" name="六边形 93"/>
          <p:cNvSpPr/>
          <p:nvPr/>
        </p:nvSpPr>
        <p:spPr>
          <a:xfrm>
            <a:off x="7442835" y="2206625"/>
            <a:ext cx="1191895" cy="915953"/>
          </a:xfrm>
          <a:prstGeom prst="hexagon">
            <a:avLst/>
          </a:prstGeom>
          <a:solidFill>
            <a:srgbClr val="00BE9C"/>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mn-ea"/>
              <a:sym typeface="+mn-lt"/>
            </a:endParaRPr>
          </a:p>
        </p:txBody>
      </p:sp>
      <p:grpSp>
        <p:nvGrpSpPr>
          <p:cNvPr id="95" name="Group 11"/>
          <p:cNvGrpSpPr>
            <a:grpSpLocks noChangeAspect="1"/>
          </p:cNvGrpSpPr>
          <p:nvPr/>
        </p:nvGrpSpPr>
        <p:grpSpPr bwMode="auto">
          <a:xfrm>
            <a:off x="7675545" y="2365040"/>
            <a:ext cx="707053" cy="447786"/>
            <a:chOff x="1407" y="1098"/>
            <a:chExt cx="800" cy="568"/>
          </a:xfrm>
          <a:solidFill>
            <a:srgbClr val="0A5748"/>
          </a:solidFill>
        </p:grpSpPr>
        <p:sp>
          <p:nvSpPr>
            <p:cNvPr id="96"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7"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8"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99"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0"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1"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2"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103"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cxnSp>
        <p:nvCxnSpPr>
          <p:cNvPr id="104" name="直接连接符 103"/>
          <p:cNvCxnSpPr/>
          <p:nvPr/>
        </p:nvCxnSpPr>
        <p:spPr>
          <a:xfrm>
            <a:off x="7696101" y="2847739"/>
            <a:ext cx="686403" cy="0"/>
          </a:xfrm>
          <a:prstGeom prst="line">
            <a:avLst/>
          </a:prstGeom>
          <a:noFill/>
          <a:ln w="6350" cap="flat" cmpd="sng" algn="ctr">
            <a:solidFill>
              <a:srgbClr val="000000"/>
            </a:solidFill>
            <a:prstDash val="solid"/>
            <a:miter lim="800000"/>
          </a:ln>
          <a:effectLst/>
        </p:spPr>
      </p:cxnSp>
      <p:sp>
        <p:nvSpPr>
          <p:cNvPr id="105" name="文本框 104"/>
          <p:cNvSpPr txBox="1"/>
          <p:nvPr/>
        </p:nvSpPr>
        <p:spPr>
          <a:xfrm>
            <a:off x="7781825" y="2837811"/>
            <a:ext cx="561665" cy="2756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终 端</a:t>
            </a:r>
            <a:endParaRPr kumimoji="0" lang="zh-CN" altLang="en-US" sz="1200" b="1" i="0" u="none" strike="noStrike" kern="0" cap="none" spc="0" normalizeH="0" baseline="0" noProof="0" dirty="0">
              <a:ln>
                <a:noFill/>
              </a:ln>
              <a:solidFill>
                <a:srgbClr val="FFFFFF"/>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107" name="图片 106"/>
          <p:cNvPicPr>
            <a:picLocks noChangeAspect="1"/>
          </p:cNvPicPr>
          <p:nvPr/>
        </p:nvPicPr>
        <p:blipFill>
          <a:blip r:embed="rId4"/>
          <a:stretch>
            <a:fillRect/>
          </a:stretch>
        </p:blipFill>
        <p:spPr>
          <a:xfrm>
            <a:off x="460692" y="2171700"/>
            <a:ext cx="4592955" cy="2416810"/>
          </a:xfrm>
          <a:prstGeom prst="rect">
            <a:avLst/>
          </a:prstGeom>
        </p:spPr>
      </p:pic>
      <p:pic>
        <p:nvPicPr>
          <p:cNvPr id="106" name="图片 105"/>
          <p:cNvPicPr>
            <a:picLocks noChangeAspect="1"/>
          </p:cNvPicPr>
          <p:nvPr/>
        </p:nvPicPr>
        <p:blipFill>
          <a:blip r:embed="rId5"/>
          <a:stretch>
            <a:fillRect/>
          </a:stretch>
        </p:blipFill>
        <p:spPr>
          <a:xfrm>
            <a:off x="1096482" y="3661806"/>
            <a:ext cx="4593590" cy="2359660"/>
          </a:xfrm>
          <a:prstGeom prst="rect">
            <a:avLst/>
          </a:prstGeom>
        </p:spPr>
      </p:pic>
      <p:sp>
        <p:nvSpPr>
          <p:cNvPr id="4" name="矩形 3"/>
          <p:cNvSpPr/>
          <p:nvPr/>
        </p:nvSpPr>
        <p:spPr>
          <a:xfrm>
            <a:off x="460692" y="1068705"/>
            <a:ext cx="11270615" cy="728980"/>
          </a:xfrm>
          <a:prstGeom prst="rect">
            <a:avLst/>
          </a:prstGeom>
          <a:solidFill>
            <a:srgbClr val="0070C0"/>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10800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l">
              <a:lnSpc>
                <a:spcPct val="130000"/>
              </a:lnSpc>
              <a:buClrTx/>
              <a:buSzTx/>
              <a:buFontTx/>
            </a:pPr>
            <a:r>
              <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数据销毁包括物理销毁、化学销毁等的硬销毁和格式化、磁盘分区、数据覆写、云资源再分配等的软销毁，整个销毁过程需要通过调研访谈、问卷调查、流程观察、文件调阅、技术检测等方式进行审计监控。</a:t>
            </a:r>
            <a:endParaRPr lang="zh-CN" altLang="en-US" sz="1600" b="1" dirty="0">
              <a:solidFill>
                <a:srgbClr val="FDD100"/>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lt"/>
              </a:rPr>
              <a:t>以数据为中心的</a:t>
            </a:r>
            <a:r>
              <a:rPr lang="zh-CN" altLang="en-US" dirty="0">
                <a:sym typeface="+mn-ea"/>
              </a:rPr>
              <a:t>安全治理体系框架</a:t>
            </a:r>
            <a:endParaRPr lang="zh-CN" altLang="en-US" dirty="0"/>
          </a:p>
        </p:txBody>
      </p:sp>
      <p:grpSp>
        <p:nvGrpSpPr>
          <p:cNvPr id="10" name="组合 9"/>
          <p:cNvGrpSpPr/>
          <p:nvPr/>
        </p:nvGrpSpPr>
        <p:grpSpPr>
          <a:xfrm>
            <a:off x="243019" y="849600"/>
            <a:ext cx="11710856" cy="5778998"/>
            <a:chOff x="243019" y="849600"/>
            <a:chExt cx="11710856" cy="5778998"/>
          </a:xfrm>
        </p:grpSpPr>
        <p:pic>
          <p:nvPicPr>
            <p:cNvPr id="222" name="图片 221"/>
            <p:cNvPicPr>
              <a:picLocks noChangeAspect="1"/>
            </p:cNvPicPr>
            <p:nvPr/>
          </p:nvPicPr>
          <p:blipFill>
            <a:blip r:embed="rId1"/>
            <a:stretch>
              <a:fillRect/>
            </a:stretch>
          </p:blipFill>
          <p:spPr>
            <a:xfrm>
              <a:off x="5345374" y="2651428"/>
              <a:ext cx="1158459" cy="1124576"/>
            </a:xfrm>
            <a:prstGeom prst="rect">
              <a:avLst/>
            </a:prstGeom>
          </p:spPr>
        </p:pic>
        <p:grpSp>
          <p:nvGrpSpPr>
            <p:cNvPr id="11" name="组合 10"/>
            <p:cNvGrpSpPr/>
            <p:nvPr/>
          </p:nvGrpSpPr>
          <p:grpSpPr>
            <a:xfrm>
              <a:off x="1518857" y="4147576"/>
              <a:ext cx="9084838" cy="1811374"/>
              <a:chOff x="1478970" y="4838175"/>
              <a:chExt cx="9171520" cy="786457"/>
            </a:xfrm>
          </p:grpSpPr>
          <p:sp>
            <p:nvSpPr>
              <p:cNvPr id="12" name="矩形 11"/>
              <p:cNvSpPr/>
              <p:nvPr>
                <p:custDataLst>
                  <p:tags r:id="rId2"/>
                </p:custDataLst>
              </p:nvPr>
            </p:nvSpPr>
            <p:spPr>
              <a:xfrm>
                <a:off x="1564839" y="4838175"/>
                <a:ext cx="9080049" cy="773390"/>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 name="矩形 12"/>
              <p:cNvSpPr/>
              <p:nvPr>
                <p:custDataLst>
                  <p:tags r:id="rId3"/>
                </p:custDataLst>
              </p:nvPr>
            </p:nvSpPr>
            <p:spPr>
              <a:xfrm>
                <a:off x="1570441" y="4874030"/>
                <a:ext cx="9080049" cy="750602"/>
              </a:xfrm>
              <a:prstGeom prst="rect">
                <a:avLst/>
              </a:prstGeom>
              <a:solidFill>
                <a:srgbClr val="36A2A0"/>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 name="文本框 13"/>
              <p:cNvSpPr txBox="1"/>
              <p:nvPr>
                <p:custDataLst>
                  <p:tags r:id="rId4"/>
                </p:custDataLst>
              </p:nvPr>
            </p:nvSpPr>
            <p:spPr>
              <a:xfrm>
                <a:off x="1478970" y="4848400"/>
                <a:ext cx="8984118" cy="1421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数据安全技术防护体系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5" name="等腰三角形 14"/>
            <p:cNvSpPr/>
            <p:nvPr>
              <p:custDataLst>
                <p:tags r:id="rId5"/>
              </p:custDataLst>
            </p:nvPr>
          </p:nvSpPr>
          <p:spPr>
            <a:xfrm>
              <a:off x="243019" y="854498"/>
              <a:ext cx="11672575" cy="624023"/>
            </a:xfrm>
            <a:prstGeom prst="triangle">
              <a:avLst>
                <a:gd name="adj" fmla="val 50435"/>
              </a:avLst>
            </a:prstGeom>
            <a:gradFill rotWithShape="1">
              <a:gsLst>
                <a:gs pos="0">
                  <a:srgbClr val="38A6A0"/>
                </a:gs>
                <a:gs pos="62000">
                  <a:srgbClr val="1B627A"/>
                </a:gs>
              </a:gsLst>
              <a:lin ang="5400000" scaled="0"/>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6" name="文本框 15"/>
            <p:cNvSpPr txBox="1"/>
            <p:nvPr>
              <p:custDataLst>
                <p:tags r:id="rId6"/>
              </p:custDataLst>
            </p:nvPr>
          </p:nvSpPr>
          <p:spPr>
            <a:xfrm>
              <a:off x="3635928" y="1062443"/>
              <a:ext cx="4868217" cy="389244"/>
            </a:xfrm>
            <a:prstGeom prst="rect">
              <a:avLst/>
            </a:prstGeom>
            <a:noFill/>
          </p:spPr>
          <p:txBody>
            <a:bodyPr wrap="square">
              <a:spAutoFit/>
            </a:bodyPr>
            <a:lstStyle>
              <a:defPPr>
                <a:defRPr lang="zh-CN"/>
              </a:defPPr>
              <a:lvl1pPr>
                <a:defRPr b="1">
                  <a:solidFill>
                    <a:schemeClr val="bg1"/>
                  </a:solidFill>
                  <a:latin typeface="思源黑体 CN Heavy" panose="020B0A00000000000000" pitchFamily="34" charset="-122"/>
                  <a:ea typeface="思源黑体 CN Heavy" panose="020B0A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200" b="1"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山石网科数据安全治理框架</a:t>
              </a:r>
              <a:endParaRPr kumimoji="0" lang="zh-CN" altLang="en-US" sz="2200" b="1"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 name="等腰三角形 16"/>
            <p:cNvSpPr/>
            <p:nvPr>
              <p:custDataLst>
                <p:tags r:id="rId7"/>
              </p:custDataLst>
            </p:nvPr>
          </p:nvSpPr>
          <p:spPr>
            <a:xfrm>
              <a:off x="384121" y="849600"/>
              <a:ext cx="11409758" cy="624023"/>
            </a:xfrm>
            <a:prstGeom prst="triangle">
              <a:avLst>
                <a:gd name="adj" fmla="val 50628"/>
              </a:avLst>
            </a:prstGeom>
            <a:noFill/>
            <a:ln w="6350" cap="flat" cmpd="sng" algn="ctr">
              <a:solidFill>
                <a:srgbClr val="000000">
                  <a:lumMod val="65000"/>
                  <a:lumOff val="35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 name="矩形 17"/>
            <p:cNvSpPr/>
            <p:nvPr>
              <p:custDataLst>
                <p:tags r:id="rId8"/>
              </p:custDataLst>
            </p:nvPr>
          </p:nvSpPr>
          <p:spPr>
            <a:xfrm>
              <a:off x="274695" y="1508162"/>
              <a:ext cx="11672575" cy="361325"/>
            </a:xfrm>
            <a:prstGeom prst="rect">
              <a:avLst/>
            </a:prstGeom>
            <a:solidFill>
              <a:srgbClr val="2D6099"/>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基于实际业务场景和数据全生命周期的数据安全治理</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4" name="矩形 23"/>
            <p:cNvSpPr/>
            <p:nvPr>
              <p:custDataLst>
                <p:tags r:id="rId9"/>
              </p:custDataLst>
            </p:nvPr>
          </p:nvSpPr>
          <p:spPr>
            <a:xfrm>
              <a:off x="256531" y="6343666"/>
              <a:ext cx="11672575" cy="284932"/>
            </a:xfrm>
            <a:prstGeom prst="rect">
              <a:avLst/>
            </a:prstGeom>
            <a:solidFill>
              <a:schemeClr val="bg1">
                <a:lumMod val="50000"/>
              </a:schemeClr>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网络安全等级保护</a:t>
              </a:r>
              <a:r>
                <a:rPr kumimoji="0" lang="en-US" altLang="zh-CN"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2.0</a:t>
              </a: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标准下的安全能力基座</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5" name="矩形 24"/>
            <p:cNvSpPr/>
            <p:nvPr>
              <p:custDataLst>
                <p:tags r:id="rId10"/>
              </p:custDataLst>
            </p:nvPr>
          </p:nvSpPr>
          <p:spPr>
            <a:xfrm>
              <a:off x="1619181" y="2198615"/>
              <a:ext cx="3187502" cy="1926878"/>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6" name="矩形 25"/>
            <p:cNvSpPr/>
            <p:nvPr>
              <p:custDataLst>
                <p:tags r:id="rId11"/>
              </p:custDataLst>
            </p:nvPr>
          </p:nvSpPr>
          <p:spPr>
            <a:xfrm>
              <a:off x="1610421" y="2194670"/>
              <a:ext cx="3205454" cy="1945192"/>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7" name="文本框 26"/>
            <p:cNvSpPr txBox="1"/>
            <p:nvPr>
              <p:custDataLst>
                <p:tags r:id="rId12"/>
              </p:custDataLst>
            </p:nvPr>
          </p:nvSpPr>
          <p:spPr>
            <a:xfrm>
              <a:off x="1620603" y="2203616"/>
              <a:ext cx="3175285" cy="298291"/>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数据安全制度规范体系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31" name="组合 30"/>
            <p:cNvGrpSpPr/>
            <p:nvPr/>
          </p:nvGrpSpPr>
          <p:grpSpPr>
            <a:xfrm>
              <a:off x="539708" y="2188235"/>
              <a:ext cx="1059878" cy="3770716"/>
              <a:chOff x="498920" y="2591969"/>
              <a:chExt cx="1080162" cy="3038740"/>
            </a:xfrm>
          </p:grpSpPr>
          <p:sp>
            <p:nvSpPr>
              <p:cNvPr id="32" name="矩形 31"/>
              <p:cNvSpPr/>
              <p:nvPr>
                <p:custDataLst>
                  <p:tags r:id="rId13"/>
                </p:custDataLst>
              </p:nvPr>
            </p:nvSpPr>
            <p:spPr>
              <a:xfrm>
                <a:off x="551604" y="2591969"/>
                <a:ext cx="977807" cy="3038740"/>
              </a:xfrm>
              <a:prstGeom prst="rect">
                <a:avLst/>
              </a:prstGeom>
              <a:gradFill flip="none" rotWithShape="1">
                <a:gsLst>
                  <a:gs pos="0">
                    <a:srgbClr val="38A6A0"/>
                  </a:gs>
                  <a:gs pos="48000">
                    <a:srgbClr val="1B627A"/>
                  </a:gs>
                </a:gsLst>
                <a:lin ang="5400000" scaled="1"/>
                <a:tileRect/>
              </a:gra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3" name="文本框 32"/>
              <p:cNvSpPr txBox="1"/>
              <p:nvPr>
                <p:custDataLst>
                  <p:tags r:id="rId14"/>
                </p:custDataLst>
              </p:nvPr>
            </p:nvSpPr>
            <p:spPr>
              <a:xfrm>
                <a:off x="498920" y="2821645"/>
                <a:ext cx="1080162" cy="645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数据安全应急响应体系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34" name="组合 33"/>
            <p:cNvGrpSpPr/>
            <p:nvPr/>
          </p:nvGrpSpPr>
          <p:grpSpPr>
            <a:xfrm>
              <a:off x="654284" y="3279756"/>
              <a:ext cx="797229" cy="2299022"/>
              <a:chOff x="583426" y="3451146"/>
              <a:chExt cx="803125" cy="1922403"/>
            </a:xfrm>
          </p:grpSpPr>
          <p:sp>
            <p:nvSpPr>
              <p:cNvPr id="35" name="矩形: 圆角 19"/>
              <p:cNvSpPr/>
              <p:nvPr>
                <p:custDataLst>
                  <p:tags r:id="rId15"/>
                </p:custDataLst>
              </p:nvPr>
            </p:nvSpPr>
            <p:spPr>
              <a:xfrm>
                <a:off x="583427" y="3451146"/>
                <a:ext cx="791817" cy="403860"/>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应急预警平台</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 name="矩形: 圆角 20"/>
              <p:cNvSpPr/>
              <p:nvPr>
                <p:custDataLst>
                  <p:tags r:id="rId16"/>
                </p:custDataLst>
              </p:nvPr>
            </p:nvSpPr>
            <p:spPr>
              <a:xfrm>
                <a:off x="594734" y="4242894"/>
                <a:ext cx="791817" cy="403860"/>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应急响应机制</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 name="矩形: 圆角 21"/>
              <p:cNvSpPr/>
              <p:nvPr>
                <p:custDataLst>
                  <p:tags r:id="rId17"/>
                </p:custDataLst>
              </p:nvPr>
            </p:nvSpPr>
            <p:spPr>
              <a:xfrm>
                <a:off x="583426" y="4969689"/>
                <a:ext cx="791817" cy="403860"/>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应急处置能力</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39" name="组合 38"/>
            <p:cNvGrpSpPr/>
            <p:nvPr/>
          </p:nvGrpSpPr>
          <p:grpSpPr>
            <a:xfrm>
              <a:off x="10598203" y="2192272"/>
              <a:ext cx="1089156" cy="3766678"/>
              <a:chOff x="10672563" y="2596236"/>
              <a:chExt cx="1034069" cy="3049537"/>
            </a:xfrm>
          </p:grpSpPr>
          <p:sp>
            <p:nvSpPr>
              <p:cNvPr id="94" name="矩形 93"/>
              <p:cNvSpPr/>
              <p:nvPr>
                <p:custDataLst>
                  <p:tags r:id="rId18"/>
                </p:custDataLst>
              </p:nvPr>
            </p:nvSpPr>
            <p:spPr>
              <a:xfrm>
                <a:off x="10752145" y="2596236"/>
                <a:ext cx="874907" cy="3035435"/>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95" name="矩形 94"/>
              <p:cNvSpPr/>
              <p:nvPr>
                <p:custDataLst>
                  <p:tags r:id="rId19"/>
                </p:custDataLst>
              </p:nvPr>
            </p:nvSpPr>
            <p:spPr>
              <a:xfrm>
                <a:off x="10730682" y="2603434"/>
                <a:ext cx="911306" cy="3042339"/>
              </a:xfrm>
              <a:prstGeom prst="rect">
                <a:avLst/>
              </a:prstGeom>
              <a:gradFill flip="none" rotWithShape="1">
                <a:gsLst>
                  <a:gs pos="0">
                    <a:srgbClr val="38A6A0"/>
                  </a:gs>
                  <a:gs pos="48000">
                    <a:srgbClr val="1B627A"/>
                  </a:gs>
                </a:gsLst>
                <a:lin ang="5400000" scaled="1"/>
                <a:tileRect/>
              </a:gra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1" name="文本框 120"/>
              <p:cNvSpPr txBox="1"/>
              <p:nvPr>
                <p:custDataLst>
                  <p:tags r:id="rId20"/>
                </p:custDataLst>
              </p:nvPr>
            </p:nvSpPr>
            <p:spPr>
              <a:xfrm>
                <a:off x="10672563" y="2815370"/>
                <a:ext cx="1034069" cy="6515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数据安全监督审查管理体系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22" name="矩形: 圆角 27"/>
            <p:cNvSpPr/>
            <p:nvPr>
              <p:custDataLst>
                <p:tags r:id="rId21"/>
              </p:custDataLst>
            </p:nvPr>
          </p:nvSpPr>
          <p:spPr>
            <a:xfrm>
              <a:off x="1699444" y="2492862"/>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数据安全管理总则</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3" name="矩形: 圆角 28"/>
            <p:cNvSpPr/>
            <p:nvPr>
              <p:custDataLst>
                <p:tags r:id="rId22"/>
              </p:custDataLst>
            </p:nvPr>
          </p:nvSpPr>
          <p:spPr>
            <a:xfrm>
              <a:off x="3280332" y="2487257"/>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数据分类分级管理规定</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4" name="矩形: 圆角 29"/>
            <p:cNvSpPr/>
            <p:nvPr>
              <p:custDataLst>
                <p:tags r:id="rId23"/>
              </p:custDataLst>
            </p:nvPr>
          </p:nvSpPr>
          <p:spPr>
            <a:xfrm>
              <a:off x="1699444" y="2771202"/>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数据安全评估管理规定</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5" name="矩形: 圆角 30"/>
            <p:cNvSpPr/>
            <p:nvPr>
              <p:custDataLst>
                <p:tags r:id="rId24"/>
              </p:custDataLst>
            </p:nvPr>
          </p:nvSpPr>
          <p:spPr>
            <a:xfrm>
              <a:off x="3280332" y="2768557"/>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数据安全事件应急管理办法</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6" name="矩形: 圆角 31"/>
            <p:cNvSpPr/>
            <p:nvPr>
              <p:custDataLst>
                <p:tags r:id="rId25"/>
              </p:custDataLst>
            </p:nvPr>
          </p:nvSpPr>
          <p:spPr>
            <a:xfrm>
              <a:off x="1699444" y="3049543"/>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数据安全监督检查管理办法</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7" name="矩形: 圆角 32"/>
            <p:cNvSpPr/>
            <p:nvPr>
              <p:custDataLst>
                <p:tags r:id="rId26"/>
              </p:custDataLst>
            </p:nvPr>
          </p:nvSpPr>
          <p:spPr>
            <a:xfrm>
              <a:off x="3280332" y="3049858"/>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数据权限管理办法</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8" name="矩形: 圆角 33"/>
            <p:cNvSpPr/>
            <p:nvPr>
              <p:custDataLst>
                <p:tags r:id="rId27"/>
              </p:custDataLst>
            </p:nvPr>
          </p:nvSpPr>
          <p:spPr>
            <a:xfrm>
              <a:off x="1699444" y="3327883"/>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800" kern="0" dirty="0">
                  <a:latin typeface="思源黑体 CN Normal" panose="020B0400000000000000" pitchFamily="34" charset="-122"/>
                  <a:ea typeface="思源黑体 CN Normal" panose="020B0400000000000000" pitchFamily="34" charset="-122"/>
                  <a:cs typeface="思源黑体 CN Normal" panose="020B0400000000000000" pitchFamily="34" charset="-122"/>
                </a:rPr>
                <a:t>数据</a:t>
              </a: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采集安全实施细则</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29" name="矩形: 圆角 34"/>
            <p:cNvSpPr/>
            <p:nvPr>
              <p:custDataLst>
                <p:tags r:id="rId28"/>
              </p:custDataLst>
            </p:nvPr>
          </p:nvSpPr>
          <p:spPr>
            <a:xfrm>
              <a:off x="3280332" y="3331158"/>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数据传输安全实施细则</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0" name="矩形: 圆角 35"/>
            <p:cNvSpPr/>
            <p:nvPr>
              <p:custDataLst>
                <p:tags r:id="rId29"/>
              </p:custDataLst>
            </p:nvPr>
          </p:nvSpPr>
          <p:spPr>
            <a:xfrm>
              <a:off x="1699444" y="3606223"/>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存储介质安全管理规范</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1" name="矩形: 圆角 36"/>
            <p:cNvSpPr/>
            <p:nvPr>
              <p:custDataLst>
                <p:tags r:id="rId30"/>
              </p:custDataLst>
            </p:nvPr>
          </p:nvSpPr>
          <p:spPr>
            <a:xfrm>
              <a:off x="3280332" y="3612459"/>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数据备份与恢复管理规范</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2" name="矩形: 圆角 37"/>
            <p:cNvSpPr/>
            <p:nvPr>
              <p:custDataLst>
                <p:tags r:id="rId31"/>
              </p:custDataLst>
            </p:nvPr>
          </p:nvSpPr>
          <p:spPr>
            <a:xfrm>
              <a:off x="1699444" y="3884564"/>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对外数据输出管理细则</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3" name="矩形: 圆角 38"/>
            <p:cNvSpPr/>
            <p:nvPr>
              <p:custDataLst>
                <p:tags r:id="rId32"/>
              </p:custDataLst>
            </p:nvPr>
          </p:nvSpPr>
          <p:spPr>
            <a:xfrm>
              <a:off x="3280332" y="3893759"/>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数据销毁操作指南</a:t>
              </a:r>
              <a:endParaRPr kumimoji="0" lang="zh-CN" altLang="en-US" sz="800" b="0" i="0" u="none" strike="noStrike" kern="0" cap="none" spc="0" normalizeH="0" baseline="0" noProof="0" dirty="0">
                <a:ln>
                  <a:noFill/>
                </a:ln>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134" name="组合 133"/>
            <p:cNvGrpSpPr/>
            <p:nvPr/>
          </p:nvGrpSpPr>
          <p:grpSpPr>
            <a:xfrm>
              <a:off x="7046842" y="2188203"/>
              <a:ext cx="3624348" cy="1972051"/>
              <a:chOff x="7066571" y="2591617"/>
              <a:chExt cx="3651153" cy="2238235"/>
            </a:xfrm>
          </p:grpSpPr>
          <p:sp>
            <p:nvSpPr>
              <p:cNvPr id="135" name="矩形 134"/>
              <p:cNvSpPr/>
              <p:nvPr>
                <p:custDataLst>
                  <p:tags r:id="rId33"/>
                </p:custDataLst>
              </p:nvPr>
            </p:nvSpPr>
            <p:spPr>
              <a:xfrm>
                <a:off x="7080182" y="2591617"/>
                <a:ext cx="3541506" cy="2238235"/>
              </a:xfrm>
              <a:prstGeom prst="rect">
                <a:avLst/>
              </a:prstGeom>
              <a:noFill/>
              <a:ln>
                <a:solidFill>
                  <a:srgbClr val="FFFFFF">
                    <a:lumMod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6" name="矩形 135"/>
              <p:cNvSpPr/>
              <p:nvPr>
                <p:custDataLst>
                  <p:tags r:id="rId34"/>
                </p:custDataLst>
              </p:nvPr>
            </p:nvSpPr>
            <p:spPr>
              <a:xfrm>
                <a:off x="7066571" y="2608027"/>
                <a:ext cx="3555442" cy="2191163"/>
              </a:xfrm>
              <a:prstGeom prst="rect">
                <a:avLst/>
              </a:prstGeom>
              <a:gradFill rotWithShape="1">
                <a:gsLst>
                  <a:gs pos="0">
                    <a:srgbClr val="55B6D9">
                      <a:satMod val="103000"/>
                      <a:lumMod val="102000"/>
                      <a:tint val="94000"/>
                    </a:srgbClr>
                  </a:gs>
                  <a:gs pos="50000">
                    <a:srgbClr val="55B6D9">
                      <a:satMod val="110000"/>
                      <a:lumMod val="100000"/>
                      <a:shade val="100000"/>
                    </a:srgbClr>
                  </a:gs>
                  <a:gs pos="100000">
                    <a:srgbClr val="55B6D9">
                      <a:lumMod val="99000"/>
                      <a:satMod val="120000"/>
                      <a:shade val="78000"/>
                    </a:srgbClr>
                  </a:gs>
                </a:gsLst>
                <a:lin ang="5400000" scaled="0"/>
              </a:gradFill>
              <a:ln w="6350" cap="flat" cmpd="sng" algn="ctr">
                <a:solidFill>
                  <a:srgbClr val="55B6D9"/>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7" name="文本框 136"/>
              <p:cNvSpPr txBox="1"/>
              <p:nvPr>
                <p:custDataLst>
                  <p:tags r:id="rId35"/>
                </p:custDataLst>
              </p:nvPr>
            </p:nvSpPr>
            <p:spPr>
              <a:xfrm>
                <a:off x="7209099" y="2601229"/>
                <a:ext cx="350862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数据安全运营管理体系</a:t>
                </a:r>
                <a:endParaRPr kumimoji="0" lang="zh-CN" altLang="en-US" sz="1600" b="1" i="0" u="none" strike="noStrike" kern="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sp>
          <p:nvSpPr>
            <p:cNvPr id="138" name="矩形 137"/>
            <p:cNvSpPr/>
            <p:nvPr>
              <p:custDataLst>
                <p:tags r:id="rId36"/>
              </p:custDataLst>
            </p:nvPr>
          </p:nvSpPr>
          <p:spPr>
            <a:xfrm>
              <a:off x="8825020" y="2480685"/>
              <a:ext cx="1654794" cy="1592261"/>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39" name="矩形 138"/>
            <p:cNvSpPr/>
            <p:nvPr>
              <p:custDataLst>
                <p:tags r:id="rId37"/>
              </p:custDataLst>
            </p:nvPr>
          </p:nvSpPr>
          <p:spPr>
            <a:xfrm>
              <a:off x="7161853" y="2480684"/>
              <a:ext cx="1571826" cy="1592261"/>
            </a:xfrm>
            <a:prstGeom prst="rect">
              <a:avLst/>
            </a:prstGeom>
            <a:solidFill>
              <a:srgbClr val="FFFFFF">
                <a:lumMod val="95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0" name="文本框 139"/>
            <p:cNvSpPr txBox="1"/>
            <p:nvPr>
              <p:custDataLst>
                <p:tags r:id="rId38"/>
              </p:custDataLst>
            </p:nvPr>
          </p:nvSpPr>
          <p:spPr>
            <a:xfrm>
              <a:off x="7161853" y="2498912"/>
              <a:ext cx="1571826" cy="2440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安全管理团队能力</a:t>
              </a:r>
              <a:endPar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1" name="文本框 140"/>
            <p:cNvSpPr txBox="1"/>
            <p:nvPr>
              <p:custDataLst>
                <p:tags r:id="rId39"/>
              </p:custDataLst>
            </p:nvPr>
          </p:nvSpPr>
          <p:spPr>
            <a:xfrm>
              <a:off x="8840176" y="2478687"/>
              <a:ext cx="16396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安全运营</a:t>
              </a:r>
              <a:r>
                <a:rPr lang="zh-CN" altLang="en-US" sz="12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流程管理</a:t>
              </a:r>
              <a:endParaRPr kumimoji="0" lang="zh-CN" altLang="en-US" sz="12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2" name="矩形: 圆角 50"/>
            <p:cNvSpPr/>
            <p:nvPr>
              <p:custDataLst>
                <p:tags r:id="rId40"/>
              </p:custDataLst>
            </p:nvPr>
          </p:nvSpPr>
          <p:spPr>
            <a:xfrm>
              <a:off x="7215145" y="2720650"/>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数据安全管理能力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3" name="矩形: 圆角 51"/>
            <p:cNvSpPr/>
            <p:nvPr>
              <p:custDataLst>
                <p:tags r:id="rId41"/>
              </p:custDataLst>
            </p:nvPr>
          </p:nvSpPr>
          <p:spPr>
            <a:xfrm>
              <a:off x="7215145" y="2988056"/>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a:t>
              </a:r>
              <a:r>
                <a:rPr lang="zh-CN" altLang="en-US" sz="8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分类分级能力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4" name="矩形: 圆角 52"/>
            <p:cNvSpPr/>
            <p:nvPr>
              <p:custDataLst>
                <p:tags r:id="rId42"/>
              </p:custDataLst>
            </p:nvPr>
          </p:nvSpPr>
          <p:spPr>
            <a:xfrm>
              <a:off x="7215145" y="3255462"/>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数据访问权限梳理能力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5" name="矩形: 圆角 53"/>
            <p:cNvSpPr/>
            <p:nvPr>
              <p:custDataLst>
                <p:tags r:id="rId43"/>
              </p:custDataLst>
            </p:nvPr>
          </p:nvSpPr>
          <p:spPr>
            <a:xfrm>
              <a:off x="7215145" y="3522868"/>
              <a:ext cx="1439711" cy="22698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a:t>
              </a:r>
              <a:r>
                <a:rPr lang="zh-CN" altLang="en-US" sz="800" kern="0" dirty="0">
                  <a:solidFill>
                    <a:srgbClr val="000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事件分析能力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6" name="矩形: 圆角 54"/>
            <p:cNvSpPr/>
            <p:nvPr>
              <p:custDataLst>
                <p:tags r:id="rId44"/>
              </p:custDataLst>
            </p:nvPr>
          </p:nvSpPr>
          <p:spPr>
            <a:xfrm>
              <a:off x="8912034" y="2715732"/>
              <a:ext cx="1439711" cy="15747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数据分类分级流程管理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7" name="矩形: 圆角 55"/>
            <p:cNvSpPr/>
            <p:nvPr>
              <p:custDataLst>
                <p:tags r:id="rId45"/>
              </p:custDataLst>
            </p:nvPr>
          </p:nvSpPr>
          <p:spPr>
            <a:xfrm>
              <a:off x="8940705" y="3429000"/>
              <a:ext cx="1439711" cy="15747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数据访问权限管理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8" name="矩形: 圆角 56"/>
            <p:cNvSpPr/>
            <p:nvPr>
              <p:custDataLst>
                <p:tags r:id="rId46"/>
              </p:custDataLst>
            </p:nvPr>
          </p:nvSpPr>
          <p:spPr>
            <a:xfrm>
              <a:off x="8940705" y="3642964"/>
              <a:ext cx="1439711" cy="15747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数据采集流程管理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49" name="矩形: 圆角 57"/>
            <p:cNvSpPr/>
            <p:nvPr>
              <p:custDataLst>
                <p:tags r:id="rId47"/>
              </p:custDataLst>
            </p:nvPr>
          </p:nvSpPr>
          <p:spPr>
            <a:xfrm>
              <a:off x="8940705" y="3856927"/>
              <a:ext cx="1439711" cy="15747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数据共享和开放流程流程</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0" name="矩形: 圆角 58"/>
            <p:cNvSpPr/>
            <p:nvPr>
              <p:custDataLst>
                <p:tags r:id="rId48"/>
              </p:custDataLst>
            </p:nvPr>
          </p:nvSpPr>
          <p:spPr>
            <a:xfrm>
              <a:off x="8912034" y="2942598"/>
              <a:ext cx="1439711" cy="157477"/>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数据安全培训管理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1" name="矩形: 圆角 60"/>
            <p:cNvSpPr/>
            <p:nvPr>
              <p:custDataLst>
                <p:tags r:id="rId49"/>
              </p:custDataLst>
            </p:nvPr>
          </p:nvSpPr>
          <p:spPr>
            <a:xfrm>
              <a:off x="7215144" y="3784864"/>
              <a:ext cx="1439711" cy="226987"/>
            </a:xfrm>
            <a:prstGeom prst="roundRect">
              <a:avLst/>
            </a:prstGeom>
            <a:solidFill>
              <a:srgbClr val="FFC000"/>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数据源梳理能力</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2" name="矩形: 圆角 61"/>
            <p:cNvSpPr/>
            <p:nvPr>
              <p:custDataLst>
                <p:tags r:id="rId50"/>
              </p:custDataLst>
            </p:nvPr>
          </p:nvSpPr>
          <p:spPr>
            <a:xfrm>
              <a:off x="8930038" y="3164137"/>
              <a:ext cx="1417903" cy="190478"/>
            </a:xfrm>
            <a:prstGeom prst="roundRect">
              <a:avLst/>
            </a:prstGeom>
            <a:solidFill>
              <a:srgbClr val="FFFFFF">
                <a:lumMod val="8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发布审批流程管理</a:t>
              </a:r>
              <a:endParaRPr kumimoji="0" lang="zh-CN" altLang="en-US" sz="80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153" name="组合 152"/>
            <p:cNvGrpSpPr/>
            <p:nvPr/>
          </p:nvGrpSpPr>
          <p:grpSpPr>
            <a:xfrm>
              <a:off x="10740710" y="3318634"/>
              <a:ext cx="827565" cy="2282114"/>
              <a:chOff x="10806723" y="3448653"/>
              <a:chExt cx="833686" cy="1849159"/>
            </a:xfrm>
          </p:grpSpPr>
          <p:sp>
            <p:nvSpPr>
              <p:cNvPr id="154" name="矩形: 圆角 63"/>
              <p:cNvSpPr/>
              <p:nvPr>
                <p:custDataLst>
                  <p:tags r:id="rId51"/>
                </p:custDataLst>
              </p:nvPr>
            </p:nvSpPr>
            <p:spPr>
              <a:xfrm>
                <a:off x="10806723" y="3448653"/>
                <a:ext cx="831687" cy="401644"/>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预警通报</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5" name="矩形: 圆角 64"/>
              <p:cNvSpPr/>
              <p:nvPr>
                <p:custDataLst>
                  <p:tags r:id="rId52"/>
                </p:custDataLst>
              </p:nvPr>
            </p:nvSpPr>
            <p:spPr>
              <a:xfrm>
                <a:off x="10808722" y="4170393"/>
                <a:ext cx="831687" cy="401644"/>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安全检查</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56" name="矩形: 圆角 65"/>
              <p:cNvSpPr/>
              <p:nvPr>
                <p:custDataLst>
                  <p:tags r:id="rId53"/>
                </p:custDataLst>
              </p:nvPr>
            </p:nvSpPr>
            <p:spPr>
              <a:xfrm>
                <a:off x="10806984" y="4896168"/>
                <a:ext cx="831687" cy="401644"/>
              </a:xfrm>
              <a:prstGeom prst="roundRect">
                <a:avLst/>
              </a:prstGeom>
              <a:solidFill>
                <a:srgbClr val="FFFFFF">
                  <a:lumMod val="9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综合评价</a:t>
                </a:r>
                <a:endParaRPr kumimoji="0" lang="zh-CN" altLang="en-US" sz="1050" b="0" i="0" u="none" strike="noStrike" kern="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57" name="组合 156"/>
            <p:cNvGrpSpPr/>
            <p:nvPr/>
          </p:nvGrpSpPr>
          <p:grpSpPr>
            <a:xfrm>
              <a:off x="6329950" y="3122592"/>
              <a:ext cx="617188" cy="956290"/>
              <a:chOff x="8174348" y="360738"/>
              <a:chExt cx="621752" cy="1085368"/>
            </a:xfrm>
          </p:grpSpPr>
          <p:sp>
            <p:nvSpPr>
              <p:cNvPr id="158" name="文本框 157"/>
              <p:cNvSpPr txBox="1"/>
              <p:nvPr>
                <p:custDataLst>
                  <p:tags r:id="rId54"/>
                </p:custDataLst>
              </p:nvPr>
            </p:nvSpPr>
            <p:spPr>
              <a:xfrm rot="18248301">
                <a:off x="8348278" y="783955"/>
                <a:ext cx="595181" cy="2322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保障</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59" name="直接箭头连接符 158"/>
              <p:cNvCxnSpPr/>
              <p:nvPr>
                <p:custDataLst>
                  <p:tags r:id="rId55"/>
                </p:custDataLst>
              </p:nvPr>
            </p:nvCxnSpPr>
            <p:spPr>
              <a:xfrm flipH="1">
                <a:off x="8174348" y="360738"/>
                <a:ext cx="621752" cy="1085368"/>
              </a:xfrm>
              <a:prstGeom prst="straightConnector1">
                <a:avLst/>
              </a:prstGeom>
              <a:ln w="28575">
                <a:solidFill>
                  <a:srgbClr val="00B05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0" name="组合 159"/>
            <p:cNvGrpSpPr/>
            <p:nvPr/>
          </p:nvGrpSpPr>
          <p:grpSpPr>
            <a:xfrm>
              <a:off x="5052405" y="2164887"/>
              <a:ext cx="1736530" cy="230750"/>
              <a:chOff x="7941519" y="944767"/>
              <a:chExt cx="1749373" cy="261897"/>
            </a:xfrm>
          </p:grpSpPr>
          <p:sp>
            <p:nvSpPr>
              <p:cNvPr id="161" name="文本框 160"/>
              <p:cNvSpPr txBox="1"/>
              <p:nvPr>
                <p:custDataLst>
                  <p:tags r:id="rId56"/>
                </p:custDataLst>
              </p:nvPr>
            </p:nvSpPr>
            <p:spPr>
              <a:xfrm>
                <a:off x="8581929" y="944767"/>
                <a:ext cx="52616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保障</a:t>
                </a:r>
                <a:endPar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62" name="直接箭头连接符 161"/>
              <p:cNvCxnSpPr/>
              <p:nvPr>
                <p:custDataLst>
                  <p:tags r:id="rId57"/>
                </p:custDataLst>
              </p:nvPr>
            </p:nvCxnSpPr>
            <p:spPr>
              <a:xfrm flipH="1" flipV="1">
                <a:off x="7941519" y="1201762"/>
                <a:ext cx="1749373" cy="4902"/>
              </a:xfrm>
              <a:prstGeom prst="straightConnector1">
                <a:avLst/>
              </a:prstGeom>
              <a:ln w="28575">
                <a:solidFill>
                  <a:srgbClr val="00B05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3" name="组合 162"/>
            <p:cNvGrpSpPr/>
            <p:nvPr/>
          </p:nvGrpSpPr>
          <p:grpSpPr>
            <a:xfrm>
              <a:off x="4893310" y="3191102"/>
              <a:ext cx="708724" cy="906976"/>
              <a:chOff x="8268629" y="542306"/>
              <a:chExt cx="759879" cy="1057216"/>
            </a:xfrm>
          </p:grpSpPr>
          <p:sp>
            <p:nvSpPr>
              <p:cNvPr id="164" name="文本框 163"/>
              <p:cNvSpPr txBox="1"/>
              <p:nvPr>
                <p:custDataLst>
                  <p:tags r:id="rId58"/>
                </p:custDataLst>
              </p:nvPr>
            </p:nvSpPr>
            <p:spPr>
              <a:xfrm rot="3034666">
                <a:off x="8272727" y="1020551"/>
                <a:ext cx="595181" cy="225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抓手</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65" name="直接箭头连接符 164"/>
              <p:cNvCxnSpPr/>
              <p:nvPr>
                <p:custDataLst>
                  <p:tags r:id="rId59"/>
                </p:custDataLst>
              </p:nvPr>
            </p:nvCxnSpPr>
            <p:spPr>
              <a:xfrm flipH="1" flipV="1">
                <a:off x="8268629" y="542306"/>
                <a:ext cx="759879" cy="1057216"/>
              </a:xfrm>
              <a:prstGeom prst="straightConnector1">
                <a:avLst/>
              </a:prstGeom>
              <a:ln w="28575">
                <a:solidFill>
                  <a:srgbClr val="C0000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6" name="组合 165"/>
            <p:cNvGrpSpPr/>
            <p:nvPr/>
          </p:nvGrpSpPr>
          <p:grpSpPr>
            <a:xfrm>
              <a:off x="6088493" y="2861655"/>
              <a:ext cx="782030" cy="1164960"/>
              <a:chOff x="9493289" y="418661"/>
              <a:chExt cx="787813" cy="1322204"/>
            </a:xfrm>
          </p:grpSpPr>
          <p:sp>
            <p:nvSpPr>
              <p:cNvPr id="167" name="文本框 166"/>
              <p:cNvSpPr txBox="1"/>
              <p:nvPr>
                <p:custDataLst>
                  <p:tags r:id="rId60"/>
                </p:custDataLst>
              </p:nvPr>
            </p:nvSpPr>
            <p:spPr>
              <a:xfrm rot="18278490">
                <a:off x="9671873" y="976732"/>
                <a:ext cx="609632" cy="2253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抓手</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68" name="直接箭头连接符 167"/>
              <p:cNvCxnSpPr/>
              <p:nvPr>
                <p:custDataLst>
                  <p:tags r:id="rId61"/>
                </p:custDataLst>
              </p:nvPr>
            </p:nvCxnSpPr>
            <p:spPr>
              <a:xfrm flipV="1">
                <a:off x="9493289" y="418661"/>
                <a:ext cx="787813" cy="1322204"/>
              </a:xfrm>
              <a:prstGeom prst="straightConnector1">
                <a:avLst/>
              </a:prstGeom>
              <a:ln w="28575">
                <a:solidFill>
                  <a:srgbClr val="C00000"/>
                </a:solidFill>
                <a:miter lim="800000"/>
                <a:headEnd type="oval"/>
                <a:tailEnd type="stealth"/>
              </a:ln>
            </p:spPr>
            <p:style>
              <a:lnRef idx="3">
                <a:schemeClr val="dk1"/>
              </a:lnRef>
              <a:fillRef idx="0">
                <a:schemeClr val="dk1"/>
              </a:fillRef>
              <a:effectRef idx="2">
                <a:schemeClr val="dk1"/>
              </a:effectRef>
              <a:fontRef idx="minor">
                <a:schemeClr val="tx1"/>
              </a:fontRef>
            </p:style>
          </p:cxnSp>
        </p:grpSp>
        <p:grpSp>
          <p:nvGrpSpPr>
            <p:cNvPr id="169" name="组合 168"/>
            <p:cNvGrpSpPr/>
            <p:nvPr/>
          </p:nvGrpSpPr>
          <p:grpSpPr>
            <a:xfrm>
              <a:off x="5087268" y="2363874"/>
              <a:ext cx="1749687" cy="241242"/>
              <a:chOff x="5061958" y="2835014"/>
              <a:chExt cx="1762627" cy="273804"/>
            </a:xfrm>
          </p:grpSpPr>
          <p:cxnSp>
            <p:nvCxnSpPr>
              <p:cNvPr id="170" name="直接箭头连接符 169"/>
              <p:cNvCxnSpPr/>
              <p:nvPr>
                <p:custDataLst>
                  <p:tags r:id="rId62"/>
                </p:custDataLst>
              </p:nvPr>
            </p:nvCxnSpPr>
            <p:spPr>
              <a:xfrm>
                <a:off x="5061958" y="3102808"/>
                <a:ext cx="1762627" cy="6010"/>
              </a:xfrm>
              <a:prstGeom prst="straightConnector1">
                <a:avLst/>
              </a:prstGeom>
              <a:ln w="28575">
                <a:solidFill>
                  <a:srgbClr val="00728A"/>
                </a:solidFill>
                <a:miter lim="800000"/>
                <a:headEnd type="oval"/>
                <a:tailEnd type="stealth"/>
              </a:ln>
            </p:spPr>
            <p:style>
              <a:lnRef idx="3">
                <a:schemeClr val="dk1"/>
              </a:lnRef>
              <a:fillRef idx="0">
                <a:schemeClr val="dk1"/>
              </a:fillRef>
              <a:effectRef idx="2">
                <a:schemeClr val="dk1"/>
              </a:effectRef>
              <a:fontRef idx="minor">
                <a:schemeClr val="tx1"/>
              </a:fontRef>
            </p:style>
          </p:cxnSp>
          <p:sp>
            <p:nvSpPr>
              <p:cNvPr id="171" name="文本框 170"/>
              <p:cNvSpPr txBox="1"/>
              <p:nvPr>
                <p:custDataLst>
                  <p:tags r:id="rId63"/>
                </p:custDataLst>
              </p:nvPr>
            </p:nvSpPr>
            <p:spPr>
              <a:xfrm>
                <a:off x="5672721" y="2835014"/>
                <a:ext cx="541103" cy="268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指引</a:t>
                </a:r>
                <a:endParaRPr kumimoji="0" lang="zh-CN" altLang="en-US" sz="11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grpSp>
          <p:nvGrpSpPr>
            <p:cNvPr id="172" name="组合 171"/>
            <p:cNvGrpSpPr/>
            <p:nvPr/>
          </p:nvGrpSpPr>
          <p:grpSpPr>
            <a:xfrm>
              <a:off x="4931702" y="2885458"/>
              <a:ext cx="919843" cy="1170650"/>
              <a:chOff x="8223155" y="346522"/>
              <a:chExt cx="926645" cy="1328662"/>
            </a:xfrm>
          </p:grpSpPr>
          <p:sp>
            <p:nvSpPr>
              <p:cNvPr id="173" name="文本框 172"/>
              <p:cNvSpPr txBox="1"/>
              <p:nvPr>
                <p:custDataLst>
                  <p:tags r:id="rId64"/>
                </p:custDataLst>
              </p:nvPr>
            </p:nvSpPr>
            <p:spPr>
              <a:xfrm rot="3030453">
                <a:off x="8342528" y="1006773"/>
                <a:ext cx="609632" cy="225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指引</a:t>
                </a:r>
                <a:endParaRPr kumimoji="0" lang="zh-CN" altLang="en-US" sz="105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cxnSp>
            <p:nvCxnSpPr>
              <p:cNvPr id="174" name="直接箭头连接符 173"/>
              <p:cNvCxnSpPr/>
              <p:nvPr>
                <p:custDataLst>
                  <p:tags r:id="rId65"/>
                </p:custDataLst>
              </p:nvPr>
            </p:nvCxnSpPr>
            <p:spPr>
              <a:xfrm>
                <a:off x="8223155" y="346522"/>
                <a:ext cx="926645" cy="1328662"/>
              </a:xfrm>
              <a:prstGeom prst="straightConnector1">
                <a:avLst/>
              </a:prstGeom>
              <a:ln w="28575">
                <a:solidFill>
                  <a:srgbClr val="00728A"/>
                </a:solidFill>
                <a:miter lim="800000"/>
                <a:headEnd type="oval"/>
                <a:tailEnd type="stealth"/>
              </a:ln>
            </p:spPr>
            <p:style>
              <a:lnRef idx="3">
                <a:schemeClr val="dk1"/>
              </a:lnRef>
              <a:fillRef idx="0">
                <a:schemeClr val="dk1"/>
              </a:fillRef>
              <a:effectRef idx="2">
                <a:schemeClr val="dk1"/>
              </a:effectRef>
              <a:fontRef idx="minor">
                <a:schemeClr val="tx1"/>
              </a:fontRef>
            </p:style>
          </p:cxnSp>
        </p:grpSp>
        <p:sp>
          <p:nvSpPr>
            <p:cNvPr id="175" name="矩形 174"/>
            <p:cNvSpPr/>
            <p:nvPr>
              <p:custDataLst>
                <p:tags r:id="rId66"/>
              </p:custDataLst>
            </p:nvPr>
          </p:nvSpPr>
          <p:spPr>
            <a:xfrm>
              <a:off x="274695" y="1890248"/>
              <a:ext cx="11672575" cy="250497"/>
            </a:xfrm>
            <a:prstGeom prst="rect">
              <a:avLst/>
            </a:prstGeom>
            <a:solidFill>
              <a:srgbClr val="00728A"/>
            </a:solidFill>
            <a:ln>
              <a:noFill/>
            </a:ln>
            <a:effectLst/>
          </p:spPr>
          <p:txBody>
            <a:bodyPr rtlCol="0" anchor="ctr"/>
            <a:lstStyle/>
            <a:p>
              <a:pPr algn="ct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数据的权属结构与确权</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6" name="矩形 175"/>
            <p:cNvSpPr/>
            <p:nvPr>
              <p:custDataLst>
                <p:tags r:id="rId67"/>
              </p:custDataLst>
            </p:nvPr>
          </p:nvSpPr>
          <p:spPr>
            <a:xfrm>
              <a:off x="268671" y="1890247"/>
              <a:ext cx="263706" cy="4147540"/>
            </a:xfrm>
            <a:prstGeom prst="rect">
              <a:avLst/>
            </a:prstGeom>
            <a:solidFill>
              <a:srgbClr val="00728A"/>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动态更新人员数据安全策略</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79" name="矩形 178"/>
            <p:cNvSpPr/>
            <p:nvPr>
              <p:custDataLst>
                <p:tags r:id="rId68"/>
              </p:custDataLst>
            </p:nvPr>
          </p:nvSpPr>
          <p:spPr>
            <a:xfrm>
              <a:off x="11690169" y="1893321"/>
              <a:ext cx="263706" cy="4147540"/>
            </a:xfrm>
            <a:prstGeom prst="rect">
              <a:avLst/>
            </a:prstGeom>
            <a:solidFill>
              <a:srgbClr val="00728A"/>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持续用户鉴权与数据行为分析</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0" name="矩形 179"/>
            <p:cNvSpPr/>
            <p:nvPr>
              <p:custDataLst>
                <p:tags r:id="rId69"/>
              </p:custDataLst>
            </p:nvPr>
          </p:nvSpPr>
          <p:spPr>
            <a:xfrm>
              <a:off x="268671" y="6027849"/>
              <a:ext cx="11672575" cy="250497"/>
            </a:xfrm>
            <a:prstGeom prst="rect">
              <a:avLst/>
            </a:prstGeom>
            <a:solidFill>
              <a:srgbClr val="00728A"/>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结合</a:t>
              </a:r>
              <a:r>
                <a:rPr kumimoji="0" lang="en-US" altLang="zh-CN"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MSG</a:t>
              </a: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及</a:t>
              </a:r>
              <a:r>
                <a:rPr kumimoji="0" lang="en-US" altLang="zh-CN"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SDP</a:t>
              </a:r>
              <a:r>
                <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纳管数据通信网络</a:t>
              </a:r>
              <a:endParaRPr kumimoji="0" lang="zh-CN" altLang="en-US" sz="18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1" name="矩形: 圆角 95"/>
            <p:cNvSpPr/>
            <p:nvPr>
              <p:custDataLst>
                <p:tags r:id="rId70"/>
              </p:custDataLst>
            </p:nvPr>
          </p:nvSpPr>
          <p:spPr>
            <a:xfrm>
              <a:off x="1689121" y="5650151"/>
              <a:ext cx="8780370" cy="249952"/>
            </a:xfrm>
            <a:prstGeom prst="roundRect">
              <a:avLst/>
            </a:prstGeom>
            <a:solidFill>
              <a:schemeClr val="bg1">
                <a:lumMod val="95000"/>
                <a:alpha val="81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1" dirty="0">
                  <a:solidFill>
                    <a:srgbClr val="000000">
                      <a:lumMod val="75000"/>
                      <a:lumOff val="25000"/>
                    </a:srgb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数据资产梳理、数据审计、秘钥管理、统一数据安全管理、数据安全态势感知、用户与实体行为分析、软件定义边界、微隔离   </a:t>
              </a:r>
              <a:r>
                <a:rPr lang="en-US" altLang="zh-CN" sz="1100" b="1" dirty="0">
                  <a:solidFill>
                    <a:srgbClr val="000000">
                      <a:lumMod val="75000"/>
                      <a:lumOff val="25000"/>
                    </a:srgb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a:t>
              </a:r>
              <a:endParaRPr kumimoji="0" lang="zh-CN" altLang="en-US" sz="11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2" name="矩形: 圆角 95"/>
            <p:cNvSpPr/>
            <p:nvPr>
              <p:custDataLst>
                <p:tags r:id="rId71"/>
              </p:custDataLst>
            </p:nvPr>
          </p:nvSpPr>
          <p:spPr>
            <a:xfrm>
              <a:off x="1699444" y="4722283"/>
              <a:ext cx="1051403" cy="864975"/>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srgbClr val="000000">
                    <a:lumMod val="75000"/>
                    <a:lumOff val="25000"/>
                  </a:srgbClr>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83" name="矩形: 圆角 96"/>
            <p:cNvSpPr/>
            <p:nvPr>
              <p:custDataLst>
                <p:tags r:id="rId72"/>
              </p:custDataLst>
            </p:nvPr>
          </p:nvSpPr>
          <p:spPr>
            <a:xfrm>
              <a:off x="3173414" y="4729910"/>
              <a:ext cx="1162467" cy="853920"/>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4" name="矩形: 圆角 97"/>
            <p:cNvSpPr/>
            <p:nvPr>
              <p:custDataLst>
                <p:tags r:id="rId73"/>
              </p:custDataLst>
            </p:nvPr>
          </p:nvSpPr>
          <p:spPr>
            <a:xfrm>
              <a:off x="4715363" y="4731045"/>
              <a:ext cx="1162467"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5" name="矩形: 圆角 98"/>
            <p:cNvSpPr/>
            <p:nvPr>
              <p:custDataLst>
                <p:tags r:id="rId74"/>
              </p:custDataLst>
            </p:nvPr>
          </p:nvSpPr>
          <p:spPr>
            <a:xfrm>
              <a:off x="6333746" y="4730875"/>
              <a:ext cx="1051403"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6" name="矩形: 圆角 99"/>
            <p:cNvSpPr/>
            <p:nvPr>
              <p:custDataLst>
                <p:tags r:id="rId75"/>
              </p:custDataLst>
            </p:nvPr>
          </p:nvSpPr>
          <p:spPr>
            <a:xfrm>
              <a:off x="7909045" y="4722976"/>
              <a:ext cx="1051403"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7" name="矩形: 圆角 100"/>
            <p:cNvSpPr/>
            <p:nvPr>
              <p:custDataLst>
                <p:tags r:id="rId76"/>
              </p:custDataLst>
            </p:nvPr>
          </p:nvSpPr>
          <p:spPr>
            <a:xfrm>
              <a:off x="9434438" y="4722302"/>
              <a:ext cx="1051403" cy="860854"/>
            </a:xfrm>
            <a:prstGeom prst="round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endParaRPr lang="zh-CN" altLang="en-US" sz="1100" b="1" dirty="0">
                <a:solidFill>
                  <a:srgbClr val="000000">
                    <a:lumMod val="75000"/>
                    <a:lumOff val="25000"/>
                  </a:srgbClr>
                </a:solidFill>
                <a:ea typeface="思源黑体 CN Normal" panose="020B0400000000000000" pitchFamily="34" charset="-122"/>
              </a:endParaRPr>
            </a:p>
          </p:txBody>
        </p:sp>
        <p:sp>
          <p:nvSpPr>
            <p:cNvPr id="188" name="文本框 187"/>
            <p:cNvSpPr txBox="1"/>
            <p:nvPr/>
          </p:nvSpPr>
          <p:spPr>
            <a:xfrm>
              <a:off x="3103460" y="4724495"/>
              <a:ext cx="1291992" cy="790922"/>
            </a:xfrm>
            <a:prstGeom prst="rect">
              <a:avLst/>
            </a:prstGeom>
            <a:noFill/>
          </p:spPr>
          <p:txBody>
            <a:bodyPr wrap="square">
              <a:spAutoFit/>
            </a:bodyPr>
            <a:lstStyle/>
            <a:p>
              <a:pPr algn="ctr">
                <a:lnSpc>
                  <a:spcPct val="150000"/>
                </a:lnSpc>
                <a:defRPr/>
              </a:pPr>
              <a:r>
                <a:rPr lang="zh-CN" altLang="en-US" sz="1050" kern="0" dirty="0">
                  <a:solidFill>
                    <a:srgbClr val="000000"/>
                  </a:solidFill>
                  <a:ea typeface="思源黑体 CN Normal" panose="020B0400000000000000" pitchFamily="34" charset="-122"/>
                </a:rPr>
                <a:t>数据传输加密</a:t>
              </a:r>
              <a:endParaRPr lang="zh-CN" altLang="en-US" sz="1050" kern="0" dirty="0">
                <a:solidFill>
                  <a:srgbClr val="000000"/>
                </a:solidFill>
                <a:ea typeface="思源黑体 CN Normal" panose="020B0400000000000000" pitchFamily="34" charset="-122"/>
              </a:endParaRPr>
            </a:p>
            <a:p>
              <a:pPr algn="ctr">
                <a:lnSpc>
                  <a:spcPct val="150000"/>
                </a:lnSpc>
                <a:defRPr/>
              </a:pPr>
              <a:r>
                <a:rPr lang="zh-CN" altLang="en-US" sz="1050" kern="0" dirty="0">
                  <a:solidFill>
                    <a:srgbClr val="000000"/>
                  </a:solidFill>
                  <a:ea typeface="思源黑体 CN Normal" panose="020B0400000000000000" pitchFamily="34" charset="-122"/>
                </a:rPr>
                <a:t>网络</a:t>
              </a:r>
              <a:r>
                <a:rPr lang="en-US" altLang="zh-CN" sz="1050" kern="0" dirty="0">
                  <a:solidFill>
                    <a:srgbClr val="000000"/>
                  </a:solidFill>
                  <a:ea typeface="思源黑体 CN Normal" panose="020B0400000000000000" pitchFamily="34" charset="-122"/>
                </a:rPr>
                <a:t>DLP</a:t>
              </a:r>
              <a:endParaRPr lang="en-US" altLang="zh-CN" sz="1050" kern="0" dirty="0">
                <a:solidFill>
                  <a:srgbClr val="000000"/>
                </a:solidFill>
                <a:ea typeface="思源黑体 CN Normal" panose="020B0400000000000000" pitchFamily="34" charset="-122"/>
              </a:endParaRPr>
            </a:p>
            <a:p>
              <a:pPr algn="ctr">
                <a:lnSpc>
                  <a:spcPct val="150000"/>
                </a:lnSpc>
                <a:defRPr/>
              </a:pPr>
              <a:r>
                <a:rPr lang="zh-CN" altLang="en-US" sz="1050" kern="0" dirty="0">
                  <a:solidFill>
                    <a:srgbClr val="000000"/>
                  </a:solidFill>
                  <a:ea typeface="思源黑体 CN Normal" panose="020B0400000000000000" pitchFamily="34" charset="-122"/>
                </a:rPr>
                <a:t>远程浏览器隔离</a:t>
              </a:r>
              <a:endParaRPr lang="zh-CN" altLang="en-US" sz="1050" kern="0" dirty="0">
                <a:solidFill>
                  <a:srgbClr val="000000"/>
                </a:solidFill>
                <a:ea typeface="思源黑体 CN Normal" panose="020B0400000000000000" pitchFamily="34" charset="-122"/>
              </a:endParaRPr>
            </a:p>
          </p:txBody>
        </p:sp>
        <p:sp>
          <p:nvSpPr>
            <p:cNvPr id="189" name="文本框 188"/>
            <p:cNvSpPr txBox="1"/>
            <p:nvPr/>
          </p:nvSpPr>
          <p:spPr>
            <a:xfrm>
              <a:off x="1597919" y="4732252"/>
              <a:ext cx="1291992" cy="851515"/>
            </a:xfrm>
            <a:prstGeom prst="rect">
              <a:avLst/>
            </a:prstGeom>
            <a:noFill/>
          </p:spPr>
          <p:txBody>
            <a:bodyPr wrap="square">
              <a:spAutoFit/>
            </a:bodyPr>
            <a:lstStyle/>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数据源发现</a:t>
              </a:r>
              <a:endParaRPr lang="en-US" altLang="zh-CN" sz="1050" kern="0" dirty="0">
                <a:solidFill>
                  <a:srgbClr val="000000"/>
                </a:solidFill>
                <a:ea typeface="思源黑体 CN Normal" panose="020B0400000000000000" pitchFamily="34" charset="-122"/>
              </a:endParaRPr>
            </a:p>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数据资产识别</a:t>
              </a:r>
              <a:endParaRPr lang="en-US" altLang="zh-CN" sz="1050" kern="0" dirty="0">
                <a:solidFill>
                  <a:srgbClr val="000000"/>
                </a:solidFill>
                <a:ea typeface="思源黑体 CN Normal" panose="020B0400000000000000" pitchFamily="34" charset="-122"/>
              </a:endParaRPr>
            </a:p>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分类分级标记</a:t>
              </a:r>
              <a:endParaRPr lang="en-US" altLang="zh-CN" sz="1050" kern="0" dirty="0">
                <a:solidFill>
                  <a:srgbClr val="000000"/>
                </a:solidFill>
                <a:ea typeface="思源黑体 CN Normal" panose="020B0400000000000000" pitchFamily="34" charset="-122"/>
              </a:endParaRPr>
            </a:p>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数据完整性校验</a:t>
              </a:r>
              <a:endParaRPr lang="zh-CN" altLang="en-US" sz="1050" kern="0" dirty="0">
                <a:solidFill>
                  <a:srgbClr val="000000"/>
                </a:solidFill>
                <a:ea typeface="思源黑体 CN Normal" panose="020B0400000000000000" pitchFamily="34" charset="-122"/>
              </a:endParaRPr>
            </a:p>
          </p:txBody>
        </p:sp>
        <p:sp>
          <p:nvSpPr>
            <p:cNvPr id="190" name="文本框 189"/>
            <p:cNvSpPr txBox="1"/>
            <p:nvPr>
              <p:custDataLst>
                <p:tags r:id="rId77"/>
              </p:custDataLst>
            </p:nvPr>
          </p:nvSpPr>
          <p:spPr>
            <a:xfrm>
              <a:off x="1712985" y="4452215"/>
              <a:ext cx="1037862"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数据采集</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1" name="文本框 190"/>
            <p:cNvSpPr txBox="1"/>
            <p:nvPr>
              <p:custDataLst>
                <p:tags r:id="rId78"/>
              </p:custDataLst>
            </p:nvPr>
          </p:nvSpPr>
          <p:spPr>
            <a:xfrm>
              <a:off x="3244124" y="4471044"/>
              <a:ext cx="1051403"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数据传输</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2" name="文本框 191"/>
            <p:cNvSpPr txBox="1"/>
            <p:nvPr>
              <p:custDataLst>
                <p:tags r:id="rId79"/>
              </p:custDataLst>
            </p:nvPr>
          </p:nvSpPr>
          <p:spPr>
            <a:xfrm>
              <a:off x="4782331" y="4471043"/>
              <a:ext cx="1044748"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数据存储</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3" name="文本框 192"/>
            <p:cNvSpPr txBox="1"/>
            <p:nvPr>
              <p:custDataLst>
                <p:tags r:id="rId80"/>
              </p:custDataLst>
            </p:nvPr>
          </p:nvSpPr>
          <p:spPr>
            <a:xfrm>
              <a:off x="6363032" y="4474109"/>
              <a:ext cx="1044626"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数据使用</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4" name="文本框 193"/>
            <p:cNvSpPr txBox="1"/>
            <p:nvPr>
              <p:custDataLst>
                <p:tags r:id="rId81"/>
              </p:custDataLst>
            </p:nvPr>
          </p:nvSpPr>
          <p:spPr>
            <a:xfrm>
              <a:off x="7814633" y="4454212"/>
              <a:ext cx="1277778"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数据共享交换</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5" name="文本框 194"/>
            <p:cNvSpPr txBox="1"/>
            <p:nvPr>
              <p:custDataLst>
                <p:tags r:id="rId82"/>
              </p:custDataLst>
            </p:nvPr>
          </p:nvSpPr>
          <p:spPr>
            <a:xfrm>
              <a:off x="9459041" y="4449480"/>
              <a:ext cx="1010203" cy="300023"/>
            </a:xfrm>
            <a:prstGeom prst="roundRect">
              <a:avLst/>
            </a:prstGeom>
            <a:solidFill>
              <a:srgbClr val="1B627A">
                <a:alpha val="81000"/>
              </a:srgb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defPPr>
                <a:defRPr lang="zh-CN"/>
              </a:defPPr>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rPr>
                <a:t>数据销毁</a:t>
              </a:r>
              <a:endParaRPr kumimoji="0" lang="zh-CN" altLang="en-US" sz="1400" b="1"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196" name="文本框 195"/>
            <p:cNvSpPr txBox="1"/>
            <p:nvPr/>
          </p:nvSpPr>
          <p:spPr>
            <a:xfrm>
              <a:off x="4647439" y="4735544"/>
              <a:ext cx="1291992" cy="851515"/>
            </a:xfrm>
            <a:prstGeom prst="rect">
              <a:avLst/>
            </a:prstGeom>
            <a:noFill/>
          </p:spPr>
          <p:txBody>
            <a:bodyPr wrap="square">
              <a:spAutoFit/>
            </a:bodyPr>
            <a:lstStyle/>
            <a:p>
              <a:pPr algn="ctr">
                <a:lnSpc>
                  <a:spcPct val="120000"/>
                </a:lnSpc>
                <a:defRPr/>
              </a:pPr>
              <a:r>
                <a:rPr lang="zh-CN" altLang="en-US" sz="1050" kern="0" dirty="0">
                  <a:solidFill>
                    <a:srgbClr val="000000"/>
                  </a:solidFill>
                  <a:ea typeface="思源黑体 CN Normal" panose="020B0400000000000000" pitchFamily="34" charset="-122"/>
                </a:rPr>
                <a:t>数据存储加密</a:t>
              </a:r>
              <a:endParaRPr lang="zh-CN" altLang="en-US"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备份恢复</a:t>
              </a:r>
              <a:endParaRPr lang="en-US" altLang="zh-CN"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电子文档管理</a:t>
              </a:r>
              <a:endParaRPr lang="en-US" altLang="zh-CN"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与加密</a:t>
              </a:r>
              <a:endParaRPr lang="zh-CN" altLang="en-US" sz="1050" kern="0" dirty="0">
                <a:solidFill>
                  <a:srgbClr val="000000"/>
                </a:solidFill>
                <a:ea typeface="思源黑体 CN Normal" panose="020B0400000000000000" pitchFamily="34" charset="-122"/>
              </a:endParaRPr>
            </a:p>
          </p:txBody>
        </p:sp>
        <p:sp>
          <p:nvSpPr>
            <p:cNvPr id="197" name="文本框 196"/>
            <p:cNvSpPr txBox="1"/>
            <p:nvPr/>
          </p:nvSpPr>
          <p:spPr>
            <a:xfrm>
              <a:off x="6213451" y="4766985"/>
              <a:ext cx="1291992" cy="790922"/>
            </a:xfrm>
            <a:prstGeom prst="rect">
              <a:avLst/>
            </a:prstGeom>
            <a:noFill/>
          </p:spPr>
          <p:txBody>
            <a:bodyPr wrap="square">
              <a:spAutoFit/>
            </a:bodyPr>
            <a:lstStyle/>
            <a:p>
              <a:pPr marR="0" lvl="0" indent="0" algn="ctr" fontAlgn="auto">
                <a:lnSpc>
                  <a:spcPct val="15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身份认证</a:t>
              </a:r>
              <a:endParaRPr lang="zh-CN" altLang="en-US" sz="1050" kern="0" dirty="0">
                <a:solidFill>
                  <a:srgbClr val="000000"/>
                </a:solidFill>
                <a:ea typeface="思源黑体 CN Normal" panose="020B0400000000000000" pitchFamily="34" charset="-122"/>
              </a:endParaRPr>
            </a:p>
            <a:p>
              <a:pPr marR="0" lvl="0" indent="0" algn="ctr" fontAlgn="auto">
                <a:lnSpc>
                  <a:spcPct val="15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访问控制</a:t>
              </a:r>
              <a:endParaRPr lang="zh-CN" altLang="en-US" sz="1050" kern="0" dirty="0">
                <a:solidFill>
                  <a:srgbClr val="000000"/>
                </a:solidFill>
                <a:ea typeface="思源黑体 CN Normal" panose="020B0400000000000000" pitchFamily="34" charset="-122"/>
              </a:endParaRPr>
            </a:p>
            <a:p>
              <a:pPr marR="0" lvl="0" indent="0" algn="ctr" fontAlgn="auto">
                <a:lnSpc>
                  <a:spcPct val="15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数据脱敏</a:t>
              </a:r>
              <a:endParaRPr lang="zh-CN" altLang="en-US" sz="1050" kern="0" dirty="0">
                <a:solidFill>
                  <a:srgbClr val="000000"/>
                </a:solidFill>
                <a:ea typeface="思源黑体 CN Normal" panose="020B0400000000000000" pitchFamily="34" charset="-122"/>
              </a:endParaRPr>
            </a:p>
          </p:txBody>
        </p:sp>
        <p:sp>
          <p:nvSpPr>
            <p:cNvPr id="198" name="文本框 197"/>
            <p:cNvSpPr txBox="1"/>
            <p:nvPr/>
          </p:nvSpPr>
          <p:spPr>
            <a:xfrm>
              <a:off x="7860926" y="4735743"/>
              <a:ext cx="1147639" cy="851515"/>
            </a:xfrm>
            <a:prstGeom prst="rect">
              <a:avLst/>
            </a:prstGeom>
            <a:noFill/>
          </p:spPr>
          <p:txBody>
            <a:bodyPr wrap="square">
              <a:spAutoFit/>
            </a:bodyPr>
            <a:lstStyle/>
            <a:p>
              <a:pPr algn="ctr">
                <a:lnSpc>
                  <a:spcPct val="120000"/>
                </a:lnSpc>
                <a:defRPr/>
              </a:pPr>
              <a:r>
                <a:rPr lang="zh-CN" altLang="en-US" sz="1050" kern="0" dirty="0">
                  <a:solidFill>
                    <a:srgbClr val="000000"/>
                  </a:solidFill>
                  <a:ea typeface="思源黑体 CN Normal" panose="020B0400000000000000" pitchFamily="34" charset="-122"/>
                </a:rPr>
                <a:t>数据脱敏</a:t>
              </a:r>
              <a:endParaRPr lang="zh-CN" altLang="en-US"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数据库安全</a:t>
              </a:r>
              <a:endParaRPr lang="zh-CN" altLang="en-US"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数据溯源</a:t>
              </a:r>
              <a:endParaRPr lang="en-US" altLang="zh-CN" sz="1050" kern="0" dirty="0">
                <a:solidFill>
                  <a:srgbClr val="000000"/>
                </a:solidFill>
                <a:ea typeface="思源黑体 CN Normal" panose="020B0400000000000000" pitchFamily="34" charset="-122"/>
              </a:endParaRPr>
            </a:p>
            <a:p>
              <a:pPr algn="ctr">
                <a:lnSpc>
                  <a:spcPct val="120000"/>
                </a:lnSpc>
                <a:defRPr/>
              </a:pPr>
              <a:r>
                <a:rPr lang="zh-CN" altLang="en-US" sz="1050" kern="0" dirty="0">
                  <a:solidFill>
                    <a:srgbClr val="000000"/>
                  </a:solidFill>
                  <a:ea typeface="思源黑体 CN Normal" panose="020B0400000000000000" pitchFamily="34" charset="-122"/>
                </a:rPr>
                <a:t>个人隐私保护</a:t>
              </a:r>
              <a:endParaRPr lang="zh-CN" altLang="en-US" sz="1050" kern="0" dirty="0">
                <a:solidFill>
                  <a:srgbClr val="000000"/>
                </a:solidFill>
                <a:ea typeface="思源黑体 CN Normal" panose="020B0400000000000000" pitchFamily="34" charset="-122"/>
              </a:endParaRPr>
            </a:p>
          </p:txBody>
        </p:sp>
        <p:sp>
          <p:nvSpPr>
            <p:cNvPr id="199" name="文本框 198"/>
            <p:cNvSpPr txBox="1"/>
            <p:nvPr/>
          </p:nvSpPr>
          <p:spPr>
            <a:xfrm>
              <a:off x="9388451" y="5008572"/>
              <a:ext cx="1181952" cy="269817"/>
            </a:xfrm>
            <a:prstGeom prst="rect">
              <a:avLst/>
            </a:prstGeom>
            <a:noFill/>
          </p:spPr>
          <p:txBody>
            <a:bodyPr wrap="square">
              <a:spAutoFit/>
            </a:bodyPr>
            <a:lstStyle/>
            <a:p>
              <a:pPr marR="0" lvl="0" indent="0" algn="ctr" fontAlgn="auto">
                <a:lnSpc>
                  <a:spcPct val="120000"/>
                </a:lnSpc>
                <a:spcBef>
                  <a:spcPts val="0"/>
                </a:spcBef>
                <a:spcAft>
                  <a:spcPts val="0"/>
                </a:spcAft>
                <a:buClrTx/>
                <a:buSzTx/>
                <a:buFontTx/>
                <a:buNone/>
                <a:defRPr/>
              </a:pPr>
              <a:r>
                <a:rPr lang="zh-CN" altLang="en-US" sz="1050" kern="0" dirty="0">
                  <a:solidFill>
                    <a:srgbClr val="000000"/>
                  </a:solidFill>
                  <a:ea typeface="思源黑体 CN Normal" panose="020B0400000000000000" pitchFamily="34" charset="-122"/>
                </a:rPr>
                <a:t>数据销毁</a:t>
              </a:r>
              <a:endParaRPr lang="en-US" altLang="zh-CN" sz="1050" kern="0" dirty="0">
                <a:solidFill>
                  <a:srgbClr val="000000"/>
                </a:solidFill>
                <a:ea typeface="思源黑体 CN Normal" panose="020B0400000000000000" pitchFamily="34" charset="-122"/>
              </a:endParaRPr>
            </a:p>
          </p:txBody>
        </p:sp>
      </p:gr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523279" y="1873500"/>
            <a:ext cx="2736842" cy="3701317"/>
          </a:xfrm>
          <a:prstGeom prst="rect">
            <a:avLst/>
          </a:prstGeom>
        </p:spPr>
      </p:pic>
      <p:sp>
        <p:nvSpPr>
          <p:cNvPr id="3" name="标题 6"/>
          <p:cNvSpPr txBox="1"/>
          <p:nvPr/>
        </p:nvSpPr>
        <p:spPr>
          <a:xfrm>
            <a:off x="1390213" y="957385"/>
            <a:ext cx="4869909" cy="715107"/>
          </a:xfrm>
          <a:prstGeom prst="rect">
            <a:avLst/>
          </a:prstGeom>
        </p:spPr>
        <p:txBody>
          <a:bodyP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lnSpc>
                <a:spcPct val="150000"/>
              </a:lnSpc>
            </a:pPr>
            <a:r>
              <a:rPr lang="zh-CN" altLang="en-US" sz="41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以上汇报，感谢领导倾听！</a:t>
            </a:r>
            <a:endParaRPr lang="zh-CN" altLang="en-US" sz="41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a:p>
            <a:pPr algn="dist"/>
            <a:endParaRPr lang="en-US" altLang="zh-CN" sz="1600" b="1" dirty="0">
              <a:solidFill>
                <a:srgbClr val="FFC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2" name="标题 6"/>
          <p:cNvSpPr txBox="1"/>
          <p:nvPr/>
        </p:nvSpPr>
        <p:spPr>
          <a:xfrm>
            <a:off x="1151853" y="2394059"/>
            <a:ext cx="1583144" cy="3575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altLang="zh-CN" sz="1800" b="1" dirty="0">
                <a:solidFill>
                  <a:srgbClr val="FFC000"/>
                </a:solidFill>
                <a:latin typeface="思源黑体 CN Heavy" panose="020B0A00000000000000" pitchFamily="34" charset="-122"/>
                <a:ea typeface="思源黑体 CN Heavy" panose="020B0A00000000000000" pitchFamily="34" charset="-122"/>
              </a:rPr>
              <a:t>“</a:t>
            </a:r>
            <a:r>
              <a:rPr lang="zh-CN" altLang="en-US" sz="1800" b="1" dirty="0">
                <a:solidFill>
                  <a:srgbClr val="FFC000"/>
                </a:solidFill>
                <a:latin typeface="思源黑体 CN Heavy" panose="020B0A00000000000000" pitchFamily="34" charset="-122"/>
                <a:ea typeface="思源黑体 CN Heavy" panose="020B0A00000000000000" pitchFamily="34" charset="-122"/>
              </a:rPr>
              <a:t>码”上了解</a:t>
            </a:r>
            <a:endParaRPr lang="en-US" altLang="zh-CN" sz="1800" b="1" dirty="0">
              <a:solidFill>
                <a:srgbClr val="FFC000"/>
              </a:solidFill>
              <a:latin typeface="思源黑体 CN Heavy" panose="020B0A00000000000000" pitchFamily="34" charset="-122"/>
              <a:ea typeface="思源黑体 CN Heavy" panose="020B0A00000000000000" pitchFamily="34" charset="-122"/>
            </a:endParaRPr>
          </a:p>
        </p:txBody>
      </p:sp>
      <p:pic>
        <p:nvPicPr>
          <p:cNvPr id="4" name="图片 3"/>
          <p:cNvPicPr>
            <a:picLocks noChangeAspect="1"/>
          </p:cNvPicPr>
          <p:nvPr/>
        </p:nvPicPr>
        <p:blipFill rotWithShape="1">
          <a:blip r:embed="rId2"/>
          <a:srcRect l="2022" b="3734"/>
          <a:stretch>
            <a:fillRect/>
          </a:stretch>
        </p:blipFill>
        <p:spPr>
          <a:xfrm>
            <a:off x="1217348" y="2837973"/>
            <a:ext cx="1661161" cy="165048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4546992" y="1172937"/>
            <a:ext cx="2359312" cy="3271316"/>
          </a:xfrm>
          <a:prstGeom prst="rect">
            <a:avLst/>
          </a:prstGeom>
          <a:solidFill>
            <a:srgbClr val="24B9CB">
              <a:alpha val="23347"/>
            </a:srgbClr>
          </a:solidFill>
          <a:ln>
            <a:solidFill>
              <a:srgbClr val="5FFF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bg1"/>
              </a:solidFill>
              <a:cs typeface="思源黑体 CN Normal" panose="020B0400000000000000" pitchFamily="34" charset="-122"/>
            </a:endParaRPr>
          </a:p>
        </p:txBody>
      </p:sp>
      <p:sp>
        <p:nvSpPr>
          <p:cNvPr id="5" name="矩形 4"/>
          <p:cNvSpPr/>
          <p:nvPr>
            <p:custDataLst>
              <p:tags r:id="rId2"/>
            </p:custDataLst>
          </p:nvPr>
        </p:nvSpPr>
        <p:spPr>
          <a:xfrm>
            <a:off x="2368568" y="1172937"/>
            <a:ext cx="1835721" cy="3271316"/>
          </a:xfrm>
          <a:prstGeom prst="rect">
            <a:avLst/>
          </a:prstGeom>
          <a:solidFill>
            <a:srgbClr val="24B9CB">
              <a:alpha val="23347"/>
            </a:srgbClr>
          </a:solidFill>
          <a:ln>
            <a:solidFill>
              <a:srgbClr val="5FFF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bg1"/>
              </a:solidFill>
              <a:cs typeface="思源黑体 CN Normal" panose="020B0400000000000000" pitchFamily="34" charset="-122"/>
            </a:endParaRPr>
          </a:p>
        </p:txBody>
      </p:sp>
      <p:sp>
        <p:nvSpPr>
          <p:cNvPr id="4" name="矩形 3"/>
          <p:cNvSpPr/>
          <p:nvPr>
            <p:custDataLst>
              <p:tags r:id="rId3"/>
            </p:custDataLst>
          </p:nvPr>
        </p:nvSpPr>
        <p:spPr>
          <a:xfrm>
            <a:off x="210315" y="1172937"/>
            <a:ext cx="1835721" cy="3271316"/>
          </a:xfrm>
          <a:prstGeom prst="rect">
            <a:avLst/>
          </a:prstGeom>
          <a:solidFill>
            <a:srgbClr val="24B9CB">
              <a:alpha val="23347"/>
            </a:srgbClr>
          </a:solidFill>
          <a:ln>
            <a:solidFill>
              <a:srgbClr val="5FFF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a:solidFill>
                <a:schemeClr val="bg1"/>
              </a:solidFill>
              <a:cs typeface="思源黑体 CN Normal" panose="020B0400000000000000" pitchFamily="34" charset="-122"/>
            </a:endParaRPr>
          </a:p>
        </p:txBody>
      </p:sp>
      <p:sp>
        <p:nvSpPr>
          <p:cNvPr id="3" name="标题 2"/>
          <p:cNvSpPr>
            <a:spLocks noGrp="1"/>
          </p:cNvSpPr>
          <p:nvPr>
            <p:ph type="title"/>
          </p:nvPr>
        </p:nvSpPr>
        <p:spPr/>
        <p:txBody>
          <a:bodyPr/>
          <a:lstStyle/>
          <a:p>
            <a:r>
              <a:rPr lang="zh-CN" altLang="en-US" dirty="0">
                <a:sym typeface="+mn-ea"/>
              </a:rPr>
              <a:t>数据重要性毋庸置疑</a:t>
            </a:r>
            <a:endParaRPr lang="zh-CN" altLang="en-US" dirty="0"/>
          </a:p>
        </p:txBody>
      </p:sp>
      <p:sp>
        <p:nvSpPr>
          <p:cNvPr id="2" name="文本框 1"/>
          <p:cNvSpPr txBox="1"/>
          <p:nvPr>
            <p:custDataLst>
              <p:tags r:id="rId4"/>
            </p:custDataLst>
          </p:nvPr>
        </p:nvSpPr>
        <p:spPr>
          <a:xfrm>
            <a:off x="2368568" y="1945437"/>
            <a:ext cx="1835721" cy="461665"/>
          </a:xfrm>
          <a:prstGeom prst="rect">
            <a:avLst/>
          </a:prstGeom>
          <a:noFill/>
        </p:spPr>
        <p:txBody>
          <a:bodyPr wrap="square">
            <a:spAutoFit/>
          </a:bodyPr>
          <a:lstStyle/>
          <a:p>
            <a:pPr algn="ctr"/>
            <a:r>
              <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软件定义</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31" name="文本框 30"/>
          <p:cNvSpPr txBox="1"/>
          <p:nvPr>
            <p:custDataLst>
              <p:tags r:id="rId5"/>
            </p:custDataLst>
          </p:nvPr>
        </p:nvSpPr>
        <p:spPr>
          <a:xfrm>
            <a:off x="2368569" y="2606418"/>
            <a:ext cx="1817110" cy="461665"/>
          </a:xfrm>
          <a:prstGeom prst="rect">
            <a:avLst/>
          </a:prstGeom>
          <a:noFill/>
        </p:spPr>
        <p:txBody>
          <a:bodyPr wrap="square">
            <a:spAutoFit/>
          </a:bodyPr>
          <a:lstStyle/>
          <a:p>
            <a:pPr algn="ctr"/>
            <a:r>
              <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泛在互联</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32" name="文本框 31"/>
          <p:cNvSpPr txBox="1"/>
          <p:nvPr>
            <p:custDataLst>
              <p:tags r:id="rId6"/>
            </p:custDataLst>
          </p:nvPr>
        </p:nvSpPr>
        <p:spPr>
          <a:xfrm>
            <a:off x="7545500" y="1535430"/>
            <a:ext cx="4484370" cy="1154162"/>
          </a:xfrm>
          <a:prstGeom prst="rect">
            <a:avLst/>
          </a:prstGeom>
          <a:noFill/>
        </p:spPr>
        <p:txBody>
          <a:bodyPr wrap="square" rtlCol="0" anchor="t">
            <a:spAutoFit/>
          </a:bodyPr>
          <a:lstStyle/>
          <a:p>
            <a:pPr indent="0" algn="ctr" fontAlgn="auto">
              <a:spcBef>
                <a:spcPts val="0"/>
              </a:spcBef>
              <a:spcAft>
                <a:spcPts val="0"/>
              </a:spcAft>
            </a:pP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《关于构建更加完善的要素市场化</a:t>
            </a:r>
            <a:endParaRPr lang="en-US" altLang="zh-CN"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indent="0" algn="ctr" fontAlgn="auto">
              <a:spcBef>
                <a:spcPts val="0"/>
              </a:spcBef>
              <a:spcAft>
                <a:spcPts val="0"/>
              </a:spcAft>
            </a:pPr>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配置体制机制的意见》</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algn="ctr" fontAlgn="auto">
              <a:spcBef>
                <a:spcPts val="300"/>
              </a:spcBef>
            </a:pPr>
            <a:r>
              <a:rPr lang="zh-CN" altLang="en-US" sz="1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   培育发展数据要素市场，释放数据红利，</a:t>
            </a:r>
            <a:endParaRPr lang="en-US" altLang="zh-CN" sz="1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a:p>
            <a:pPr algn="ctr" fontAlgn="auto">
              <a:spcBef>
                <a:spcPts val="300"/>
              </a:spcBef>
            </a:pPr>
            <a:r>
              <a:rPr lang="zh-CN" altLang="en-US" sz="1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已成为推动经济高质量发展的新动能</a:t>
            </a:r>
            <a:endParaRPr lang="zh-CN" altLang="en-US" sz="1400"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
        <p:nvSpPr>
          <p:cNvPr id="33" name="矩形 32"/>
          <p:cNvSpPr/>
          <p:nvPr>
            <p:custDataLst>
              <p:tags r:id="rId7"/>
            </p:custDataLst>
          </p:nvPr>
        </p:nvSpPr>
        <p:spPr>
          <a:xfrm>
            <a:off x="7545500" y="3331210"/>
            <a:ext cx="4484370" cy="1915795"/>
          </a:xfrm>
          <a:prstGeom prst="rect">
            <a:avLst/>
          </a:prstGeom>
          <a:noFill/>
          <a:ln>
            <a:solidFill>
              <a:srgbClr val="2286A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4" name="矩形 33"/>
          <p:cNvSpPr/>
          <p:nvPr>
            <p:custDataLst>
              <p:tags r:id="rId8"/>
            </p:custDataLst>
          </p:nvPr>
        </p:nvSpPr>
        <p:spPr>
          <a:xfrm>
            <a:off x="8544990" y="3200400"/>
            <a:ext cx="2498090" cy="290195"/>
          </a:xfrm>
          <a:prstGeom prst="rect">
            <a:avLst/>
          </a:prstGeom>
          <a:solidFill>
            <a:srgbClr val="00B0F0"/>
          </a:solidFill>
          <a:ln>
            <a:solidFill>
              <a:srgbClr val="2286A5"/>
            </a:solid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zh-CN" altLang="en-US" sz="16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rPr>
              <a:t>五大核心市场生产要素</a:t>
            </a:r>
            <a:endParaRPr lang="zh-CN" altLang="en-US" sz="1600" b="1" dirty="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35" name="组合 34"/>
          <p:cNvGrpSpPr/>
          <p:nvPr/>
        </p:nvGrpSpPr>
        <p:grpSpPr>
          <a:xfrm>
            <a:off x="7709330" y="3920490"/>
            <a:ext cx="4166870" cy="973455"/>
            <a:chOff x="996" y="5228"/>
            <a:chExt cx="8466" cy="2062"/>
          </a:xfrm>
        </p:grpSpPr>
        <p:sp>
          <p:nvSpPr>
            <p:cNvPr id="36" name="文本框 35"/>
            <p:cNvSpPr txBox="1"/>
            <p:nvPr>
              <p:custDataLst>
                <p:tags r:id="rId9"/>
              </p:custDataLst>
            </p:nvPr>
          </p:nvSpPr>
          <p:spPr>
            <a:xfrm>
              <a:off x="2729" y="5228"/>
              <a:ext cx="1531" cy="2062"/>
            </a:xfrm>
            <a:prstGeom prst="rect">
              <a:avLst/>
            </a:prstGeom>
            <a:noFill/>
            <a:ln>
              <a:solidFill>
                <a:srgbClr val="2286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劳动力</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7" name="文本框 36"/>
            <p:cNvSpPr txBox="1"/>
            <p:nvPr>
              <p:custDataLst>
                <p:tags r:id="rId10"/>
              </p:custDataLst>
            </p:nvPr>
          </p:nvSpPr>
          <p:spPr>
            <a:xfrm>
              <a:off x="4464" y="5228"/>
              <a:ext cx="1531" cy="2062"/>
            </a:xfrm>
            <a:prstGeom prst="rect">
              <a:avLst/>
            </a:prstGeom>
            <a:noFill/>
            <a:ln>
              <a:solidFill>
                <a:srgbClr val="2286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资本</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8" name="文本框 37"/>
            <p:cNvSpPr txBox="1"/>
            <p:nvPr>
              <p:custDataLst>
                <p:tags r:id="rId11"/>
              </p:custDataLst>
            </p:nvPr>
          </p:nvSpPr>
          <p:spPr>
            <a:xfrm>
              <a:off x="6197" y="5228"/>
              <a:ext cx="1531" cy="2062"/>
            </a:xfrm>
            <a:prstGeom prst="rect">
              <a:avLst/>
            </a:prstGeom>
            <a:noFill/>
            <a:ln>
              <a:solidFill>
                <a:srgbClr val="2286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技术</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39" name="文本框 38"/>
            <p:cNvSpPr txBox="1"/>
            <p:nvPr>
              <p:custDataLst>
                <p:tags r:id="rId12"/>
              </p:custDataLst>
            </p:nvPr>
          </p:nvSpPr>
          <p:spPr>
            <a:xfrm>
              <a:off x="996" y="5228"/>
              <a:ext cx="1531" cy="2062"/>
            </a:xfrm>
            <a:prstGeom prst="rect">
              <a:avLst/>
            </a:prstGeom>
            <a:noFill/>
            <a:ln>
              <a:solidFill>
                <a:srgbClr val="2286A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土地</a:t>
              </a:r>
              <a:endParaRPr lang="zh-CN" altLang="en-US" b="1"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grpSp>
          <p:nvGrpSpPr>
            <p:cNvPr id="40" name="组合 39"/>
            <p:cNvGrpSpPr/>
            <p:nvPr/>
          </p:nvGrpSpPr>
          <p:grpSpPr>
            <a:xfrm>
              <a:off x="7932" y="5228"/>
              <a:ext cx="1530" cy="2062"/>
              <a:chOff x="8966" y="5228"/>
              <a:chExt cx="1530" cy="2062"/>
            </a:xfrm>
          </p:grpSpPr>
          <p:sp>
            <p:nvSpPr>
              <p:cNvPr id="41" name="文本框 40"/>
              <p:cNvSpPr txBox="1"/>
              <p:nvPr>
                <p:custDataLst>
                  <p:tags r:id="rId13"/>
                </p:custDataLst>
              </p:nvPr>
            </p:nvSpPr>
            <p:spPr>
              <a:xfrm>
                <a:off x="8966" y="5228"/>
                <a:ext cx="1531" cy="2062"/>
              </a:xfrm>
              <a:prstGeom prst="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zh-CN"/>
                </a:defPPr>
                <a:lvl1pPr algn="ctr">
                  <a:defRPr sz="1400">
                    <a:solidFill>
                      <a:srgbClr val="184199"/>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FFC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数据</a:t>
                </a:r>
                <a:endParaRPr lang="zh-CN" altLang="en-US" b="1" dirty="0">
                  <a:solidFill>
                    <a:srgbClr val="FFC000"/>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pic>
            <p:nvPicPr>
              <p:cNvPr id="42" name="图片 41"/>
              <p:cNvPicPr/>
              <p:nvPr>
                <p:custDataLst>
                  <p:tags r:id="rId14"/>
                </p:custDataLst>
              </p:nvPr>
            </p:nvPicPr>
            <p:blipFill>
              <a:blip r:embed="rId15">
                <a:extLst>
                  <a:ext uri="{BEBA8EAE-BF5A-486C-A8C5-ECC9F3942E4B}">
                    <a14:imgProps xmlns:a14="http://schemas.microsoft.com/office/drawing/2010/main">
                      <a14:imgLayer r:embed="rId16">
                        <a14:imgEffect>
                          <a14:colorTemperature colorTemp="7691"/>
                        </a14:imgEffect>
                        <a14:imgEffect>
                          <a14:saturation sat="188000"/>
                        </a14:imgEffect>
                      </a14:imgLayer>
                    </a14:imgProps>
                  </a:ext>
                </a:extLst>
              </a:blip>
              <a:stretch>
                <a:fillRect/>
              </a:stretch>
            </p:blipFill>
            <p:spPr>
              <a:xfrm>
                <a:off x="9125" y="6019"/>
                <a:ext cx="1212" cy="1029"/>
              </a:xfrm>
              <a:prstGeom prst="rect">
                <a:avLst/>
              </a:prstGeom>
            </p:spPr>
          </p:pic>
        </p:grpSp>
      </p:grpSp>
      <p:sp>
        <p:nvSpPr>
          <p:cNvPr id="43" name="small-tree-on-ground_42082"/>
          <p:cNvSpPr/>
          <p:nvPr>
            <p:custDataLst>
              <p:tags r:id="rId17"/>
            </p:custDataLst>
          </p:nvPr>
        </p:nvSpPr>
        <p:spPr>
          <a:xfrm>
            <a:off x="7880145" y="4295775"/>
            <a:ext cx="368935" cy="4533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73310" h="606157">
                <a:moveTo>
                  <a:pt x="201384" y="313820"/>
                </a:moveTo>
                <a:cubicBezTo>
                  <a:pt x="214207" y="312746"/>
                  <a:pt x="227858" y="316711"/>
                  <a:pt x="239523" y="321833"/>
                </a:cubicBezTo>
                <a:cubicBezTo>
                  <a:pt x="228023" y="320759"/>
                  <a:pt x="216524" y="325468"/>
                  <a:pt x="206596" y="330755"/>
                </a:cubicBezTo>
                <a:cubicBezTo>
                  <a:pt x="194020" y="337364"/>
                  <a:pt x="181942" y="344716"/>
                  <a:pt x="168125" y="348434"/>
                </a:cubicBezTo>
                <a:cubicBezTo>
                  <a:pt x="148104" y="353886"/>
                  <a:pt x="126098" y="345625"/>
                  <a:pt x="112364" y="330425"/>
                </a:cubicBezTo>
                <a:cubicBezTo>
                  <a:pt x="124360" y="332573"/>
                  <a:pt x="137266" y="332159"/>
                  <a:pt x="149014" y="328855"/>
                </a:cubicBezTo>
                <a:cubicBezTo>
                  <a:pt x="166553" y="323981"/>
                  <a:pt x="183017" y="315472"/>
                  <a:pt x="201384" y="313820"/>
                </a:cubicBezTo>
                <a:close/>
                <a:moveTo>
                  <a:pt x="406057" y="305195"/>
                </a:moveTo>
                <a:cubicBezTo>
                  <a:pt x="405065" y="310648"/>
                  <a:pt x="403080" y="316183"/>
                  <a:pt x="400269" y="320975"/>
                </a:cubicBezTo>
                <a:cubicBezTo>
                  <a:pt x="395390" y="329485"/>
                  <a:pt x="387286" y="333946"/>
                  <a:pt x="377860" y="336012"/>
                </a:cubicBezTo>
                <a:cubicBezTo>
                  <a:pt x="375462" y="336590"/>
                  <a:pt x="372898" y="336755"/>
                  <a:pt x="370417" y="337003"/>
                </a:cubicBezTo>
                <a:cubicBezTo>
                  <a:pt x="367937" y="337168"/>
                  <a:pt x="365456" y="337251"/>
                  <a:pt x="362893" y="337581"/>
                </a:cubicBezTo>
                <a:cubicBezTo>
                  <a:pt x="360577" y="337912"/>
                  <a:pt x="358345" y="338325"/>
                  <a:pt x="356277" y="339481"/>
                </a:cubicBezTo>
                <a:cubicBezTo>
                  <a:pt x="355037" y="340225"/>
                  <a:pt x="353797" y="341051"/>
                  <a:pt x="352639" y="341960"/>
                </a:cubicBezTo>
                <a:cubicBezTo>
                  <a:pt x="352639" y="341960"/>
                  <a:pt x="358262" y="329567"/>
                  <a:pt x="372650" y="323040"/>
                </a:cubicBezTo>
                <a:cubicBezTo>
                  <a:pt x="384144" y="317918"/>
                  <a:pt x="397953" y="315853"/>
                  <a:pt x="406057" y="305195"/>
                </a:cubicBezTo>
                <a:close/>
                <a:moveTo>
                  <a:pt x="166706" y="293585"/>
                </a:moveTo>
                <a:cubicBezTo>
                  <a:pt x="174697" y="292697"/>
                  <a:pt x="182802" y="293544"/>
                  <a:pt x="190906" y="296641"/>
                </a:cubicBezTo>
                <a:cubicBezTo>
                  <a:pt x="200086" y="300192"/>
                  <a:pt x="208935" y="305478"/>
                  <a:pt x="216378" y="312002"/>
                </a:cubicBezTo>
                <a:cubicBezTo>
                  <a:pt x="193470" y="306303"/>
                  <a:pt x="172051" y="318856"/>
                  <a:pt x="150549" y="324555"/>
                </a:cubicBezTo>
                <a:cubicBezTo>
                  <a:pt x="123506" y="331657"/>
                  <a:pt x="101921" y="320921"/>
                  <a:pt x="101921" y="320921"/>
                </a:cubicBezTo>
                <a:cubicBezTo>
                  <a:pt x="104485" y="320838"/>
                  <a:pt x="107048" y="320591"/>
                  <a:pt x="109612" y="320260"/>
                </a:cubicBezTo>
                <a:cubicBezTo>
                  <a:pt x="113830" y="319600"/>
                  <a:pt x="117303" y="317618"/>
                  <a:pt x="120859" y="315470"/>
                </a:cubicBezTo>
                <a:cubicBezTo>
                  <a:pt x="124664" y="313075"/>
                  <a:pt x="128302" y="310433"/>
                  <a:pt x="131941" y="307955"/>
                </a:cubicBezTo>
                <a:cubicBezTo>
                  <a:pt x="135580" y="305395"/>
                  <a:pt x="139301" y="302917"/>
                  <a:pt x="143188" y="300935"/>
                </a:cubicBezTo>
                <a:cubicBezTo>
                  <a:pt x="150838" y="297095"/>
                  <a:pt x="158715" y="294473"/>
                  <a:pt x="166706" y="293585"/>
                </a:cubicBezTo>
                <a:close/>
                <a:moveTo>
                  <a:pt x="412690" y="292705"/>
                </a:moveTo>
                <a:cubicBezTo>
                  <a:pt x="409383" y="299060"/>
                  <a:pt x="404836" y="305663"/>
                  <a:pt x="398801" y="309708"/>
                </a:cubicBezTo>
                <a:cubicBezTo>
                  <a:pt x="390203" y="315568"/>
                  <a:pt x="379951" y="317631"/>
                  <a:pt x="370526" y="321758"/>
                </a:cubicBezTo>
                <a:cubicBezTo>
                  <a:pt x="364243" y="324482"/>
                  <a:pt x="358373" y="328856"/>
                  <a:pt x="353909" y="334056"/>
                </a:cubicBezTo>
                <a:cubicBezTo>
                  <a:pt x="354488" y="322583"/>
                  <a:pt x="361184" y="311111"/>
                  <a:pt x="371932" y="306406"/>
                </a:cubicBezTo>
                <a:cubicBezTo>
                  <a:pt x="379290" y="303105"/>
                  <a:pt x="387226" y="302032"/>
                  <a:pt x="395081" y="300463"/>
                </a:cubicBezTo>
                <a:cubicBezTo>
                  <a:pt x="401281" y="299308"/>
                  <a:pt x="407978" y="297327"/>
                  <a:pt x="412690" y="292705"/>
                </a:cubicBezTo>
                <a:close/>
                <a:moveTo>
                  <a:pt x="245239" y="251636"/>
                </a:moveTo>
                <a:cubicBezTo>
                  <a:pt x="250784" y="255600"/>
                  <a:pt x="257570" y="258491"/>
                  <a:pt x="264274" y="259647"/>
                </a:cubicBezTo>
                <a:cubicBezTo>
                  <a:pt x="274454" y="261381"/>
                  <a:pt x="284882" y="260968"/>
                  <a:pt x="294648" y="264602"/>
                </a:cubicBezTo>
                <a:cubicBezTo>
                  <a:pt x="301517" y="267080"/>
                  <a:pt x="307559" y="272448"/>
                  <a:pt x="312276" y="277816"/>
                </a:cubicBezTo>
                <a:cubicBezTo>
                  <a:pt x="306565" y="274513"/>
                  <a:pt x="299613" y="274182"/>
                  <a:pt x="293241" y="274430"/>
                </a:cubicBezTo>
                <a:cubicBezTo>
                  <a:pt x="285213" y="274843"/>
                  <a:pt x="277268" y="275586"/>
                  <a:pt x="269323" y="274182"/>
                </a:cubicBezTo>
                <a:cubicBezTo>
                  <a:pt x="257819" y="272118"/>
                  <a:pt x="248549" y="262620"/>
                  <a:pt x="245239" y="251636"/>
                </a:cubicBezTo>
                <a:close/>
                <a:moveTo>
                  <a:pt x="268093" y="243910"/>
                </a:moveTo>
                <a:cubicBezTo>
                  <a:pt x="277687" y="243662"/>
                  <a:pt x="286703" y="246143"/>
                  <a:pt x="293485" y="253255"/>
                </a:cubicBezTo>
                <a:cubicBezTo>
                  <a:pt x="297290" y="257225"/>
                  <a:pt x="300516" y="262104"/>
                  <a:pt x="302749" y="267231"/>
                </a:cubicBezTo>
                <a:cubicBezTo>
                  <a:pt x="292410" y="258796"/>
                  <a:pt x="278432" y="260036"/>
                  <a:pt x="266108" y="257721"/>
                </a:cubicBezTo>
                <a:cubicBezTo>
                  <a:pt x="250558" y="254826"/>
                  <a:pt x="242204" y="244158"/>
                  <a:pt x="242204" y="244158"/>
                </a:cubicBezTo>
                <a:cubicBezTo>
                  <a:pt x="243527" y="244737"/>
                  <a:pt x="244851" y="245233"/>
                  <a:pt x="246257" y="245647"/>
                </a:cubicBezTo>
                <a:cubicBezTo>
                  <a:pt x="248573" y="246391"/>
                  <a:pt x="250806" y="246226"/>
                  <a:pt x="253205" y="245978"/>
                </a:cubicBezTo>
                <a:cubicBezTo>
                  <a:pt x="255686" y="245647"/>
                  <a:pt x="258167" y="245151"/>
                  <a:pt x="260649" y="244737"/>
                </a:cubicBezTo>
                <a:cubicBezTo>
                  <a:pt x="263130" y="244324"/>
                  <a:pt x="265611" y="243993"/>
                  <a:pt x="268093" y="243910"/>
                </a:cubicBezTo>
                <a:close/>
                <a:moveTo>
                  <a:pt x="264292" y="182694"/>
                </a:moveTo>
                <a:cubicBezTo>
                  <a:pt x="262059" y="187821"/>
                  <a:pt x="258834" y="192618"/>
                  <a:pt x="254947" y="196670"/>
                </a:cubicBezTo>
                <a:cubicBezTo>
                  <a:pt x="248166" y="203782"/>
                  <a:pt x="239235" y="206263"/>
                  <a:pt x="229560" y="206015"/>
                </a:cubicBezTo>
                <a:cubicBezTo>
                  <a:pt x="227079" y="205932"/>
                  <a:pt x="224598" y="205519"/>
                  <a:pt x="222117" y="205105"/>
                </a:cubicBezTo>
                <a:cubicBezTo>
                  <a:pt x="219636" y="204692"/>
                  <a:pt x="217155" y="204196"/>
                  <a:pt x="214675" y="203947"/>
                </a:cubicBezTo>
                <a:cubicBezTo>
                  <a:pt x="212359" y="203699"/>
                  <a:pt x="210044" y="203534"/>
                  <a:pt x="207728" y="204196"/>
                </a:cubicBezTo>
                <a:cubicBezTo>
                  <a:pt x="206405" y="204609"/>
                  <a:pt x="204999" y="205188"/>
                  <a:pt x="203676" y="205767"/>
                </a:cubicBezTo>
                <a:cubicBezTo>
                  <a:pt x="203676" y="205767"/>
                  <a:pt x="212111" y="195016"/>
                  <a:pt x="227575" y="192122"/>
                </a:cubicBezTo>
                <a:cubicBezTo>
                  <a:pt x="239979" y="189806"/>
                  <a:pt x="253872" y="191129"/>
                  <a:pt x="264292" y="182694"/>
                </a:cubicBezTo>
                <a:close/>
                <a:moveTo>
                  <a:pt x="273747" y="172180"/>
                </a:moveTo>
                <a:cubicBezTo>
                  <a:pt x="269030" y="177548"/>
                  <a:pt x="262988" y="182916"/>
                  <a:pt x="256202" y="185394"/>
                </a:cubicBezTo>
                <a:cubicBezTo>
                  <a:pt x="246353" y="188945"/>
                  <a:pt x="235925" y="188615"/>
                  <a:pt x="225745" y="190349"/>
                </a:cubicBezTo>
                <a:cubicBezTo>
                  <a:pt x="219041" y="191505"/>
                  <a:pt x="212338" y="194396"/>
                  <a:pt x="206710" y="198360"/>
                </a:cubicBezTo>
                <a:cubicBezTo>
                  <a:pt x="210020" y="187293"/>
                  <a:pt x="219290" y="177796"/>
                  <a:pt x="230876" y="175731"/>
                </a:cubicBezTo>
                <a:cubicBezTo>
                  <a:pt x="238822" y="174327"/>
                  <a:pt x="246684" y="175153"/>
                  <a:pt x="254712" y="175483"/>
                </a:cubicBezTo>
                <a:cubicBezTo>
                  <a:pt x="261084" y="175814"/>
                  <a:pt x="268119" y="175483"/>
                  <a:pt x="273747" y="172180"/>
                </a:cubicBezTo>
                <a:close/>
                <a:moveTo>
                  <a:pt x="36859" y="167169"/>
                </a:moveTo>
                <a:cubicBezTo>
                  <a:pt x="46454" y="171800"/>
                  <a:pt x="57620" y="174447"/>
                  <a:pt x="68291" y="174364"/>
                </a:cubicBezTo>
                <a:cubicBezTo>
                  <a:pt x="84337" y="174364"/>
                  <a:pt x="100301" y="170973"/>
                  <a:pt x="116265" y="173868"/>
                </a:cubicBezTo>
                <a:cubicBezTo>
                  <a:pt x="127432" y="175853"/>
                  <a:pt x="138102" y="182469"/>
                  <a:pt x="146870" y="189499"/>
                </a:cubicBezTo>
                <a:cubicBezTo>
                  <a:pt x="137275" y="185942"/>
                  <a:pt x="126439" y="187266"/>
                  <a:pt x="116679" y="189416"/>
                </a:cubicBezTo>
                <a:cubicBezTo>
                  <a:pt x="104520" y="192145"/>
                  <a:pt x="92526" y="195536"/>
                  <a:pt x="79954" y="195453"/>
                </a:cubicBezTo>
                <a:cubicBezTo>
                  <a:pt x="61674" y="195453"/>
                  <a:pt x="44965" y="183296"/>
                  <a:pt x="36859" y="167169"/>
                </a:cubicBezTo>
                <a:close/>
                <a:moveTo>
                  <a:pt x="91530" y="148554"/>
                </a:moveTo>
                <a:cubicBezTo>
                  <a:pt x="98531" y="149659"/>
                  <a:pt x="105232" y="152263"/>
                  <a:pt x="111395" y="156768"/>
                </a:cubicBezTo>
                <a:cubicBezTo>
                  <a:pt x="118426" y="161893"/>
                  <a:pt x="124631" y="168505"/>
                  <a:pt x="129512" y="175779"/>
                </a:cubicBezTo>
                <a:cubicBezTo>
                  <a:pt x="111312" y="165612"/>
                  <a:pt x="90216" y="171316"/>
                  <a:pt x="70527" y="171068"/>
                </a:cubicBezTo>
                <a:cubicBezTo>
                  <a:pt x="45957" y="170820"/>
                  <a:pt x="30156" y="156603"/>
                  <a:pt x="30156" y="156603"/>
                </a:cubicBezTo>
                <a:cubicBezTo>
                  <a:pt x="32307" y="157181"/>
                  <a:pt x="34541" y="157594"/>
                  <a:pt x="36774" y="157842"/>
                </a:cubicBezTo>
                <a:cubicBezTo>
                  <a:pt x="40497" y="158338"/>
                  <a:pt x="43972" y="157429"/>
                  <a:pt x="47529" y="156437"/>
                </a:cubicBezTo>
                <a:cubicBezTo>
                  <a:pt x="51334" y="155363"/>
                  <a:pt x="54974" y="153875"/>
                  <a:pt x="58697" y="152635"/>
                </a:cubicBezTo>
                <a:cubicBezTo>
                  <a:pt x="62337" y="151312"/>
                  <a:pt x="66060" y="150073"/>
                  <a:pt x="69865" y="149329"/>
                </a:cubicBezTo>
                <a:cubicBezTo>
                  <a:pt x="77228" y="147841"/>
                  <a:pt x="84529" y="147448"/>
                  <a:pt x="91530" y="148554"/>
                </a:cubicBezTo>
                <a:close/>
                <a:moveTo>
                  <a:pt x="366690" y="106201"/>
                </a:moveTo>
                <a:cubicBezTo>
                  <a:pt x="367600" y="114794"/>
                  <a:pt x="367021" y="123883"/>
                  <a:pt x="364870" y="132311"/>
                </a:cubicBezTo>
                <a:cubicBezTo>
                  <a:pt x="361066" y="147101"/>
                  <a:pt x="350809" y="157347"/>
                  <a:pt x="337575" y="164453"/>
                </a:cubicBezTo>
                <a:cubicBezTo>
                  <a:pt x="334184" y="166270"/>
                  <a:pt x="330461" y="167675"/>
                  <a:pt x="326822" y="168997"/>
                </a:cubicBezTo>
                <a:cubicBezTo>
                  <a:pt x="323100" y="170402"/>
                  <a:pt x="319378" y="171641"/>
                  <a:pt x="315821" y="173128"/>
                </a:cubicBezTo>
                <a:cubicBezTo>
                  <a:pt x="312430" y="174616"/>
                  <a:pt x="309204" y="176103"/>
                  <a:pt x="306640" y="178830"/>
                </a:cubicBezTo>
                <a:cubicBezTo>
                  <a:pt x="305068" y="180482"/>
                  <a:pt x="303579" y="182217"/>
                  <a:pt x="302256" y="184035"/>
                </a:cubicBezTo>
                <a:cubicBezTo>
                  <a:pt x="302256" y="184035"/>
                  <a:pt x="305399" y="163048"/>
                  <a:pt x="324258" y="147266"/>
                </a:cubicBezTo>
                <a:cubicBezTo>
                  <a:pt x="339229" y="134624"/>
                  <a:pt x="359163" y="125618"/>
                  <a:pt x="366690" y="106201"/>
                </a:cubicBezTo>
                <a:close/>
                <a:moveTo>
                  <a:pt x="371410" y="84608"/>
                </a:moveTo>
                <a:cubicBezTo>
                  <a:pt x="369176" y="95596"/>
                  <a:pt x="365121" y="107410"/>
                  <a:pt x="357755" y="116085"/>
                </a:cubicBezTo>
                <a:cubicBezTo>
                  <a:pt x="347245" y="128477"/>
                  <a:pt x="332763" y="135996"/>
                  <a:pt x="320349" y="146157"/>
                </a:cubicBezTo>
                <a:cubicBezTo>
                  <a:pt x="312074" y="152932"/>
                  <a:pt x="305205" y="162020"/>
                  <a:pt x="300653" y="171686"/>
                </a:cubicBezTo>
                <a:cubicBezTo>
                  <a:pt x="296681" y="154171"/>
                  <a:pt x="301895" y="134095"/>
                  <a:pt x="315963" y="122446"/>
                </a:cubicBezTo>
                <a:cubicBezTo>
                  <a:pt x="325646" y="114433"/>
                  <a:pt x="337066" y="109476"/>
                  <a:pt x="348155" y="103775"/>
                </a:cubicBezTo>
                <a:cubicBezTo>
                  <a:pt x="357010" y="99314"/>
                  <a:pt x="366279" y="93448"/>
                  <a:pt x="371410" y="84608"/>
                </a:cubicBezTo>
                <a:close/>
                <a:moveTo>
                  <a:pt x="343183" y="48055"/>
                </a:moveTo>
                <a:cubicBezTo>
                  <a:pt x="340950" y="53102"/>
                  <a:pt x="337724" y="57984"/>
                  <a:pt x="333837" y="62038"/>
                </a:cubicBezTo>
                <a:cubicBezTo>
                  <a:pt x="327054" y="69154"/>
                  <a:pt x="318121" y="71553"/>
                  <a:pt x="308527" y="71305"/>
                </a:cubicBezTo>
                <a:cubicBezTo>
                  <a:pt x="305963" y="71305"/>
                  <a:pt x="303481" y="70891"/>
                  <a:pt x="301083" y="70477"/>
                </a:cubicBezTo>
                <a:cubicBezTo>
                  <a:pt x="298601" y="70064"/>
                  <a:pt x="296120" y="69567"/>
                  <a:pt x="293556" y="69319"/>
                </a:cubicBezTo>
                <a:cubicBezTo>
                  <a:pt x="291240" y="69071"/>
                  <a:pt x="289007" y="68905"/>
                  <a:pt x="286691" y="69567"/>
                </a:cubicBezTo>
                <a:cubicBezTo>
                  <a:pt x="285285" y="69981"/>
                  <a:pt x="283961" y="70477"/>
                  <a:pt x="282638" y="71057"/>
                </a:cubicBezTo>
                <a:cubicBezTo>
                  <a:pt x="282638" y="71057"/>
                  <a:pt x="290992" y="60383"/>
                  <a:pt x="306542" y="57487"/>
                </a:cubicBezTo>
                <a:cubicBezTo>
                  <a:pt x="318866" y="55171"/>
                  <a:pt x="332844" y="56494"/>
                  <a:pt x="343183" y="48055"/>
                </a:cubicBezTo>
                <a:close/>
                <a:moveTo>
                  <a:pt x="352639" y="37470"/>
                </a:moveTo>
                <a:cubicBezTo>
                  <a:pt x="347926" y="42852"/>
                  <a:pt x="341972" y="48235"/>
                  <a:pt x="335109" y="50719"/>
                </a:cubicBezTo>
                <a:cubicBezTo>
                  <a:pt x="325351" y="54280"/>
                  <a:pt x="314850" y="53949"/>
                  <a:pt x="304762" y="55688"/>
                </a:cubicBezTo>
                <a:cubicBezTo>
                  <a:pt x="297981" y="56847"/>
                  <a:pt x="291283" y="59745"/>
                  <a:pt x="285743" y="63720"/>
                </a:cubicBezTo>
                <a:cubicBezTo>
                  <a:pt x="289051" y="52624"/>
                  <a:pt x="298229" y="43101"/>
                  <a:pt x="309806" y="41031"/>
                </a:cubicBezTo>
                <a:cubicBezTo>
                  <a:pt x="317744" y="39623"/>
                  <a:pt x="325682" y="40451"/>
                  <a:pt x="333703" y="40782"/>
                </a:cubicBezTo>
                <a:cubicBezTo>
                  <a:pt x="339987" y="41114"/>
                  <a:pt x="347016" y="40782"/>
                  <a:pt x="352639" y="37470"/>
                </a:cubicBezTo>
                <a:close/>
                <a:moveTo>
                  <a:pt x="158167" y="11432"/>
                </a:moveTo>
                <a:cubicBezTo>
                  <a:pt x="159572" y="22004"/>
                  <a:pt x="163375" y="32742"/>
                  <a:pt x="169243" y="41663"/>
                </a:cubicBezTo>
                <a:cubicBezTo>
                  <a:pt x="178005" y="55043"/>
                  <a:pt x="189577" y="66607"/>
                  <a:pt x="195859" y="81557"/>
                </a:cubicBezTo>
                <a:cubicBezTo>
                  <a:pt x="200240" y="91964"/>
                  <a:pt x="200571" y="104519"/>
                  <a:pt x="199414" y="115587"/>
                </a:cubicBezTo>
                <a:cubicBezTo>
                  <a:pt x="197182" y="105675"/>
                  <a:pt x="190156" y="97333"/>
                  <a:pt x="183047" y="90395"/>
                </a:cubicBezTo>
                <a:cubicBezTo>
                  <a:pt x="174120" y="81640"/>
                  <a:pt x="164780" y="73462"/>
                  <a:pt x="157919" y="62890"/>
                </a:cubicBezTo>
                <a:cubicBezTo>
                  <a:pt x="148000" y="47610"/>
                  <a:pt x="149075" y="26960"/>
                  <a:pt x="158167" y="11432"/>
                </a:cubicBezTo>
                <a:close/>
                <a:moveTo>
                  <a:pt x="247570" y="2835"/>
                </a:moveTo>
                <a:cubicBezTo>
                  <a:pt x="248480" y="2752"/>
                  <a:pt x="249225" y="3413"/>
                  <a:pt x="249308" y="4321"/>
                </a:cubicBezTo>
                <a:cubicBezTo>
                  <a:pt x="253031" y="41327"/>
                  <a:pt x="241531" y="77011"/>
                  <a:pt x="226556" y="116081"/>
                </a:cubicBezTo>
                <a:cubicBezTo>
                  <a:pt x="246991" y="96174"/>
                  <a:pt x="274376" y="68090"/>
                  <a:pt x="274293" y="43640"/>
                </a:cubicBezTo>
                <a:cubicBezTo>
                  <a:pt x="274293" y="34801"/>
                  <a:pt x="270736" y="27119"/>
                  <a:pt x="263538" y="20264"/>
                </a:cubicBezTo>
                <a:cubicBezTo>
                  <a:pt x="262876" y="19685"/>
                  <a:pt x="262793" y="18694"/>
                  <a:pt x="263372" y="18033"/>
                </a:cubicBezTo>
                <a:cubicBezTo>
                  <a:pt x="263951" y="17290"/>
                  <a:pt x="264944" y="17207"/>
                  <a:pt x="265689" y="17703"/>
                </a:cubicBezTo>
                <a:cubicBezTo>
                  <a:pt x="274376" y="24063"/>
                  <a:pt x="279423" y="32158"/>
                  <a:pt x="280829" y="41740"/>
                </a:cubicBezTo>
                <a:cubicBezTo>
                  <a:pt x="283476" y="60904"/>
                  <a:pt x="270984" y="81802"/>
                  <a:pt x="259980" y="96009"/>
                </a:cubicBezTo>
                <a:cubicBezTo>
                  <a:pt x="256588" y="100387"/>
                  <a:pt x="253113" y="104765"/>
                  <a:pt x="249638" y="109143"/>
                </a:cubicBezTo>
                <a:cubicBezTo>
                  <a:pt x="226059" y="139045"/>
                  <a:pt x="203804" y="167294"/>
                  <a:pt x="198923" y="199179"/>
                </a:cubicBezTo>
                <a:cubicBezTo>
                  <a:pt x="193380" y="235771"/>
                  <a:pt x="207196" y="268564"/>
                  <a:pt x="241200" y="299457"/>
                </a:cubicBezTo>
                <a:cubicBezTo>
                  <a:pt x="245833" y="303670"/>
                  <a:pt x="250549" y="307800"/>
                  <a:pt x="255347" y="312013"/>
                </a:cubicBezTo>
                <a:cubicBezTo>
                  <a:pt x="281656" y="335306"/>
                  <a:pt x="308793" y="359343"/>
                  <a:pt x="318390" y="386850"/>
                </a:cubicBezTo>
                <a:cubicBezTo>
                  <a:pt x="330883" y="347862"/>
                  <a:pt x="330138" y="312673"/>
                  <a:pt x="316073" y="279467"/>
                </a:cubicBezTo>
                <a:cubicBezTo>
                  <a:pt x="310944" y="267325"/>
                  <a:pt x="305070" y="255017"/>
                  <a:pt x="299444" y="243123"/>
                </a:cubicBezTo>
                <a:cubicBezTo>
                  <a:pt x="296466" y="236845"/>
                  <a:pt x="293570" y="230650"/>
                  <a:pt x="290674" y="224372"/>
                </a:cubicBezTo>
                <a:cubicBezTo>
                  <a:pt x="284552" y="210991"/>
                  <a:pt x="276113" y="192653"/>
                  <a:pt x="292163" y="178859"/>
                </a:cubicBezTo>
                <a:cubicBezTo>
                  <a:pt x="292908" y="178280"/>
                  <a:pt x="293901" y="178363"/>
                  <a:pt x="294563" y="179024"/>
                </a:cubicBezTo>
                <a:cubicBezTo>
                  <a:pt x="295142" y="179685"/>
                  <a:pt x="295142" y="180759"/>
                  <a:pt x="294480" y="181337"/>
                </a:cubicBezTo>
                <a:cubicBezTo>
                  <a:pt x="282153" y="193810"/>
                  <a:pt x="292825" y="212230"/>
                  <a:pt x="301430" y="227098"/>
                </a:cubicBezTo>
                <a:cubicBezTo>
                  <a:pt x="303002" y="229824"/>
                  <a:pt x="304574" y="232467"/>
                  <a:pt x="305814" y="234863"/>
                </a:cubicBezTo>
                <a:cubicBezTo>
                  <a:pt x="322940" y="266499"/>
                  <a:pt x="340563" y="299127"/>
                  <a:pt x="344947" y="333241"/>
                </a:cubicBezTo>
                <a:cubicBezTo>
                  <a:pt x="349415" y="368264"/>
                  <a:pt x="335930" y="402544"/>
                  <a:pt x="322940" y="431950"/>
                </a:cubicBezTo>
                <a:cubicBezTo>
                  <a:pt x="308462" y="464743"/>
                  <a:pt x="290592" y="495223"/>
                  <a:pt x="268254" y="525042"/>
                </a:cubicBezTo>
                <a:cubicBezTo>
                  <a:pt x="264944" y="529503"/>
                  <a:pt x="261635" y="534046"/>
                  <a:pt x="258325" y="538506"/>
                </a:cubicBezTo>
                <a:cubicBezTo>
                  <a:pt x="419242" y="543380"/>
                  <a:pt x="463174" y="567169"/>
                  <a:pt x="471612" y="586250"/>
                </a:cubicBezTo>
                <a:cubicBezTo>
                  <a:pt x="476411" y="597153"/>
                  <a:pt x="469544" y="605248"/>
                  <a:pt x="469296" y="605579"/>
                </a:cubicBezTo>
                <a:cubicBezTo>
                  <a:pt x="468965" y="605992"/>
                  <a:pt x="468469" y="606157"/>
                  <a:pt x="467972" y="606157"/>
                </a:cubicBezTo>
                <a:lnTo>
                  <a:pt x="9794" y="606157"/>
                </a:lnTo>
                <a:cubicBezTo>
                  <a:pt x="9380" y="606157"/>
                  <a:pt x="8967" y="606074"/>
                  <a:pt x="8636" y="605744"/>
                </a:cubicBezTo>
                <a:cubicBezTo>
                  <a:pt x="8139" y="605331"/>
                  <a:pt x="-3857" y="594510"/>
                  <a:pt x="1272" y="581129"/>
                </a:cubicBezTo>
                <a:cubicBezTo>
                  <a:pt x="11697" y="553540"/>
                  <a:pt x="87564" y="538671"/>
                  <a:pt x="220682" y="538011"/>
                </a:cubicBezTo>
                <a:cubicBezTo>
                  <a:pt x="225894" y="530163"/>
                  <a:pt x="231354" y="522482"/>
                  <a:pt x="237890" y="513478"/>
                </a:cubicBezTo>
                <a:lnTo>
                  <a:pt x="243351" y="505796"/>
                </a:lnTo>
                <a:cubicBezTo>
                  <a:pt x="271811" y="466395"/>
                  <a:pt x="301264" y="425590"/>
                  <a:pt x="289599" y="383793"/>
                </a:cubicBezTo>
                <a:cubicBezTo>
                  <a:pt x="282153" y="357278"/>
                  <a:pt x="255843" y="333985"/>
                  <a:pt x="230444" y="311434"/>
                </a:cubicBezTo>
                <a:cubicBezTo>
                  <a:pt x="212243" y="295410"/>
                  <a:pt x="193462" y="278724"/>
                  <a:pt x="181383" y="260800"/>
                </a:cubicBezTo>
                <a:cubicBezTo>
                  <a:pt x="172779" y="248079"/>
                  <a:pt x="168229" y="233954"/>
                  <a:pt x="163844" y="220407"/>
                </a:cubicBezTo>
                <a:cubicBezTo>
                  <a:pt x="154991" y="192818"/>
                  <a:pt x="146635" y="166716"/>
                  <a:pt x="107171" y="148131"/>
                </a:cubicBezTo>
                <a:cubicBezTo>
                  <a:pt x="106344" y="147800"/>
                  <a:pt x="106013" y="146809"/>
                  <a:pt x="106344" y="145983"/>
                </a:cubicBezTo>
                <a:cubicBezTo>
                  <a:pt x="106675" y="145157"/>
                  <a:pt x="107668" y="144744"/>
                  <a:pt x="108495" y="145075"/>
                </a:cubicBezTo>
                <a:cubicBezTo>
                  <a:pt x="150937" y="160604"/>
                  <a:pt x="162603" y="187036"/>
                  <a:pt x="173937" y="212643"/>
                </a:cubicBezTo>
                <a:cubicBezTo>
                  <a:pt x="175344" y="216029"/>
                  <a:pt x="176833" y="219333"/>
                  <a:pt x="178322" y="222472"/>
                </a:cubicBezTo>
                <a:cubicBezTo>
                  <a:pt x="176337" y="183897"/>
                  <a:pt x="194538" y="146396"/>
                  <a:pt x="212160" y="109969"/>
                </a:cubicBezTo>
                <a:cubicBezTo>
                  <a:pt x="228790" y="75772"/>
                  <a:pt x="245998" y="40336"/>
                  <a:pt x="245998" y="4487"/>
                </a:cubicBezTo>
                <a:cubicBezTo>
                  <a:pt x="245998" y="3578"/>
                  <a:pt x="246660" y="2835"/>
                  <a:pt x="247570" y="2835"/>
                </a:cubicBezTo>
                <a:close/>
                <a:moveTo>
                  <a:pt x="163289" y="0"/>
                </a:moveTo>
                <a:cubicBezTo>
                  <a:pt x="164116" y="2147"/>
                  <a:pt x="164942" y="4212"/>
                  <a:pt x="165934" y="6277"/>
                </a:cubicBezTo>
                <a:cubicBezTo>
                  <a:pt x="167587" y="9580"/>
                  <a:pt x="170232" y="12058"/>
                  <a:pt x="172959" y="14453"/>
                </a:cubicBezTo>
                <a:cubicBezTo>
                  <a:pt x="175935" y="17013"/>
                  <a:pt x="179158" y="19325"/>
                  <a:pt x="182216" y="21638"/>
                </a:cubicBezTo>
                <a:cubicBezTo>
                  <a:pt x="185357" y="24033"/>
                  <a:pt x="188415" y="26510"/>
                  <a:pt x="191142" y="29235"/>
                </a:cubicBezTo>
                <a:cubicBezTo>
                  <a:pt x="201638" y="39972"/>
                  <a:pt x="208333" y="52772"/>
                  <a:pt x="207507" y="68051"/>
                </a:cubicBezTo>
                <a:cubicBezTo>
                  <a:pt x="207011" y="76722"/>
                  <a:pt x="204862" y="85559"/>
                  <a:pt x="201390" y="93570"/>
                </a:cubicBezTo>
                <a:cubicBezTo>
                  <a:pt x="200068" y="72758"/>
                  <a:pt x="183786" y="58223"/>
                  <a:pt x="173290" y="41706"/>
                </a:cubicBezTo>
                <a:cubicBezTo>
                  <a:pt x="160066" y="20894"/>
                  <a:pt x="163289" y="0"/>
                  <a:pt x="163289"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bg1"/>
              </a:solidFill>
              <a:ea typeface="思源黑体 CN Normal" panose="020B0400000000000000" pitchFamily="34" charset="-122"/>
              <a:cs typeface="思源黑体 CN Normal" panose="020B0400000000000000" pitchFamily="34" charset="-122"/>
            </a:endParaRPr>
          </a:p>
        </p:txBody>
      </p:sp>
      <p:sp>
        <p:nvSpPr>
          <p:cNvPr id="44" name="iconfont-10043-4933374"/>
          <p:cNvSpPr/>
          <p:nvPr>
            <p:custDataLst>
              <p:tags r:id="rId18"/>
            </p:custDataLst>
          </p:nvPr>
        </p:nvSpPr>
        <p:spPr>
          <a:xfrm>
            <a:off x="8755175" y="4375150"/>
            <a:ext cx="439420" cy="388620"/>
          </a:xfrm>
          <a:custGeom>
            <a:avLst/>
            <a:gdLst>
              <a:gd name="T0" fmla="*/ 6000 w 11200"/>
              <a:gd name="T1" fmla="*/ 5080 h 9600"/>
              <a:gd name="T2" fmla="*/ 7200 w 11200"/>
              <a:gd name="T3" fmla="*/ 2800 h 9600"/>
              <a:gd name="T4" fmla="*/ 4400 w 11200"/>
              <a:gd name="T5" fmla="*/ 0 h 9600"/>
              <a:gd name="T6" fmla="*/ 1600 w 11200"/>
              <a:gd name="T7" fmla="*/ 2800 h 9600"/>
              <a:gd name="T8" fmla="*/ 2800 w 11200"/>
              <a:gd name="T9" fmla="*/ 5080 h 9600"/>
              <a:gd name="T10" fmla="*/ 0 w 11200"/>
              <a:gd name="T11" fmla="*/ 9200 h 9600"/>
              <a:gd name="T12" fmla="*/ 0 w 11200"/>
              <a:gd name="T13" fmla="*/ 9600 h 9600"/>
              <a:gd name="T14" fmla="*/ 800 w 11200"/>
              <a:gd name="T15" fmla="*/ 9600 h 9600"/>
              <a:gd name="T16" fmla="*/ 800 w 11200"/>
              <a:gd name="T17" fmla="*/ 9200 h 9600"/>
              <a:gd name="T18" fmla="*/ 4400 w 11200"/>
              <a:gd name="T19" fmla="*/ 5600 h 9600"/>
              <a:gd name="T20" fmla="*/ 8000 w 11200"/>
              <a:gd name="T21" fmla="*/ 9200 h 9600"/>
              <a:gd name="T22" fmla="*/ 7960 w 11200"/>
              <a:gd name="T23" fmla="*/ 9600 h 9600"/>
              <a:gd name="T24" fmla="*/ 8760 w 11200"/>
              <a:gd name="T25" fmla="*/ 9600 h 9600"/>
              <a:gd name="T26" fmla="*/ 8760 w 11200"/>
              <a:gd name="T27" fmla="*/ 9200 h 9600"/>
              <a:gd name="T28" fmla="*/ 6000 w 11200"/>
              <a:gd name="T29" fmla="*/ 5080 h 9600"/>
              <a:gd name="T30" fmla="*/ 4400 w 11200"/>
              <a:gd name="T31" fmla="*/ 4800 h 9600"/>
              <a:gd name="T32" fmla="*/ 2400 w 11200"/>
              <a:gd name="T33" fmla="*/ 2800 h 9600"/>
              <a:gd name="T34" fmla="*/ 4400 w 11200"/>
              <a:gd name="T35" fmla="*/ 800 h 9600"/>
              <a:gd name="T36" fmla="*/ 6400 w 11200"/>
              <a:gd name="T37" fmla="*/ 2800 h 9600"/>
              <a:gd name="T38" fmla="*/ 4400 w 11200"/>
              <a:gd name="T39" fmla="*/ 4800 h 9600"/>
              <a:gd name="T40" fmla="*/ 8960 w 11200"/>
              <a:gd name="T41" fmla="*/ 4680 h 9600"/>
              <a:gd name="T42" fmla="*/ 9600 w 11200"/>
              <a:gd name="T43" fmla="*/ 3200 h 9600"/>
              <a:gd name="T44" fmla="*/ 7920 w 11200"/>
              <a:gd name="T45" fmla="*/ 1240 h 9600"/>
              <a:gd name="T46" fmla="*/ 7800 w 11200"/>
              <a:gd name="T47" fmla="*/ 2040 h 9600"/>
              <a:gd name="T48" fmla="*/ 8800 w 11200"/>
              <a:gd name="T49" fmla="*/ 3240 h 9600"/>
              <a:gd name="T50" fmla="*/ 7600 w 11200"/>
              <a:gd name="T51" fmla="*/ 4440 h 9600"/>
              <a:gd name="T52" fmla="*/ 7600 w 11200"/>
              <a:gd name="T53" fmla="*/ 5240 h 9600"/>
              <a:gd name="T54" fmla="*/ 10400 w 11200"/>
              <a:gd name="T55" fmla="*/ 8040 h 9600"/>
              <a:gd name="T56" fmla="*/ 10360 w 11200"/>
              <a:gd name="T57" fmla="*/ 8440 h 9600"/>
              <a:gd name="T58" fmla="*/ 11160 w 11200"/>
              <a:gd name="T59" fmla="*/ 8440 h 9600"/>
              <a:gd name="T60" fmla="*/ 11200 w 11200"/>
              <a:gd name="T61" fmla="*/ 8040 h 9600"/>
              <a:gd name="T62" fmla="*/ 8960 w 11200"/>
              <a:gd name="T63" fmla="*/ 468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00" h="9600">
                <a:moveTo>
                  <a:pt x="6000" y="5080"/>
                </a:moveTo>
                <a:cubicBezTo>
                  <a:pt x="6720" y="4560"/>
                  <a:pt x="7200" y="3720"/>
                  <a:pt x="7200" y="2800"/>
                </a:cubicBezTo>
                <a:cubicBezTo>
                  <a:pt x="7200" y="1240"/>
                  <a:pt x="5960" y="0"/>
                  <a:pt x="4400" y="0"/>
                </a:cubicBezTo>
                <a:cubicBezTo>
                  <a:pt x="2840" y="0"/>
                  <a:pt x="1600" y="1240"/>
                  <a:pt x="1600" y="2800"/>
                </a:cubicBezTo>
                <a:cubicBezTo>
                  <a:pt x="1600" y="3760"/>
                  <a:pt x="2080" y="4600"/>
                  <a:pt x="2800" y="5080"/>
                </a:cubicBezTo>
                <a:cubicBezTo>
                  <a:pt x="1160" y="5720"/>
                  <a:pt x="0" y="7320"/>
                  <a:pt x="0" y="9200"/>
                </a:cubicBezTo>
                <a:lnTo>
                  <a:pt x="0" y="9600"/>
                </a:lnTo>
                <a:lnTo>
                  <a:pt x="800" y="9600"/>
                </a:lnTo>
                <a:lnTo>
                  <a:pt x="800" y="9200"/>
                </a:lnTo>
                <a:cubicBezTo>
                  <a:pt x="800" y="7200"/>
                  <a:pt x="2400" y="5600"/>
                  <a:pt x="4400" y="5600"/>
                </a:cubicBezTo>
                <a:cubicBezTo>
                  <a:pt x="6400" y="5600"/>
                  <a:pt x="8000" y="7200"/>
                  <a:pt x="8000" y="9200"/>
                </a:cubicBezTo>
                <a:cubicBezTo>
                  <a:pt x="8000" y="9320"/>
                  <a:pt x="8000" y="9480"/>
                  <a:pt x="7960" y="9600"/>
                </a:cubicBezTo>
                <a:lnTo>
                  <a:pt x="8760" y="9600"/>
                </a:lnTo>
                <a:lnTo>
                  <a:pt x="8760" y="9200"/>
                </a:lnTo>
                <a:cubicBezTo>
                  <a:pt x="8800" y="7320"/>
                  <a:pt x="7640" y="5720"/>
                  <a:pt x="6000" y="5080"/>
                </a:cubicBezTo>
                <a:close/>
                <a:moveTo>
                  <a:pt x="4400" y="4800"/>
                </a:moveTo>
                <a:cubicBezTo>
                  <a:pt x="3280" y="4800"/>
                  <a:pt x="2400" y="3920"/>
                  <a:pt x="2400" y="2800"/>
                </a:cubicBezTo>
                <a:cubicBezTo>
                  <a:pt x="2400" y="1680"/>
                  <a:pt x="3280" y="800"/>
                  <a:pt x="4400" y="800"/>
                </a:cubicBezTo>
                <a:cubicBezTo>
                  <a:pt x="5520" y="800"/>
                  <a:pt x="6400" y="1680"/>
                  <a:pt x="6400" y="2800"/>
                </a:cubicBezTo>
                <a:cubicBezTo>
                  <a:pt x="6400" y="3920"/>
                  <a:pt x="5520" y="4800"/>
                  <a:pt x="4400" y="4800"/>
                </a:cubicBezTo>
                <a:close/>
                <a:moveTo>
                  <a:pt x="8960" y="4680"/>
                </a:moveTo>
                <a:cubicBezTo>
                  <a:pt x="9360" y="4320"/>
                  <a:pt x="9600" y="3800"/>
                  <a:pt x="9600" y="3200"/>
                </a:cubicBezTo>
                <a:cubicBezTo>
                  <a:pt x="9600" y="2200"/>
                  <a:pt x="8880" y="1360"/>
                  <a:pt x="7920" y="1240"/>
                </a:cubicBezTo>
                <a:lnTo>
                  <a:pt x="7800" y="2040"/>
                </a:lnTo>
                <a:cubicBezTo>
                  <a:pt x="8360" y="2120"/>
                  <a:pt x="8800" y="2640"/>
                  <a:pt x="8800" y="3240"/>
                </a:cubicBezTo>
                <a:cubicBezTo>
                  <a:pt x="8800" y="3920"/>
                  <a:pt x="8280" y="4440"/>
                  <a:pt x="7600" y="4440"/>
                </a:cubicBezTo>
                <a:lnTo>
                  <a:pt x="7600" y="5240"/>
                </a:lnTo>
                <a:cubicBezTo>
                  <a:pt x="9160" y="5240"/>
                  <a:pt x="10400" y="6480"/>
                  <a:pt x="10400" y="8040"/>
                </a:cubicBezTo>
                <a:cubicBezTo>
                  <a:pt x="10400" y="8160"/>
                  <a:pt x="10400" y="8320"/>
                  <a:pt x="10360" y="8440"/>
                </a:cubicBezTo>
                <a:lnTo>
                  <a:pt x="11160" y="8440"/>
                </a:lnTo>
                <a:cubicBezTo>
                  <a:pt x="11160" y="8320"/>
                  <a:pt x="11200" y="8160"/>
                  <a:pt x="11200" y="8040"/>
                </a:cubicBezTo>
                <a:cubicBezTo>
                  <a:pt x="11200" y="6480"/>
                  <a:pt x="10280" y="5200"/>
                  <a:pt x="8960" y="468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思源黑体 CN Normal" panose="020B0400000000000000" pitchFamily="34" charset="-122"/>
              <a:cs typeface="思源黑体 CN Normal" panose="020B0400000000000000" pitchFamily="34" charset="-122"/>
            </a:endParaRPr>
          </a:p>
        </p:txBody>
      </p:sp>
      <p:sp>
        <p:nvSpPr>
          <p:cNvPr id="45" name="different-currencies_66634"/>
          <p:cNvSpPr/>
          <p:nvPr>
            <p:custDataLst>
              <p:tags r:id="rId19"/>
            </p:custDataLst>
          </p:nvPr>
        </p:nvSpPr>
        <p:spPr>
          <a:xfrm>
            <a:off x="9567975" y="4338955"/>
            <a:ext cx="459740" cy="453390"/>
          </a:xfrm>
          <a:custGeom>
            <a:avLst/>
            <a:gdLst>
              <a:gd name="connsiteX0" fmla="*/ 289678 w 561751"/>
              <a:gd name="connsiteY0" fmla="*/ 418094 h 577432"/>
              <a:gd name="connsiteX1" fmla="*/ 325629 w 561751"/>
              <a:gd name="connsiteY1" fmla="*/ 447552 h 577432"/>
              <a:gd name="connsiteX2" fmla="*/ 289678 w 561751"/>
              <a:gd name="connsiteY2" fmla="*/ 476089 h 577432"/>
              <a:gd name="connsiteX3" fmla="*/ 273108 w 561751"/>
              <a:gd name="connsiteY3" fmla="*/ 325037 h 577432"/>
              <a:gd name="connsiteX4" fmla="*/ 273108 w 561751"/>
              <a:gd name="connsiteY4" fmla="*/ 376670 h 577432"/>
              <a:gd name="connsiteX5" fmla="*/ 239820 w 561751"/>
              <a:gd name="connsiteY5" fmla="*/ 349931 h 577432"/>
              <a:gd name="connsiteX6" fmla="*/ 273108 w 561751"/>
              <a:gd name="connsiteY6" fmla="*/ 325037 h 577432"/>
              <a:gd name="connsiteX7" fmla="*/ 281337 w 561751"/>
              <a:gd name="connsiteY7" fmla="*/ 269795 h 577432"/>
              <a:gd name="connsiteX8" fmla="*/ 273037 w 561751"/>
              <a:gd name="connsiteY8" fmla="*/ 279927 h 577432"/>
              <a:gd name="connsiteX9" fmla="*/ 273037 w 561751"/>
              <a:gd name="connsiteY9" fmla="*/ 295585 h 577432"/>
              <a:gd name="connsiteX10" fmla="*/ 203869 w 561751"/>
              <a:gd name="connsiteY10" fmla="*/ 356376 h 577432"/>
              <a:gd name="connsiteX11" fmla="*/ 273037 w 561751"/>
              <a:gd name="connsiteY11" fmla="*/ 415324 h 577432"/>
              <a:gd name="connsiteX12" fmla="*/ 273037 w 561751"/>
              <a:gd name="connsiteY12" fmla="*/ 476115 h 577432"/>
              <a:gd name="connsiteX13" fmla="*/ 216781 w 561751"/>
              <a:gd name="connsiteY13" fmla="*/ 433745 h 577432"/>
              <a:gd name="connsiteX14" fmla="*/ 199258 w 561751"/>
              <a:gd name="connsiteY14" fmla="*/ 452167 h 577432"/>
              <a:gd name="connsiteX15" fmla="*/ 273037 w 561751"/>
              <a:gd name="connsiteY15" fmla="*/ 505589 h 577432"/>
              <a:gd name="connsiteX16" fmla="*/ 273037 w 561751"/>
              <a:gd name="connsiteY16" fmla="*/ 523089 h 577432"/>
              <a:gd name="connsiteX17" fmla="*/ 281337 w 561751"/>
              <a:gd name="connsiteY17" fmla="*/ 533221 h 577432"/>
              <a:gd name="connsiteX18" fmla="*/ 289637 w 561751"/>
              <a:gd name="connsiteY18" fmla="*/ 523089 h 577432"/>
              <a:gd name="connsiteX19" fmla="*/ 289637 w 561751"/>
              <a:gd name="connsiteY19" fmla="*/ 505589 h 577432"/>
              <a:gd name="connsiteX20" fmla="*/ 362494 w 561751"/>
              <a:gd name="connsiteY20" fmla="*/ 443877 h 577432"/>
              <a:gd name="connsiteX21" fmla="*/ 289637 w 561751"/>
              <a:gd name="connsiteY21" fmla="*/ 380323 h 577432"/>
              <a:gd name="connsiteX22" fmla="*/ 289637 w 561751"/>
              <a:gd name="connsiteY22" fmla="*/ 325059 h 577432"/>
              <a:gd name="connsiteX23" fmla="*/ 340360 w 561751"/>
              <a:gd name="connsiteY23" fmla="*/ 356376 h 577432"/>
              <a:gd name="connsiteX24" fmla="*/ 358805 w 561751"/>
              <a:gd name="connsiteY24" fmla="*/ 338875 h 577432"/>
              <a:gd name="connsiteX25" fmla="*/ 289637 w 561751"/>
              <a:gd name="connsiteY25" fmla="*/ 295585 h 577432"/>
              <a:gd name="connsiteX26" fmla="*/ 289637 w 561751"/>
              <a:gd name="connsiteY26" fmla="*/ 279927 h 577432"/>
              <a:gd name="connsiteX27" fmla="*/ 281337 w 561751"/>
              <a:gd name="connsiteY27" fmla="*/ 269795 h 577432"/>
              <a:gd name="connsiteX28" fmla="*/ 280415 w 561751"/>
              <a:gd name="connsiteY28" fmla="*/ 226505 h 577432"/>
              <a:gd name="connsiteX29" fmla="*/ 456562 w 561751"/>
              <a:gd name="connsiteY29" fmla="*/ 401508 h 577432"/>
              <a:gd name="connsiteX30" fmla="*/ 280415 w 561751"/>
              <a:gd name="connsiteY30" fmla="*/ 577432 h 577432"/>
              <a:gd name="connsiteX31" fmla="*/ 105190 w 561751"/>
              <a:gd name="connsiteY31" fmla="*/ 401508 h 577432"/>
              <a:gd name="connsiteX32" fmla="*/ 280415 w 561751"/>
              <a:gd name="connsiteY32" fmla="*/ 226505 h 577432"/>
              <a:gd name="connsiteX33" fmla="*/ 421555 w 561751"/>
              <a:gd name="connsiteY33" fmla="*/ 69978 h 577432"/>
              <a:gd name="connsiteX34" fmla="*/ 561751 w 561751"/>
              <a:gd name="connsiteY34" fmla="*/ 210866 h 577432"/>
              <a:gd name="connsiteX35" fmla="*/ 481507 w 561751"/>
              <a:gd name="connsiteY35" fmla="*/ 337020 h 577432"/>
              <a:gd name="connsiteX36" fmla="*/ 462138 w 561751"/>
              <a:gd name="connsiteY36" fmla="*/ 294662 h 577432"/>
              <a:gd name="connsiteX37" fmla="*/ 485197 w 561751"/>
              <a:gd name="connsiteY37" fmla="*/ 274403 h 577432"/>
              <a:gd name="connsiteX38" fmla="*/ 472284 w 561751"/>
              <a:gd name="connsiteY38" fmla="*/ 259670 h 577432"/>
              <a:gd name="connsiteX39" fmla="*/ 454759 w 561751"/>
              <a:gd name="connsiteY39" fmla="*/ 262432 h 577432"/>
              <a:gd name="connsiteX40" fmla="*/ 436312 w 561751"/>
              <a:gd name="connsiteY40" fmla="*/ 259670 h 577432"/>
              <a:gd name="connsiteX41" fmla="*/ 414176 w 561751"/>
              <a:gd name="connsiteY41" fmla="*/ 239412 h 577432"/>
              <a:gd name="connsiteX42" fmla="*/ 416943 w 561751"/>
              <a:gd name="connsiteY42" fmla="*/ 228362 h 577432"/>
              <a:gd name="connsiteX43" fmla="*/ 416021 w 561751"/>
              <a:gd name="connsiteY43" fmla="*/ 222837 h 577432"/>
              <a:gd name="connsiteX44" fmla="*/ 434468 w 561751"/>
              <a:gd name="connsiteY44" fmla="*/ 222837 h 577432"/>
              <a:gd name="connsiteX45" fmla="*/ 448303 w 561751"/>
              <a:gd name="connsiteY45" fmla="*/ 211787 h 577432"/>
              <a:gd name="connsiteX46" fmla="*/ 434468 w 561751"/>
              <a:gd name="connsiteY46" fmla="*/ 199816 h 577432"/>
              <a:gd name="connsiteX47" fmla="*/ 408642 w 561751"/>
              <a:gd name="connsiteY47" fmla="*/ 199816 h 577432"/>
              <a:gd name="connsiteX48" fmla="*/ 401263 w 561751"/>
              <a:gd name="connsiteY48" fmla="*/ 177716 h 577432"/>
              <a:gd name="connsiteX49" fmla="*/ 428011 w 561751"/>
              <a:gd name="connsiteY49" fmla="*/ 154695 h 577432"/>
              <a:gd name="connsiteX50" fmla="*/ 466750 w 561751"/>
              <a:gd name="connsiteY50" fmla="*/ 182320 h 577432"/>
              <a:gd name="connsiteX51" fmla="*/ 484274 w 561751"/>
              <a:gd name="connsiteY51" fmla="*/ 166666 h 577432"/>
              <a:gd name="connsiteX52" fmla="*/ 424322 w 561751"/>
              <a:gd name="connsiteY52" fmla="*/ 126149 h 577432"/>
              <a:gd name="connsiteX53" fmla="*/ 366214 w 561751"/>
              <a:gd name="connsiteY53" fmla="*/ 175874 h 577432"/>
              <a:gd name="connsiteX54" fmla="*/ 372671 w 561751"/>
              <a:gd name="connsiteY54" fmla="*/ 199816 h 577432"/>
              <a:gd name="connsiteX55" fmla="*/ 368059 w 561751"/>
              <a:gd name="connsiteY55" fmla="*/ 199816 h 577432"/>
              <a:gd name="connsiteX56" fmla="*/ 357913 w 561751"/>
              <a:gd name="connsiteY56" fmla="*/ 206261 h 577432"/>
              <a:gd name="connsiteX57" fmla="*/ 282281 w 561751"/>
              <a:gd name="connsiteY57" fmla="*/ 191528 h 577432"/>
              <a:gd name="connsiteX58" fmla="*/ 421555 w 561751"/>
              <a:gd name="connsiteY58" fmla="*/ 69978 h 577432"/>
              <a:gd name="connsiteX59" fmla="*/ 93180 w 561751"/>
              <a:gd name="connsiteY59" fmla="*/ 56187 h 577432"/>
              <a:gd name="connsiteX60" fmla="*/ 72883 w 561751"/>
              <a:gd name="connsiteY60" fmla="*/ 73688 h 577432"/>
              <a:gd name="connsiteX61" fmla="*/ 76574 w 561751"/>
              <a:gd name="connsiteY61" fmla="*/ 82899 h 577432"/>
              <a:gd name="connsiteX62" fmla="*/ 107019 w 561751"/>
              <a:gd name="connsiteY62" fmla="*/ 133559 h 577432"/>
              <a:gd name="connsiteX63" fmla="*/ 93180 w 561751"/>
              <a:gd name="connsiteY63" fmla="*/ 133559 h 577432"/>
              <a:gd name="connsiteX64" fmla="*/ 83954 w 561751"/>
              <a:gd name="connsiteY64" fmla="*/ 141849 h 577432"/>
              <a:gd name="connsiteX65" fmla="*/ 93180 w 561751"/>
              <a:gd name="connsiteY65" fmla="*/ 151060 h 577432"/>
              <a:gd name="connsiteX66" fmla="*/ 118090 w 561751"/>
              <a:gd name="connsiteY66" fmla="*/ 151060 h 577432"/>
              <a:gd name="connsiteX67" fmla="*/ 121780 w 561751"/>
              <a:gd name="connsiteY67" fmla="*/ 158429 h 577432"/>
              <a:gd name="connsiteX68" fmla="*/ 121780 w 561751"/>
              <a:gd name="connsiteY68" fmla="*/ 164876 h 577432"/>
              <a:gd name="connsiteX69" fmla="*/ 93180 w 561751"/>
              <a:gd name="connsiteY69" fmla="*/ 164876 h 577432"/>
              <a:gd name="connsiteX70" fmla="*/ 83954 w 561751"/>
              <a:gd name="connsiteY70" fmla="*/ 174087 h 577432"/>
              <a:gd name="connsiteX71" fmla="*/ 93180 w 561751"/>
              <a:gd name="connsiteY71" fmla="*/ 182377 h 577432"/>
              <a:gd name="connsiteX72" fmla="*/ 121780 w 561751"/>
              <a:gd name="connsiteY72" fmla="*/ 182377 h 577432"/>
              <a:gd name="connsiteX73" fmla="*/ 121780 w 561751"/>
              <a:gd name="connsiteY73" fmla="*/ 205404 h 577432"/>
              <a:gd name="connsiteX74" fmla="*/ 140231 w 561751"/>
              <a:gd name="connsiteY74" fmla="*/ 224748 h 577432"/>
              <a:gd name="connsiteX75" fmla="*/ 158683 w 561751"/>
              <a:gd name="connsiteY75" fmla="*/ 205404 h 577432"/>
              <a:gd name="connsiteX76" fmla="*/ 158683 w 561751"/>
              <a:gd name="connsiteY76" fmla="*/ 182377 h 577432"/>
              <a:gd name="connsiteX77" fmla="*/ 187283 w 561751"/>
              <a:gd name="connsiteY77" fmla="*/ 182377 h 577432"/>
              <a:gd name="connsiteX78" fmla="*/ 196508 w 561751"/>
              <a:gd name="connsiteY78" fmla="*/ 174087 h 577432"/>
              <a:gd name="connsiteX79" fmla="*/ 187283 w 561751"/>
              <a:gd name="connsiteY79" fmla="*/ 164876 h 577432"/>
              <a:gd name="connsiteX80" fmla="*/ 158683 w 561751"/>
              <a:gd name="connsiteY80" fmla="*/ 164876 h 577432"/>
              <a:gd name="connsiteX81" fmla="*/ 158683 w 561751"/>
              <a:gd name="connsiteY81" fmla="*/ 158429 h 577432"/>
              <a:gd name="connsiteX82" fmla="*/ 162373 w 561751"/>
              <a:gd name="connsiteY82" fmla="*/ 151060 h 577432"/>
              <a:gd name="connsiteX83" fmla="*/ 187283 w 561751"/>
              <a:gd name="connsiteY83" fmla="*/ 151060 h 577432"/>
              <a:gd name="connsiteX84" fmla="*/ 196508 w 561751"/>
              <a:gd name="connsiteY84" fmla="*/ 141849 h 577432"/>
              <a:gd name="connsiteX85" fmla="*/ 187283 w 561751"/>
              <a:gd name="connsiteY85" fmla="*/ 133559 h 577432"/>
              <a:gd name="connsiteX86" fmla="*/ 173444 w 561751"/>
              <a:gd name="connsiteY86" fmla="*/ 133559 h 577432"/>
              <a:gd name="connsiteX87" fmla="*/ 203889 w 561751"/>
              <a:gd name="connsiteY87" fmla="*/ 82899 h 577432"/>
              <a:gd name="connsiteX88" fmla="*/ 206657 w 561751"/>
              <a:gd name="connsiteY88" fmla="*/ 73688 h 577432"/>
              <a:gd name="connsiteX89" fmla="*/ 187283 w 561751"/>
              <a:gd name="connsiteY89" fmla="*/ 56187 h 577432"/>
              <a:gd name="connsiteX90" fmla="*/ 171599 w 561751"/>
              <a:gd name="connsiteY90" fmla="*/ 67240 h 577432"/>
              <a:gd name="connsiteX91" fmla="*/ 140231 w 561751"/>
              <a:gd name="connsiteY91" fmla="*/ 126190 h 577432"/>
              <a:gd name="connsiteX92" fmla="*/ 108864 w 561751"/>
              <a:gd name="connsiteY92" fmla="*/ 67240 h 577432"/>
              <a:gd name="connsiteX93" fmla="*/ 93180 w 561751"/>
              <a:gd name="connsiteY93" fmla="*/ 56187 h 577432"/>
              <a:gd name="connsiteX94" fmla="*/ 140231 w 561751"/>
              <a:gd name="connsiteY94" fmla="*/ 0 h 577432"/>
              <a:gd name="connsiteX95" fmla="*/ 277695 w 561751"/>
              <a:gd name="connsiteY95" fmla="*/ 110532 h 577432"/>
              <a:gd name="connsiteX96" fmla="*/ 246327 w 561751"/>
              <a:gd name="connsiteY96" fmla="*/ 194351 h 577432"/>
              <a:gd name="connsiteX97" fmla="*/ 110709 w 561751"/>
              <a:gd name="connsiteY97" fmla="*/ 277250 h 577432"/>
              <a:gd name="connsiteX98" fmla="*/ 0 w 561751"/>
              <a:gd name="connsiteY98" fmla="*/ 140007 h 577432"/>
              <a:gd name="connsiteX99" fmla="*/ 140231 w 561751"/>
              <a:gd name="connsiteY99" fmla="*/ 0 h 57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61751" h="577432">
                <a:moveTo>
                  <a:pt x="289678" y="418094"/>
                </a:moveTo>
                <a:cubicBezTo>
                  <a:pt x="305349" y="421776"/>
                  <a:pt x="325629" y="427300"/>
                  <a:pt x="325629" y="447552"/>
                </a:cubicBezTo>
                <a:cubicBezTo>
                  <a:pt x="325629" y="466883"/>
                  <a:pt x="307193" y="474248"/>
                  <a:pt x="289678" y="476089"/>
                </a:cubicBezTo>
                <a:close/>
                <a:moveTo>
                  <a:pt x="273108" y="325037"/>
                </a:moveTo>
                <a:lnTo>
                  <a:pt x="273108" y="376670"/>
                </a:lnTo>
                <a:cubicBezTo>
                  <a:pt x="250916" y="372982"/>
                  <a:pt x="239820" y="363762"/>
                  <a:pt x="239820" y="349931"/>
                </a:cubicBezTo>
                <a:cubicBezTo>
                  <a:pt x="239820" y="337023"/>
                  <a:pt x="252765" y="325959"/>
                  <a:pt x="273108" y="325037"/>
                </a:cubicBezTo>
                <a:close/>
                <a:moveTo>
                  <a:pt x="281337" y="269795"/>
                </a:moveTo>
                <a:cubicBezTo>
                  <a:pt x="276726" y="269795"/>
                  <a:pt x="273037" y="275322"/>
                  <a:pt x="273037" y="279927"/>
                </a:cubicBezTo>
                <a:lnTo>
                  <a:pt x="273037" y="295585"/>
                </a:lnTo>
                <a:cubicBezTo>
                  <a:pt x="236148" y="296506"/>
                  <a:pt x="203869" y="316770"/>
                  <a:pt x="203869" y="356376"/>
                </a:cubicBezTo>
                <a:cubicBezTo>
                  <a:pt x="203869" y="388613"/>
                  <a:pt x="229692" y="407034"/>
                  <a:pt x="273037" y="415324"/>
                </a:cubicBezTo>
                <a:lnTo>
                  <a:pt x="273037" y="476115"/>
                </a:lnTo>
                <a:cubicBezTo>
                  <a:pt x="224158" y="474272"/>
                  <a:pt x="249981" y="433745"/>
                  <a:pt x="216781" y="433745"/>
                </a:cubicBezTo>
                <a:cubicBezTo>
                  <a:pt x="205714" y="433745"/>
                  <a:pt x="199258" y="440193"/>
                  <a:pt x="199258" y="452167"/>
                </a:cubicBezTo>
                <a:cubicBezTo>
                  <a:pt x="199258" y="475193"/>
                  <a:pt x="223236" y="504668"/>
                  <a:pt x="273037" y="505589"/>
                </a:cubicBezTo>
                <a:lnTo>
                  <a:pt x="273037" y="523089"/>
                </a:lnTo>
                <a:cubicBezTo>
                  <a:pt x="273037" y="528615"/>
                  <a:pt x="276726" y="533221"/>
                  <a:pt x="281337" y="533221"/>
                </a:cubicBezTo>
                <a:cubicBezTo>
                  <a:pt x="285948" y="533221"/>
                  <a:pt x="289637" y="528615"/>
                  <a:pt x="289637" y="523089"/>
                </a:cubicBezTo>
                <a:lnTo>
                  <a:pt x="289637" y="505589"/>
                </a:lnTo>
                <a:cubicBezTo>
                  <a:pt x="332982" y="502825"/>
                  <a:pt x="362494" y="483483"/>
                  <a:pt x="362494" y="443877"/>
                </a:cubicBezTo>
                <a:cubicBezTo>
                  <a:pt x="362494" y="399666"/>
                  <a:pt x="328371" y="388613"/>
                  <a:pt x="289637" y="380323"/>
                </a:cubicBezTo>
                <a:lnTo>
                  <a:pt x="289637" y="325059"/>
                </a:lnTo>
                <a:cubicBezTo>
                  <a:pt x="321916" y="325980"/>
                  <a:pt x="321916" y="356376"/>
                  <a:pt x="340360" y="356376"/>
                </a:cubicBezTo>
                <a:cubicBezTo>
                  <a:pt x="350505" y="356376"/>
                  <a:pt x="358805" y="349928"/>
                  <a:pt x="358805" y="338875"/>
                </a:cubicBezTo>
                <a:cubicBezTo>
                  <a:pt x="358805" y="310322"/>
                  <a:pt x="312693" y="295585"/>
                  <a:pt x="289637" y="295585"/>
                </a:cubicBezTo>
                <a:lnTo>
                  <a:pt x="289637" y="279927"/>
                </a:lnTo>
                <a:cubicBezTo>
                  <a:pt x="289637" y="275322"/>
                  <a:pt x="285948" y="269795"/>
                  <a:pt x="281337" y="269795"/>
                </a:cubicBezTo>
                <a:close/>
                <a:moveTo>
                  <a:pt x="280415" y="226505"/>
                </a:moveTo>
                <a:cubicBezTo>
                  <a:pt x="377250" y="226505"/>
                  <a:pt x="456562" y="304796"/>
                  <a:pt x="456562" y="401508"/>
                </a:cubicBezTo>
                <a:cubicBezTo>
                  <a:pt x="456562" y="498220"/>
                  <a:pt x="377250" y="577432"/>
                  <a:pt x="280415" y="577432"/>
                </a:cubicBezTo>
                <a:cubicBezTo>
                  <a:pt x="183580" y="577432"/>
                  <a:pt x="105190" y="498220"/>
                  <a:pt x="105190" y="401508"/>
                </a:cubicBezTo>
                <a:cubicBezTo>
                  <a:pt x="105190" y="304796"/>
                  <a:pt x="183580" y="226505"/>
                  <a:pt x="280415" y="226505"/>
                </a:cubicBezTo>
                <a:close/>
                <a:moveTo>
                  <a:pt x="421555" y="69978"/>
                </a:moveTo>
                <a:cubicBezTo>
                  <a:pt x="499032" y="69978"/>
                  <a:pt x="561751" y="133516"/>
                  <a:pt x="561751" y="210866"/>
                </a:cubicBezTo>
                <a:cubicBezTo>
                  <a:pt x="561751" y="266116"/>
                  <a:pt x="528547" y="314920"/>
                  <a:pt x="481507" y="337020"/>
                </a:cubicBezTo>
                <a:cubicBezTo>
                  <a:pt x="475973" y="322287"/>
                  <a:pt x="469517" y="307553"/>
                  <a:pt x="462138" y="294662"/>
                </a:cubicBezTo>
                <a:cubicBezTo>
                  <a:pt x="474128" y="293741"/>
                  <a:pt x="485197" y="288216"/>
                  <a:pt x="485197" y="274403"/>
                </a:cubicBezTo>
                <a:cubicBezTo>
                  <a:pt x="485197" y="266116"/>
                  <a:pt x="480585" y="259670"/>
                  <a:pt x="472284" y="259670"/>
                </a:cubicBezTo>
                <a:cubicBezTo>
                  <a:pt x="468594" y="259670"/>
                  <a:pt x="458449" y="262432"/>
                  <a:pt x="454759" y="262432"/>
                </a:cubicBezTo>
                <a:cubicBezTo>
                  <a:pt x="448303" y="262432"/>
                  <a:pt x="442769" y="260591"/>
                  <a:pt x="436312" y="259670"/>
                </a:cubicBezTo>
                <a:cubicBezTo>
                  <a:pt x="428934" y="252303"/>
                  <a:pt x="422477" y="245857"/>
                  <a:pt x="414176" y="239412"/>
                </a:cubicBezTo>
                <a:cubicBezTo>
                  <a:pt x="416021" y="235728"/>
                  <a:pt x="416943" y="232045"/>
                  <a:pt x="416943" y="228362"/>
                </a:cubicBezTo>
                <a:cubicBezTo>
                  <a:pt x="416943" y="225599"/>
                  <a:pt x="416943" y="224678"/>
                  <a:pt x="416021" y="222837"/>
                </a:cubicBezTo>
                <a:lnTo>
                  <a:pt x="434468" y="222837"/>
                </a:lnTo>
                <a:cubicBezTo>
                  <a:pt x="443691" y="222837"/>
                  <a:pt x="448303" y="219153"/>
                  <a:pt x="448303" y="211787"/>
                </a:cubicBezTo>
                <a:cubicBezTo>
                  <a:pt x="448303" y="203499"/>
                  <a:pt x="443691" y="199816"/>
                  <a:pt x="434468" y="199816"/>
                </a:cubicBezTo>
                <a:lnTo>
                  <a:pt x="408642" y="199816"/>
                </a:lnTo>
                <a:cubicBezTo>
                  <a:pt x="404953" y="193370"/>
                  <a:pt x="401263" y="185082"/>
                  <a:pt x="401263" y="177716"/>
                </a:cubicBezTo>
                <a:cubicBezTo>
                  <a:pt x="401263" y="162061"/>
                  <a:pt x="414176" y="154695"/>
                  <a:pt x="428011" y="154695"/>
                </a:cubicBezTo>
                <a:cubicBezTo>
                  <a:pt x="459371" y="154695"/>
                  <a:pt x="446458" y="182320"/>
                  <a:pt x="466750" y="182320"/>
                </a:cubicBezTo>
                <a:cubicBezTo>
                  <a:pt x="477818" y="182320"/>
                  <a:pt x="484274" y="176795"/>
                  <a:pt x="484274" y="166666"/>
                </a:cubicBezTo>
                <a:cubicBezTo>
                  <a:pt x="484274" y="148249"/>
                  <a:pt x="464905" y="126149"/>
                  <a:pt x="424322" y="126149"/>
                </a:cubicBezTo>
                <a:cubicBezTo>
                  <a:pt x="391117" y="126149"/>
                  <a:pt x="366214" y="146407"/>
                  <a:pt x="366214" y="175874"/>
                </a:cubicBezTo>
                <a:cubicBezTo>
                  <a:pt x="366214" y="184161"/>
                  <a:pt x="368059" y="193370"/>
                  <a:pt x="372671" y="199816"/>
                </a:cubicBezTo>
                <a:lnTo>
                  <a:pt x="368059" y="199816"/>
                </a:lnTo>
                <a:cubicBezTo>
                  <a:pt x="362525" y="199816"/>
                  <a:pt x="359758" y="202578"/>
                  <a:pt x="357913" y="206261"/>
                </a:cubicBezTo>
                <a:cubicBezTo>
                  <a:pt x="334855" y="197053"/>
                  <a:pt x="309029" y="191528"/>
                  <a:pt x="282281" y="191528"/>
                </a:cubicBezTo>
                <a:cubicBezTo>
                  <a:pt x="291504" y="123386"/>
                  <a:pt x="350534" y="69978"/>
                  <a:pt x="421555" y="69978"/>
                </a:cubicBezTo>
                <a:close/>
                <a:moveTo>
                  <a:pt x="93180" y="56187"/>
                </a:moveTo>
                <a:cubicBezTo>
                  <a:pt x="84877" y="56187"/>
                  <a:pt x="72883" y="60792"/>
                  <a:pt x="72883" y="73688"/>
                </a:cubicBezTo>
                <a:cubicBezTo>
                  <a:pt x="72883" y="76451"/>
                  <a:pt x="74729" y="80135"/>
                  <a:pt x="76574" y="82899"/>
                </a:cubicBezTo>
                <a:lnTo>
                  <a:pt x="107019" y="133559"/>
                </a:lnTo>
                <a:lnTo>
                  <a:pt x="93180" y="133559"/>
                </a:lnTo>
                <a:cubicBezTo>
                  <a:pt x="87645" y="133559"/>
                  <a:pt x="83954" y="137243"/>
                  <a:pt x="83954" y="141849"/>
                </a:cubicBezTo>
                <a:cubicBezTo>
                  <a:pt x="83954" y="147375"/>
                  <a:pt x="87645" y="151060"/>
                  <a:pt x="93180" y="151060"/>
                </a:cubicBezTo>
                <a:lnTo>
                  <a:pt x="118090" y="151060"/>
                </a:lnTo>
                <a:lnTo>
                  <a:pt x="121780" y="158429"/>
                </a:lnTo>
                <a:lnTo>
                  <a:pt x="121780" y="164876"/>
                </a:lnTo>
                <a:lnTo>
                  <a:pt x="93180" y="164876"/>
                </a:lnTo>
                <a:cubicBezTo>
                  <a:pt x="87645" y="164876"/>
                  <a:pt x="83954" y="168561"/>
                  <a:pt x="83954" y="174087"/>
                </a:cubicBezTo>
                <a:cubicBezTo>
                  <a:pt x="83954" y="178693"/>
                  <a:pt x="87645" y="182377"/>
                  <a:pt x="93180" y="182377"/>
                </a:cubicBezTo>
                <a:lnTo>
                  <a:pt x="121780" y="182377"/>
                </a:lnTo>
                <a:lnTo>
                  <a:pt x="121780" y="205404"/>
                </a:lnTo>
                <a:cubicBezTo>
                  <a:pt x="121780" y="217379"/>
                  <a:pt x="128238" y="224748"/>
                  <a:pt x="140231" y="224748"/>
                </a:cubicBezTo>
                <a:cubicBezTo>
                  <a:pt x="152225" y="224748"/>
                  <a:pt x="158683" y="217379"/>
                  <a:pt x="158683" y="205404"/>
                </a:cubicBezTo>
                <a:lnTo>
                  <a:pt x="158683" y="182377"/>
                </a:lnTo>
                <a:lnTo>
                  <a:pt x="187283" y="182377"/>
                </a:lnTo>
                <a:cubicBezTo>
                  <a:pt x="192818" y="182377"/>
                  <a:pt x="196508" y="178693"/>
                  <a:pt x="196508" y="174087"/>
                </a:cubicBezTo>
                <a:cubicBezTo>
                  <a:pt x="196508" y="168561"/>
                  <a:pt x="192818" y="164876"/>
                  <a:pt x="187283" y="164876"/>
                </a:cubicBezTo>
                <a:lnTo>
                  <a:pt x="158683" y="164876"/>
                </a:lnTo>
                <a:lnTo>
                  <a:pt x="158683" y="158429"/>
                </a:lnTo>
                <a:lnTo>
                  <a:pt x="162373" y="151060"/>
                </a:lnTo>
                <a:lnTo>
                  <a:pt x="187283" y="151060"/>
                </a:lnTo>
                <a:cubicBezTo>
                  <a:pt x="192818" y="151060"/>
                  <a:pt x="196508" y="147375"/>
                  <a:pt x="196508" y="141849"/>
                </a:cubicBezTo>
                <a:cubicBezTo>
                  <a:pt x="196508" y="137243"/>
                  <a:pt x="192818" y="133559"/>
                  <a:pt x="187283" y="133559"/>
                </a:cubicBezTo>
                <a:lnTo>
                  <a:pt x="173444" y="133559"/>
                </a:lnTo>
                <a:lnTo>
                  <a:pt x="203889" y="82899"/>
                </a:lnTo>
                <a:cubicBezTo>
                  <a:pt x="205734" y="80135"/>
                  <a:pt x="206657" y="76451"/>
                  <a:pt x="206657" y="73688"/>
                </a:cubicBezTo>
                <a:cubicBezTo>
                  <a:pt x="206657" y="60792"/>
                  <a:pt x="195586" y="56187"/>
                  <a:pt x="187283" y="56187"/>
                </a:cubicBezTo>
                <a:cubicBezTo>
                  <a:pt x="177134" y="56187"/>
                  <a:pt x="172521" y="63556"/>
                  <a:pt x="171599" y="67240"/>
                </a:cubicBezTo>
                <a:lnTo>
                  <a:pt x="140231" y="126190"/>
                </a:lnTo>
                <a:lnTo>
                  <a:pt x="108864" y="67240"/>
                </a:lnTo>
                <a:cubicBezTo>
                  <a:pt x="107019" y="63556"/>
                  <a:pt x="103328" y="56187"/>
                  <a:pt x="93180" y="56187"/>
                </a:cubicBezTo>
                <a:close/>
                <a:moveTo>
                  <a:pt x="140231" y="0"/>
                </a:moveTo>
                <a:cubicBezTo>
                  <a:pt x="207579" y="0"/>
                  <a:pt x="263856" y="46976"/>
                  <a:pt x="277695" y="110532"/>
                </a:cubicBezTo>
                <a:cubicBezTo>
                  <a:pt x="260166" y="134480"/>
                  <a:pt x="249095" y="163034"/>
                  <a:pt x="246327" y="194351"/>
                </a:cubicBezTo>
                <a:cubicBezTo>
                  <a:pt x="190973" y="203562"/>
                  <a:pt x="142999" y="233958"/>
                  <a:pt x="110709" y="277250"/>
                </a:cubicBezTo>
                <a:cubicBezTo>
                  <a:pt x="47051" y="264355"/>
                  <a:pt x="0" y="208168"/>
                  <a:pt x="0" y="140007"/>
                </a:cubicBezTo>
                <a:cubicBezTo>
                  <a:pt x="0" y="62635"/>
                  <a:pt x="62735" y="0"/>
                  <a:pt x="14023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a typeface="思源黑体 CN Normal" panose="020B0400000000000000" pitchFamily="34" charset="-122"/>
              <a:cs typeface="思源黑体 CN Normal" panose="020B0400000000000000" pitchFamily="34" charset="-122"/>
            </a:endParaRPr>
          </a:p>
        </p:txBody>
      </p:sp>
      <p:sp>
        <p:nvSpPr>
          <p:cNvPr id="46" name="iconfont-11964-5736568"/>
          <p:cNvSpPr/>
          <p:nvPr>
            <p:custDataLst>
              <p:tags r:id="rId20"/>
            </p:custDataLst>
          </p:nvPr>
        </p:nvSpPr>
        <p:spPr>
          <a:xfrm>
            <a:off x="10465230" y="4326255"/>
            <a:ext cx="433705" cy="453390"/>
          </a:xfrm>
          <a:custGeom>
            <a:avLst/>
            <a:gdLst>
              <a:gd name="T0" fmla="*/ 5830 w 11650"/>
              <a:gd name="T1" fmla="*/ 7490 h 12700"/>
              <a:gd name="T2" fmla="*/ 4580 w 11650"/>
              <a:gd name="T3" fmla="*/ 6320 h 12700"/>
              <a:gd name="T4" fmla="*/ 5830 w 11650"/>
              <a:gd name="T5" fmla="*/ 5150 h 12700"/>
              <a:gd name="T6" fmla="*/ 7080 w 11650"/>
              <a:gd name="T7" fmla="*/ 6320 h 12700"/>
              <a:gd name="T8" fmla="*/ 5830 w 11650"/>
              <a:gd name="T9" fmla="*/ 7490 h 12700"/>
              <a:gd name="T10" fmla="*/ 5830 w 11650"/>
              <a:gd name="T11" fmla="*/ 5350 h 12700"/>
              <a:gd name="T12" fmla="*/ 4780 w 11650"/>
              <a:gd name="T13" fmla="*/ 6320 h 12700"/>
              <a:gd name="T14" fmla="*/ 5830 w 11650"/>
              <a:gd name="T15" fmla="*/ 7290 h 12700"/>
              <a:gd name="T16" fmla="*/ 6880 w 11650"/>
              <a:gd name="T17" fmla="*/ 6320 h 12700"/>
              <a:gd name="T18" fmla="*/ 5830 w 11650"/>
              <a:gd name="T19" fmla="*/ 5350 h 12700"/>
              <a:gd name="T20" fmla="*/ 1530 w 11650"/>
              <a:gd name="T21" fmla="*/ 10480 h 12700"/>
              <a:gd name="T22" fmla="*/ 280 w 11650"/>
              <a:gd name="T23" fmla="*/ 9960 h 12700"/>
              <a:gd name="T24" fmla="*/ 90 w 11650"/>
              <a:gd name="T25" fmla="*/ 9000 h 12700"/>
              <a:gd name="T26" fmla="*/ 4520 w 11650"/>
              <a:gd name="T27" fmla="*/ 4500 h 12700"/>
              <a:gd name="T28" fmla="*/ 10120 w 11650"/>
              <a:gd name="T29" fmla="*/ 2230 h 12700"/>
              <a:gd name="T30" fmla="*/ 11370 w 11650"/>
              <a:gd name="T31" fmla="*/ 2750 h 12700"/>
              <a:gd name="T32" fmla="*/ 11560 w 11650"/>
              <a:gd name="T33" fmla="*/ 3710 h 12700"/>
              <a:gd name="T34" fmla="*/ 7130 w 11650"/>
              <a:gd name="T35" fmla="*/ 8210 h 12700"/>
              <a:gd name="T36" fmla="*/ 1530 w 11650"/>
              <a:gd name="T37" fmla="*/ 10480 h 12700"/>
              <a:gd name="T38" fmla="*/ 610 w 11650"/>
              <a:gd name="T39" fmla="*/ 9720 h 12700"/>
              <a:gd name="T40" fmla="*/ 1540 w 11650"/>
              <a:gd name="T41" fmla="*/ 10080 h 12700"/>
              <a:gd name="T42" fmla="*/ 6930 w 11650"/>
              <a:gd name="T43" fmla="*/ 7870 h 12700"/>
              <a:gd name="T44" fmla="*/ 11180 w 11650"/>
              <a:gd name="T45" fmla="*/ 3630 h 12700"/>
              <a:gd name="T46" fmla="*/ 11060 w 11650"/>
              <a:gd name="T47" fmla="*/ 2980 h 12700"/>
              <a:gd name="T48" fmla="*/ 10130 w 11650"/>
              <a:gd name="T49" fmla="*/ 2620 h 12700"/>
              <a:gd name="T50" fmla="*/ 4740 w 11650"/>
              <a:gd name="T51" fmla="*/ 4830 h 12700"/>
              <a:gd name="T52" fmla="*/ 490 w 11650"/>
              <a:gd name="T53" fmla="*/ 9070 h 12700"/>
              <a:gd name="T54" fmla="*/ 610 w 11650"/>
              <a:gd name="T55" fmla="*/ 9720 h 12700"/>
              <a:gd name="T56" fmla="*/ 5830 w 11650"/>
              <a:gd name="T57" fmla="*/ 12700 h 12700"/>
              <a:gd name="T58" fmla="*/ 3490 w 11650"/>
              <a:gd name="T59" fmla="*/ 6350 h 12700"/>
              <a:gd name="T60" fmla="*/ 5830 w 11650"/>
              <a:gd name="T61" fmla="*/ 0 h 12700"/>
              <a:gd name="T62" fmla="*/ 8170 w 11650"/>
              <a:gd name="T63" fmla="*/ 6350 h 12700"/>
              <a:gd name="T64" fmla="*/ 5830 w 11650"/>
              <a:gd name="T65" fmla="*/ 12700 h 12700"/>
              <a:gd name="T66" fmla="*/ 5830 w 11650"/>
              <a:gd name="T67" fmla="*/ 400 h 12700"/>
              <a:gd name="T68" fmla="*/ 3890 w 11650"/>
              <a:gd name="T69" fmla="*/ 6350 h 12700"/>
              <a:gd name="T70" fmla="*/ 5830 w 11650"/>
              <a:gd name="T71" fmla="*/ 12300 h 12700"/>
              <a:gd name="T72" fmla="*/ 7770 w 11650"/>
              <a:gd name="T73" fmla="*/ 6350 h 12700"/>
              <a:gd name="T74" fmla="*/ 5830 w 11650"/>
              <a:gd name="T75" fmla="*/ 400 h 12700"/>
              <a:gd name="T76" fmla="*/ 10130 w 11650"/>
              <a:gd name="T77" fmla="*/ 10480 h 12700"/>
              <a:gd name="T78" fmla="*/ 4530 w 11650"/>
              <a:gd name="T79" fmla="*/ 8210 h 12700"/>
              <a:gd name="T80" fmla="*/ 90 w 11650"/>
              <a:gd name="T81" fmla="*/ 3710 h 12700"/>
              <a:gd name="T82" fmla="*/ 280 w 11650"/>
              <a:gd name="T83" fmla="*/ 2750 h 12700"/>
              <a:gd name="T84" fmla="*/ 1530 w 11650"/>
              <a:gd name="T85" fmla="*/ 2230 h 12700"/>
              <a:gd name="T86" fmla="*/ 7130 w 11650"/>
              <a:gd name="T87" fmla="*/ 4500 h 12700"/>
              <a:gd name="T88" fmla="*/ 11560 w 11650"/>
              <a:gd name="T89" fmla="*/ 9000 h 12700"/>
              <a:gd name="T90" fmla="*/ 11370 w 11650"/>
              <a:gd name="T91" fmla="*/ 9960 h 12700"/>
              <a:gd name="T92" fmla="*/ 10130 w 11650"/>
              <a:gd name="T93" fmla="*/ 10480 h 12700"/>
              <a:gd name="T94" fmla="*/ 1530 w 11650"/>
              <a:gd name="T95" fmla="*/ 2620 h 12700"/>
              <a:gd name="T96" fmla="*/ 600 w 11650"/>
              <a:gd name="T97" fmla="*/ 2980 h 12700"/>
              <a:gd name="T98" fmla="*/ 480 w 11650"/>
              <a:gd name="T99" fmla="*/ 3630 h 12700"/>
              <a:gd name="T100" fmla="*/ 4730 w 11650"/>
              <a:gd name="T101" fmla="*/ 7870 h 12700"/>
              <a:gd name="T102" fmla="*/ 10130 w 11650"/>
              <a:gd name="T103" fmla="*/ 10080 h 12700"/>
              <a:gd name="T104" fmla="*/ 11060 w 11650"/>
              <a:gd name="T105" fmla="*/ 9720 h 12700"/>
              <a:gd name="T106" fmla="*/ 11180 w 11650"/>
              <a:gd name="T107" fmla="*/ 9070 h 12700"/>
              <a:gd name="T108" fmla="*/ 6930 w 11650"/>
              <a:gd name="T109" fmla="*/ 4830 h 12700"/>
              <a:gd name="T110" fmla="*/ 1530 w 11650"/>
              <a:gd name="T111" fmla="*/ 2620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50" h="12700">
                <a:moveTo>
                  <a:pt x="5830" y="7490"/>
                </a:moveTo>
                <a:cubicBezTo>
                  <a:pt x="5140" y="7490"/>
                  <a:pt x="4580" y="6960"/>
                  <a:pt x="4580" y="6320"/>
                </a:cubicBezTo>
                <a:cubicBezTo>
                  <a:pt x="4580" y="5680"/>
                  <a:pt x="5140" y="5150"/>
                  <a:pt x="5830" y="5150"/>
                </a:cubicBezTo>
                <a:cubicBezTo>
                  <a:pt x="6520" y="5150"/>
                  <a:pt x="7080" y="5680"/>
                  <a:pt x="7080" y="6320"/>
                </a:cubicBezTo>
                <a:cubicBezTo>
                  <a:pt x="7080" y="6960"/>
                  <a:pt x="6520" y="7490"/>
                  <a:pt x="5830" y="7490"/>
                </a:cubicBezTo>
                <a:close/>
                <a:moveTo>
                  <a:pt x="5830" y="5350"/>
                </a:moveTo>
                <a:cubicBezTo>
                  <a:pt x="5250" y="5350"/>
                  <a:pt x="4780" y="5790"/>
                  <a:pt x="4780" y="6320"/>
                </a:cubicBezTo>
                <a:cubicBezTo>
                  <a:pt x="4780" y="6860"/>
                  <a:pt x="5250" y="7290"/>
                  <a:pt x="5830" y="7290"/>
                </a:cubicBezTo>
                <a:cubicBezTo>
                  <a:pt x="6410" y="7290"/>
                  <a:pt x="6880" y="6850"/>
                  <a:pt x="6880" y="6320"/>
                </a:cubicBezTo>
                <a:cubicBezTo>
                  <a:pt x="6880" y="5780"/>
                  <a:pt x="6410" y="5350"/>
                  <a:pt x="5830" y="5350"/>
                </a:cubicBezTo>
                <a:close/>
                <a:moveTo>
                  <a:pt x="1530" y="10480"/>
                </a:moveTo>
                <a:cubicBezTo>
                  <a:pt x="950" y="10480"/>
                  <a:pt x="530" y="10300"/>
                  <a:pt x="280" y="9960"/>
                </a:cubicBezTo>
                <a:cubicBezTo>
                  <a:pt x="150" y="9780"/>
                  <a:pt x="0" y="9460"/>
                  <a:pt x="90" y="9000"/>
                </a:cubicBezTo>
                <a:cubicBezTo>
                  <a:pt x="310" y="7840"/>
                  <a:pt x="2000" y="6120"/>
                  <a:pt x="4520" y="4500"/>
                </a:cubicBezTo>
                <a:cubicBezTo>
                  <a:pt x="6670" y="3120"/>
                  <a:pt x="8870" y="2230"/>
                  <a:pt x="10120" y="2230"/>
                </a:cubicBezTo>
                <a:cubicBezTo>
                  <a:pt x="10700" y="2230"/>
                  <a:pt x="11120" y="2410"/>
                  <a:pt x="11370" y="2750"/>
                </a:cubicBezTo>
                <a:cubicBezTo>
                  <a:pt x="11500" y="2930"/>
                  <a:pt x="11650" y="3250"/>
                  <a:pt x="11560" y="3710"/>
                </a:cubicBezTo>
                <a:cubicBezTo>
                  <a:pt x="11340" y="4870"/>
                  <a:pt x="9650" y="6590"/>
                  <a:pt x="7130" y="8210"/>
                </a:cubicBezTo>
                <a:cubicBezTo>
                  <a:pt x="4980" y="9590"/>
                  <a:pt x="2780" y="10480"/>
                  <a:pt x="1530" y="10480"/>
                </a:cubicBezTo>
                <a:close/>
                <a:moveTo>
                  <a:pt x="610" y="9720"/>
                </a:moveTo>
                <a:cubicBezTo>
                  <a:pt x="780" y="9960"/>
                  <a:pt x="1100" y="10080"/>
                  <a:pt x="1540" y="10080"/>
                </a:cubicBezTo>
                <a:cubicBezTo>
                  <a:pt x="2720" y="10080"/>
                  <a:pt x="4830" y="9210"/>
                  <a:pt x="6930" y="7870"/>
                </a:cubicBezTo>
                <a:cubicBezTo>
                  <a:pt x="9280" y="6360"/>
                  <a:pt x="10990" y="4660"/>
                  <a:pt x="11180" y="3630"/>
                </a:cubicBezTo>
                <a:cubicBezTo>
                  <a:pt x="11240" y="3310"/>
                  <a:pt x="11150" y="3100"/>
                  <a:pt x="11060" y="2980"/>
                </a:cubicBezTo>
                <a:cubicBezTo>
                  <a:pt x="10890" y="2740"/>
                  <a:pt x="10570" y="2620"/>
                  <a:pt x="10130" y="2620"/>
                </a:cubicBezTo>
                <a:cubicBezTo>
                  <a:pt x="8950" y="2620"/>
                  <a:pt x="6840" y="3490"/>
                  <a:pt x="4740" y="4830"/>
                </a:cubicBezTo>
                <a:cubicBezTo>
                  <a:pt x="2390" y="6340"/>
                  <a:pt x="680" y="8040"/>
                  <a:pt x="490" y="9070"/>
                </a:cubicBezTo>
                <a:cubicBezTo>
                  <a:pt x="430" y="9390"/>
                  <a:pt x="520" y="9600"/>
                  <a:pt x="610" y="9720"/>
                </a:cubicBezTo>
                <a:close/>
                <a:moveTo>
                  <a:pt x="5830" y="12700"/>
                </a:moveTo>
                <a:cubicBezTo>
                  <a:pt x="4210" y="12700"/>
                  <a:pt x="3490" y="9510"/>
                  <a:pt x="3490" y="6350"/>
                </a:cubicBezTo>
                <a:cubicBezTo>
                  <a:pt x="3490" y="3190"/>
                  <a:pt x="4210" y="0"/>
                  <a:pt x="5830" y="0"/>
                </a:cubicBezTo>
                <a:cubicBezTo>
                  <a:pt x="7450" y="0"/>
                  <a:pt x="8170" y="3190"/>
                  <a:pt x="8170" y="6350"/>
                </a:cubicBezTo>
                <a:cubicBezTo>
                  <a:pt x="8170" y="9510"/>
                  <a:pt x="7450" y="12700"/>
                  <a:pt x="5830" y="12700"/>
                </a:cubicBezTo>
                <a:close/>
                <a:moveTo>
                  <a:pt x="5830" y="400"/>
                </a:moveTo>
                <a:cubicBezTo>
                  <a:pt x="4560" y="400"/>
                  <a:pt x="3890" y="3390"/>
                  <a:pt x="3890" y="6350"/>
                </a:cubicBezTo>
                <a:cubicBezTo>
                  <a:pt x="3890" y="9310"/>
                  <a:pt x="4560" y="12300"/>
                  <a:pt x="5830" y="12300"/>
                </a:cubicBezTo>
                <a:cubicBezTo>
                  <a:pt x="7100" y="12300"/>
                  <a:pt x="7770" y="9310"/>
                  <a:pt x="7770" y="6350"/>
                </a:cubicBezTo>
                <a:cubicBezTo>
                  <a:pt x="7770" y="3390"/>
                  <a:pt x="7100" y="400"/>
                  <a:pt x="5830" y="400"/>
                </a:cubicBezTo>
                <a:close/>
                <a:moveTo>
                  <a:pt x="10130" y="10480"/>
                </a:moveTo>
                <a:cubicBezTo>
                  <a:pt x="8880" y="10480"/>
                  <a:pt x="6680" y="9590"/>
                  <a:pt x="4530" y="8210"/>
                </a:cubicBezTo>
                <a:cubicBezTo>
                  <a:pt x="2010" y="6590"/>
                  <a:pt x="310" y="4870"/>
                  <a:pt x="90" y="3710"/>
                </a:cubicBezTo>
                <a:cubicBezTo>
                  <a:pt x="0" y="3250"/>
                  <a:pt x="150" y="2930"/>
                  <a:pt x="280" y="2750"/>
                </a:cubicBezTo>
                <a:cubicBezTo>
                  <a:pt x="530" y="2400"/>
                  <a:pt x="960" y="2230"/>
                  <a:pt x="1530" y="2230"/>
                </a:cubicBezTo>
                <a:cubicBezTo>
                  <a:pt x="2780" y="2230"/>
                  <a:pt x="4980" y="3120"/>
                  <a:pt x="7130" y="4500"/>
                </a:cubicBezTo>
                <a:cubicBezTo>
                  <a:pt x="9650" y="6110"/>
                  <a:pt x="11340" y="7840"/>
                  <a:pt x="11560" y="9000"/>
                </a:cubicBezTo>
                <a:cubicBezTo>
                  <a:pt x="11650" y="9460"/>
                  <a:pt x="11500" y="9780"/>
                  <a:pt x="11370" y="9960"/>
                </a:cubicBezTo>
                <a:cubicBezTo>
                  <a:pt x="11120" y="10300"/>
                  <a:pt x="10700" y="10480"/>
                  <a:pt x="10130" y="10480"/>
                </a:cubicBezTo>
                <a:close/>
                <a:moveTo>
                  <a:pt x="1530" y="2620"/>
                </a:moveTo>
                <a:cubicBezTo>
                  <a:pt x="1090" y="2620"/>
                  <a:pt x="780" y="2740"/>
                  <a:pt x="600" y="2980"/>
                </a:cubicBezTo>
                <a:cubicBezTo>
                  <a:pt x="510" y="3100"/>
                  <a:pt x="420" y="3310"/>
                  <a:pt x="480" y="3630"/>
                </a:cubicBezTo>
                <a:cubicBezTo>
                  <a:pt x="670" y="4650"/>
                  <a:pt x="2380" y="6360"/>
                  <a:pt x="4730" y="7870"/>
                </a:cubicBezTo>
                <a:cubicBezTo>
                  <a:pt x="6830" y="9210"/>
                  <a:pt x="8950" y="10080"/>
                  <a:pt x="10130" y="10080"/>
                </a:cubicBezTo>
                <a:cubicBezTo>
                  <a:pt x="10570" y="10080"/>
                  <a:pt x="10880" y="9960"/>
                  <a:pt x="11060" y="9720"/>
                </a:cubicBezTo>
                <a:cubicBezTo>
                  <a:pt x="11150" y="9600"/>
                  <a:pt x="11240" y="9390"/>
                  <a:pt x="11180" y="9070"/>
                </a:cubicBezTo>
                <a:cubicBezTo>
                  <a:pt x="10990" y="8050"/>
                  <a:pt x="9280" y="6340"/>
                  <a:pt x="6930" y="4830"/>
                </a:cubicBezTo>
                <a:cubicBezTo>
                  <a:pt x="4830" y="3490"/>
                  <a:pt x="2710" y="2620"/>
                  <a:pt x="1530" y="26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a typeface="思源黑体 CN Normal" panose="020B0400000000000000" pitchFamily="34" charset="-122"/>
              <a:cs typeface="思源黑体 CN Normal" panose="020B0400000000000000" pitchFamily="34" charset="-122"/>
            </a:endParaRPr>
          </a:p>
        </p:txBody>
      </p:sp>
      <p:sp>
        <p:nvSpPr>
          <p:cNvPr id="47" name="文本框 46"/>
          <p:cNvSpPr txBox="1"/>
          <p:nvPr>
            <p:custDataLst>
              <p:tags r:id="rId21"/>
            </p:custDataLst>
          </p:nvPr>
        </p:nvSpPr>
        <p:spPr>
          <a:xfrm>
            <a:off x="479925" y="1945437"/>
            <a:ext cx="1296500" cy="461665"/>
          </a:xfrm>
          <a:prstGeom prst="rect">
            <a:avLst/>
          </a:prstGeom>
          <a:noFill/>
        </p:spPr>
        <p:txBody>
          <a:bodyPr wrap="square">
            <a:spAutoFit/>
          </a:bodyPr>
          <a:lstStyle/>
          <a:p>
            <a:r>
              <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大数据</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48" name="文本框 47"/>
          <p:cNvSpPr txBox="1"/>
          <p:nvPr>
            <p:custDataLst>
              <p:tags r:id="rId22"/>
            </p:custDataLst>
          </p:nvPr>
        </p:nvSpPr>
        <p:spPr>
          <a:xfrm>
            <a:off x="219041" y="2608552"/>
            <a:ext cx="1826995" cy="461665"/>
          </a:xfrm>
          <a:prstGeom prst="rect">
            <a:avLst/>
          </a:prstGeom>
          <a:noFill/>
        </p:spPr>
        <p:txBody>
          <a:bodyPr wrap="square">
            <a:spAutoFit/>
          </a:bodyPr>
          <a:lstStyle/>
          <a:p>
            <a:pPr algn="ctr"/>
            <a:r>
              <a:rPr lang="en-US" altLang="zh-CN"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A I</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grpSp>
        <p:nvGrpSpPr>
          <p:cNvPr id="49" name="组合 48"/>
          <p:cNvGrpSpPr/>
          <p:nvPr/>
        </p:nvGrpSpPr>
        <p:grpSpPr>
          <a:xfrm>
            <a:off x="0" y="3493025"/>
            <a:ext cx="7545500" cy="766420"/>
            <a:chOff x="-190192" y="3680253"/>
            <a:chExt cx="7556152" cy="766420"/>
          </a:xfrm>
        </p:grpSpPr>
        <p:sp>
          <p:nvSpPr>
            <p:cNvPr id="50" name="箭头: 右 35"/>
            <p:cNvSpPr/>
            <p:nvPr>
              <p:custDataLst>
                <p:tags r:id="rId23"/>
              </p:custDataLst>
            </p:nvPr>
          </p:nvSpPr>
          <p:spPr>
            <a:xfrm>
              <a:off x="-190192" y="3680253"/>
              <a:ext cx="7556152" cy="766420"/>
            </a:xfrm>
            <a:prstGeom prst="rightArrow">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51" name="文本框 50"/>
            <p:cNvSpPr txBox="1"/>
            <p:nvPr>
              <p:custDataLst>
                <p:tags r:id="rId24"/>
              </p:custDataLst>
            </p:nvPr>
          </p:nvSpPr>
          <p:spPr>
            <a:xfrm>
              <a:off x="4390153" y="3846367"/>
              <a:ext cx="2362643" cy="400110"/>
            </a:xfrm>
            <a:prstGeom prst="rect">
              <a:avLst/>
            </a:prstGeom>
            <a:noFill/>
            <a:ln>
              <a:noFill/>
            </a:ln>
          </p:spPr>
          <p:txBody>
            <a:bodyPr wrap="square">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 业务驱动逻辑改变</a:t>
              </a:r>
              <a:endPar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52" name="文本框 51"/>
            <p:cNvSpPr txBox="1"/>
            <p:nvPr>
              <p:custDataLst>
                <p:tags r:id="rId25"/>
              </p:custDataLst>
            </p:nvPr>
          </p:nvSpPr>
          <p:spPr>
            <a:xfrm>
              <a:off x="-14365" y="3853091"/>
              <a:ext cx="1981992" cy="400110"/>
            </a:xfrm>
            <a:prstGeom prst="rect">
              <a:avLst/>
            </a:prstGeom>
            <a:noFill/>
            <a:ln>
              <a:noFill/>
            </a:ln>
          </p:spPr>
          <p:txBody>
            <a:bodyPr wrap="square">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算力</a:t>
              </a:r>
              <a:r>
                <a:rPr lang="en-US" altLang="zh-CN"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&amp;</a:t>
              </a:r>
              <a:r>
                <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性能跃迁</a:t>
              </a:r>
              <a:endPar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53" name="文本框 52"/>
            <p:cNvSpPr txBox="1"/>
            <p:nvPr>
              <p:custDataLst>
                <p:tags r:id="rId26"/>
              </p:custDataLst>
            </p:nvPr>
          </p:nvSpPr>
          <p:spPr>
            <a:xfrm>
              <a:off x="2236813" y="3846367"/>
              <a:ext cx="1728861" cy="400110"/>
            </a:xfrm>
            <a:prstGeom prst="rect">
              <a:avLst/>
            </a:prstGeom>
            <a:noFill/>
            <a:ln>
              <a:noFill/>
            </a:ln>
          </p:spPr>
          <p:txBody>
            <a:bodyPr wrap="square">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应用环境改变</a:t>
              </a:r>
              <a:endParaRPr lang="zh-CN" altLang="en-US" sz="2000" b="1" dirty="0">
                <a:solidFill>
                  <a:schemeClr val="bg1"/>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grpSp>
      <p:sp>
        <p:nvSpPr>
          <p:cNvPr id="54" name="文本框 53"/>
          <p:cNvSpPr txBox="1"/>
          <p:nvPr>
            <p:custDataLst>
              <p:tags r:id="rId27"/>
            </p:custDataLst>
          </p:nvPr>
        </p:nvSpPr>
        <p:spPr>
          <a:xfrm>
            <a:off x="4995787" y="4786605"/>
            <a:ext cx="1691681" cy="523220"/>
          </a:xfrm>
          <a:prstGeom prst="rect">
            <a:avLst/>
          </a:prstGeom>
          <a:noFill/>
        </p:spPr>
        <p:txBody>
          <a:bodyPr wrap="square">
            <a:spAutoFit/>
          </a:bodyPr>
          <a:lstStyle/>
          <a:p>
            <a:r>
              <a:rPr lang="zh-CN" altLang="en-US"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rPr>
              <a:t>数据驱动</a:t>
            </a:r>
            <a:endParaRPr lang="zh-CN" altLang="en-US" sz="2800" b="1" dirty="0">
              <a:solidFill>
                <a:srgbClr val="FFC000"/>
              </a:solidFill>
              <a:latin typeface="Source Han Sans CN Bold" panose="020B0500000000000000" pitchFamily="34" charset="-128"/>
              <a:ea typeface="Source Han Sans CN Bold" panose="020B0500000000000000" pitchFamily="34" charset="-128"/>
              <a:cs typeface="思源黑体 CN Normal" panose="020B0400000000000000" pitchFamily="34" charset="-122"/>
            </a:endParaRPr>
          </a:p>
        </p:txBody>
      </p:sp>
      <p:sp>
        <p:nvSpPr>
          <p:cNvPr id="55" name="文本框 54"/>
          <p:cNvSpPr txBox="1"/>
          <p:nvPr>
            <p:custDataLst>
              <p:tags r:id="rId28"/>
            </p:custDataLst>
          </p:nvPr>
        </p:nvSpPr>
        <p:spPr>
          <a:xfrm>
            <a:off x="4546992" y="1513187"/>
            <a:ext cx="2359311" cy="461665"/>
          </a:xfrm>
          <a:prstGeom prst="rect">
            <a:avLst/>
          </a:prstGeom>
          <a:noFill/>
        </p:spPr>
        <p:txBody>
          <a:bodyPr wrap="square">
            <a:spAutoFit/>
          </a:bodyPr>
          <a:lstStyle/>
          <a:p>
            <a:pPr algn="ctr"/>
            <a:r>
              <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数字化转型</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56" name="文本框 55"/>
          <p:cNvSpPr txBox="1"/>
          <p:nvPr>
            <p:custDataLst>
              <p:tags r:id="rId29"/>
            </p:custDataLst>
          </p:nvPr>
        </p:nvSpPr>
        <p:spPr>
          <a:xfrm>
            <a:off x="4546993" y="2935928"/>
            <a:ext cx="2359312" cy="461665"/>
          </a:xfrm>
          <a:prstGeom prst="rect">
            <a:avLst/>
          </a:prstGeom>
          <a:noFill/>
        </p:spPr>
        <p:txBody>
          <a:bodyPr wrap="square">
            <a:spAutoFit/>
          </a:bodyPr>
          <a:lstStyle/>
          <a:p>
            <a:pPr algn="ctr"/>
            <a:r>
              <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算法模型升级</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59" name="文本框 58"/>
          <p:cNvSpPr txBox="1"/>
          <p:nvPr>
            <p:custDataLst>
              <p:tags r:id="rId30"/>
            </p:custDataLst>
          </p:nvPr>
        </p:nvSpPr>
        <p:spPr>
          <a:xfrm>
            <a:off x="4546992" y="2220273"/>
            <a:ext cx="2359311" cy="461665"/>
          </a:xfrm>
          <a:prstGeom prst="rect">
            <a:avLst/>
          </a:prstGeom>
          <a:noFill/>
        </p:spPr>
        <p:txBody>
          <a:bodyPr wrap="square">
            <a:spAutoFit/>
          </a:bodyPr>
          <a:lstStyle/>
          <a:p>
            <a:pPr algn="ctr"/>
            <a:r>
              <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rPr>
              <a:t>动态分析</a:t>
            </a:r>
            <a:endParaRPr lang="zh-CN" altLang="en-US" sz="2400" dirty="0">
              <a:solidFill>
                <a:schemeClr val="bg1"/>
              </a:solidFill>
              <a:latin typeface="Source Han Sans CN Regular" panose="020B0500000000000000" pitchFamily="34" charset="-128"/>
              <a:ea typeface="Source Han Sans CN Regular" panose="020B0500000000000000" pitchFamily="34" charset="-128"/>
              <a:cs typeface="思源黑体 CN Normal" panose="020B0400000000000000" pitchFamily="34" charset="-122"/>
            </a:endParaRPr>
          </a:p>
        </p:txBody>
      </p:sp>
      <p:sp>
        <p:nvSpPr>
          <p:cNvPr id="60" name="箭头: 下 43"/>
          <p:cNvSpPr/>
          <p:nvPr>
            <p:custDataLst>
              <p:tags r:id="rId31"/>
            </p:custDataLst>
          </p:nvPr>
        </p:nvSpPr>
        <p:spPr>
          <a:xfrm>
            <a:off x="5521604" y="4388507"/>
            <a:ext cx="450000" cy="362397"/>
          </a:xfrm>
          <a:prstGeom prst="downArrow">
            <a:avLst/>
          </a:prstGeom>
          <a:solidFill>
            <a:srgbClr val="2C9F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61" name="箭头: 下 44"/>
          <p:cNvSpPr/>
          <p:nvPr>
            <p:custDataLst>
              <p:tags r:id="rId32"/>
            </p:custDataLst>
          </p:nvPr>
        </p:nvSpPr>
        <p:spPr>
          <a:xfrm rot="16200000">
            <a:off x="6811307" y="4891962"/>
            <a:ext cx="450000" cy="362397"/>
          </a:xfrm>
          <a:prstGeom prst="down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62" name="文本框 61"/>
          <p:cNvSpPr txBox="1"/>
          <p:nvPr>
            <p:custDataLst>
              <p:tags r:id="rId33"/>
            </p:custDataLst>
          </p:nvPr>
        </p:nvSpPr>
        <p:spPr>
          <a:xfrm>
            <a:off x="4953534" y="5831035"/>
            <a:ext cx="1045401" cy="523220"/>
          </a:xfrm>
          <a:prstGeom prst="rect">
            <a:avLst/>
          </a:prstGeom>
          <a:noFill/>
        </p:spPr>
        <p:txBody>
          <a:bodyPr wrap="square">
            <a:spAutoFit/>
          </a:bodyPr>
          <a:lstStyle/>
          <a:p>
            <a:r>
              <a:rPr lang="zh-CN" altLang="en-US" sz="2800" dirty="0">
                <a:solidFill>
                  <a:schemeClr val="bg1"/>
                </a:solidFill>
                <a:cs typeface="思源黑体 CN Normal" panose="020B0400000000000000" pitchFamily="34" charset="-122"/>
              </a:rPr>
              <a:t>血液</a:t>
            </a:r>
            <a:endParaRPr lang="zh-CN" altLang="en-US" sz="2800" dirty="0">
              <a:solidFill>
                <a:schemeClr val="bg1"/>
              </a:solidFill>
              <a:cs typeface="思源黑体 CN Normal" panose="020B0400000000000000" pitchFamily="34" charset="-122"/>
            </a:endParaRPr>
          </a:p>
        </p:txBody>
      </p:sp>
      <p:sp>
        <p:nvSpPr>
          <p:cNvPr id="63" name="文本框 62"/>
          <p:cNvSpPr txBox="1"/>
          <p:nvPr>
            <p:custDataLst>
              <p:tags r:id="rId34"/>
            </p:custDataLst>
          </p:nvPr>
        </p:nvSpPr>
        <p:spPr>
          <a:xfrm>
            <a:off x="5947789" y="5831035"/>
            <a:ext cx="1045401" cy="523220"/>
          </a:xfrm>
          <a:prstGeom prst="rect">
            <a:avLst/>
          </a:prstGeom>
          <a:noFill/>
        </p:spPr>
        <p:txBody>
          <a:bodyPr wrap="square">
            <a:spAutoFit/>
          </a:bodyPr>
          <a:lstStyle/>
          <a:p>
            <a:r>
              <a:rPr lang="zh-CN" altLang="en-US" sz="2800" dirty="0">
                <a:solidFill>
                  <a:schemeClr val="bg1"/>
                </a:solidFill>
                <a:cs typeface="思源黑体 CN Normal" panose="020B0400000000000000" pitchFamily="34" charset="-122"/>
              </a:rPr>
              <a:t>钱</a:t>
            </a:r>
            <a:endParaRPr lang="zh-CN" altLang="en-US" sz="2800" dirty="0">
              <a:solidFill>
                <a:schemeClr val="bg1"/>
              </a:solidFill>
              <a:cs typeface="思源黑体 CN Normal" panose="020B0400000000000000" pitchFamily="34" charset="-122"/>
            </a:endParaRPr>
          </a:p>
        </p:txBody>
      </p:sp>
      <p:sp>
        <p:nvSpPr>
          <p:cNvPr id="64" name="箭头: 下 48"/>
          <p:cNvSpPr/>
          <p:nvPr>
            <p:custDataLst>
              <p:tags r:id="rId35"/>
            </p:custDataLst>
          </p:nvPr>
        </p:nvSpPr>
        <p:spPr>
          <a:xfrm rot="16200000">
            <a:off x="4295196" y="4897675"/>
            <a:ext cx="450000" cy="362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65" name="箭头: 下 49"/>
          <p:cNvSpPr/>
          <p:nvPr>
            <p:custDataLst>
              <p:tags r:id="rId36"/>
            </p:custDataLst>
          </p:nvPr>
        </p:nvSpPr>
        <p:spPr>
          <a:xfrm rot="10800000">
            <a:off x="5495992" y="5431368"/>
            <a:ext cx="450000" cy="362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Normal" panose="020B0400000000000000" pitchFamily="34" charset="-122"/>
            </a:endParaRPr>
          </a:p>
        </p:txBody>
      </p:sp>
      <p:sp>
        <p:nvSpPr>
          <p:cNvPr id="66" name="文本框 65"/>
          <p:cNvSpPr txBox="1"/>
          <p:nvPr>
            <p:custDataLst>
              <p:tags r:id="rId37"/>
            </p:custDataLst>
          </p:nvPr>
        </p:nvSpPr>
        <p:spPr>
          <a:xfrm>
            <a:off x="1175293" y="4786605"/>
            <a:ext cx="3492055" cy="646331"/>
          </a:xfrm>
          <a:prstGeom prst="rect">
            <a:avLst/>
          </a:prstGeom>
          <a:noFill/>
        </p:spPr>
        <p:txBody>
          <a:bodyPr wrap="square">
            <a:spAutoFit/>
          </a:bodyPr>
          <a:lstStyle/>
          <a:p>
            <a:r>
              <a:rPr lang="zh-CN" altLang="en-US" dirty="0">
                <a:solidFill>
                  <a:schemeClr val="bg1"/>
                </a:solidFill>
                <a:cs typeface="思源黑体 CN Normal" panose="020B0400000000000000" pitchFamily="34" charset="-122"/>
              </a:rPr>
              <a:t>  </a:t>
            </a:r>
            <a:r>
              <a:rPr lang="en-US" altLang="zh-CN" dirty="0">
                <a:solidFill>
                  <a:schemeClr val="bg1"/>
                </a:solidFill>
                <a:cs typeface="思源黑体 CN Normal" panose="020B0400000000000000" pitchFamily="34" charset="-122"/>
              </a:rPr>
              <a:t>IT</a:t>
            </a:r>
            <a:r>
              <a:rPr lang="zh-CN" altLang="en-US" dirty="0">
                <a:solidFill>
                  <a:schemeClr val="bg1"/>
                </a:solidFill>
                <a:cs typeface="思源黑体 CN Normal" panose="020B0400000000000000" pitchFamily="34" charset="-122"/>
              </a:rPr>
              <a:t>时代，先建应用再有数据 </a:t>
            </a:r>
            <a:endParaRPr lang="en-US" altLang="zh-CN" dirty="0">
              <a:solidFill>
                <a:schemeClr val="bg1"/>
              </a:solidFill>
              <a:cs typeface="思源黑体 CN Normal" panose="020B0400000000000000" pitchFamily="34" charset="-122"/>
            </a:endParaRPr>
          </a:p>
          <a:p>
            <a:r>
              <a:rPr lang="en-US" altLang="zh-CN" dirty="0">
                <a:solidFill>
                  <a:schemeClr val="bg1"/>
                </a:solidFill>
                <a:cs typeface="思源黑体 CN Normal" panose="020B0400000000000000" pitchFamily="34" charset="-122"/>
              </a:rPr>
              <a:t>DT</a:t>
            </a:r>
            <a:r>
              <a:rPr lang="zh-CN" altLang="en-US" dirty="0">
                <a:solidFill>
                  <a:schemeClr val="bg1"/>
                </a:solidFill>
                <a:cs typeface="思源黑体 CN Normal" panose="020B0400000000000000" pitchFamily="34" charset="-122"/>
              </a:rPr>
              <a:t>时代，先有数据再建应用</a:t>
            </a:r>
            <a:endParaRPr lang="zh-CN" altLang="en-US" dirty="0">
              <a:solidFill>
                <a:schemeClr val="bg1"/>
              </a:solidFill>
              <a:cs typeface="思源黑体 CN Normal" panose="020B0400000000000000"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mn-lt"/>
              </a:rPr>
              <a:t>网络及数据安全现状分析</a:t>
            </a:r>
            <a:endParaRPr lang="zh-CN" altLang="en-US" dirty="0"/>
          </a:p>
        </p:txBody>
      </p:sp>
      <p:sp>
        <p:nvSpPr>
          <p:cNvPr id="54" name="up-arrow-button_16716"/>
          <p:cNvSpPr/>
          <p:nvPr>
            <p:custDataLst>
              <p:tags r:id="rId1"/>
            </p:custDataLst>
          </p:nvPr>
        </p:nvSpPr>
        <p:spPr>
          <a:xfrm rot="10800000" flipH="1">
            <a:off x="-1233244" y="5007460"/>
            <a:ext cx="563880" cy="545465"/>
          </a:xfrm>
          <a:prstGeom prst="rightArrow">
            <a:avLst/>
          </a:prstGeom>
          <a:solidFill>
            <a:srgbClr val="24B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bg1"/>
              </a:solidFill>
              <a:ea typeface="思源黑体 CN Normal" panose="020B0400000000000000" pitchFamily="34" charset="-122"/>
              <a:cs typeface="思源黑体 CN Normal" panose="020B0400000000000000" pitchFamily="34" charset="-122"/>
            </a:endParaRPr>
          </a:p>
        </p:txBody>
      </p:sp>
      <p:grpSp>
        <p:nvGrpSpPr>
          <p:cNvPr id="20" name="组合 19"/>
          <p:cNvGrpSpPr/>
          <p:nvPr/>
        </p:nvGrpSpPr>
        <p:grpSpPr>
          <a:xfrm>
            <a:off x="3452264" y="1192829"/>
            <a:ext cx="5287471" cy="4872729"/>
            <a:chOff x="3667418" y="1192829"/>
            <a:chExt cx="5287471" cy="4872729"/>
          </a:xfrm>
        </p:grpSpPr>
        <p:sp>
          <p:nvSpPr>
            <p:cNvPr id="5" name="Rounded Rectangle 29"/>
            <p:cNvSpPr/>
            <p:nvPr/>
          </p:nvSpPr>
          <p:spPr>
            <a:xfrm>
              <a:off x="3667418" y="1192829"/>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6" name="文本框 5"/>
            <p:cNvSpPr txBox="1"/>
            <p:nvPr/>
          </p:nvSpPr>
          <p:spPr>
            <a:xfrm>
              <a:off x="3667418" y="1311440"/>
              <a:ext cx="4480648" cy="323165"/>
            </a:xfrm>
            <a:prstGeom prst="rect">
              <a:avLst/>
            </a:prstGeom>
            <a:noFill/>
          </p:spPr>
          <p:txBody>
            <a:bodyPr wrap="square" rtlCol="0">
              <a:spAutoFit/>
            </a:bodyPr>
            <a:lstStyle/>
            <a:p>
              <a:pPr algn="ctr"/>
              <a:r>
                <a:rPr lang="zh-CN" altLang="en-US" sz="1500" b="1" dirty="0">
                  <a:solidFill>
                    <a:schemeClr val="bg1"/>
                  </a:solidFill>
                  <a:latin typeface="+mn-lt"/>
                  <a:ea typeface="+mn-ea"/>
                  <a:cs typeface="+mn-ea"/>
                  <a:sym typeface="+mn-lt"/>
                </a:rPr>
                <a:t>安全制度建设滞后合规压力巨大</a:t>
              </a:r>
              <a:endParaRPr kumimoji="1" lang="zh-CN" altLang="en-US" sz="1500" dirty="0"/>
            </a:p>
          </p:txBody>
        </p:sp>
        <p:sp>
          <p:nvSpPr>
            <p:cNvPr id="7" name="Rounded Rectangle 29"/>
            <p:cNvSpPr/>
            <p:nvPr/>
          </p:nvSpPr>
          <p:spPr>
            <a:xfrm>
              <a:off x="4474241" y="1905524"/>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8" name="文本框 7"/>
            <p:cNvSpPr txBox="1"/>
            <p:nvPr/>
          </p:nvSpPr>
          <p:spPr>
            <a:xfrm>
              <a:off x="4474241" y="2024135"/>
              <a:ext cx="4480648" cy="338554"/>
            </a:xfrm>
            <a:prstGeom prst="rect">
              <a:avLst/>
            </a:prstGeom>
            <a:noFill/>
          </p:spPr>
          <p:txBody>
            <a:bodyPr wrap="square" rtlCol="0">
              <a:spAutoFit/>
            </a:bodyPr>
            <a:lstStyle/>
            <a:p>
              <a:pPr algn="ctr"/>
              <a:r>
                <a:rPr lang="zh-CN" altLang="en-US" sz="1600" b="1" dirty="0">
                  <a:solidFill>
                    <a:schemeClr val="bg1"/>
                  </a:solidFill>
                  <a:latin typeface="+mn-lt"/>
                  <a:ea typeface="+mn-ea"/>
                  <a:cs typeface="+mn-ea"/>
                  <a:sym typeface="+mn-lt"/>
                </a:rPr>
                <a:t>业务系统错综复杂</a:t>
              </a:r>
              <a:endParaRPr lang="zh-CN" altLang="en-US" sz="1600" b="1" dirty="0">
                <a:solidFill>
                  <a:schemeClr val="bg1"/>
                </a:solidFill>
                <a:latin typeface="+mn-lt"/>
                <a:ea typeface="+mn-ea"/>
                <a:cs typeface="+mn-ea"/>
                <a:sym typeface="+mn-lt"/>
              </a:endParaRPr>
            </a:p>
          </p:txBody>
        </p:sp>
        <p:sp>
          <p:nvSpPr>
            <p:cNvPr id="9" name="Rounded Rectangle 29"/>
            <p:cNvSpPr/>
            <p:nvPr/>
          </p:nvSpPr>
          <p:spPr>
            <a:xfrm>
              <a:off x="3667418" y="2618217"/>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10" name="文本框 9"/>
            <p:cNvSpPr txBox="1"/>
            <p:nvPr/>
          </p:nvSpPr>
          <p:spPr>
            <a:xfrm>
              <a:off x="3667418" y="2714492"/>
              <a:ext cx="4480648" cy="338554"/>
            </a:xfrm>
            <a:prstGeom prst="rect">
              <a:avLst/>
            </a:prstGeom>
            <a:noFill/>
          </p:spPr>
          <p:txBody>
            <a:bodyPr wrap="square" rtlCol="0">
              <a:spAutoFit/>
            </a:bodyPr>
            <a:lstStyle/>
            <a:p>
              <a:pPr algn="ctr"/>
              <a:r>
                <a:rPr lang="zh-CN" altLang="en-US" sz="1600" b="1" dirty="0">
                  <a:solidFill>
                    <a:schemeClr val="bg1"/>
                  </a:solidFill>
                  <a:latin typeface="+mn-lt"/>
                  <a:ea typeface="+mn-ea"/>
                  <a:cs typeface="+mn-ea"/>
                  <a:sym typeface="+mn-lt"/>
                </a:rPr>
                <a:t>安全能力建设落后于风险现状</a:t>
              </a:r>
              <a:endParaRPr kumimoji="1" lang="zh-CN" altLang="en-US" sz="1500" dirty="0"/>
            </a:p>
          </p:txBody>
        </p:sp>
        <p:sp>
          <p:nvSpPr>
            <p:cNvPr id="11" name="Rounded Rectangle 29"/>
            <p:cNvSpPr/>
            <p:nvPr/>
          </p:nvSpPr>
          <p:spPr>
            <a:xfrm>
              <a:off x="4474241" y="3330912"/>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12" name="文本框 11"/>
            <p:cNvSpPr txBox="1"/>
            <p:nvPr/>
          </p:nvSpPr>
          <p:spPr>
            <a:xfrm>
              <a:off x="4474241" y="3449523"/>
              <a:ext cx="4480648" cy="338554"/>
            </a:xfrm>
            <a:prstGeom prst="rect">
              <a:avLst/>
            </a:prstGeom>
            <a:noFill/>
          </p:spPr>
          <p:txBody>
            <a:bodyPr wrap="square" rtlCol="0">
              <a:spAutoFit/>
            </a:bodyPr>
            <a:lstStyle/>
            <a:p>
              <a:pPr algn="ctr"/>
              <a:r>
                <a:rPr lang="zh-CN" altLang="en-US" sz="1600" b="1" dirty="0">
                  <a:solidFill>
                    <a:schemeClr val="bg1"/>
                  </a:solidFill>
                  <a:latin typeface="+mn-lt"/>
                  <a:ea typeface="+mn-ea"/>
                  <a:cs typeface="+mn-ea"/>
                  <a:sym typeface="+mn-lt"/>
                </a:rPr>
                <a:t>重业务系统轻安全建设</a:t>
              </a:r>
              <a:endParaRPr lang="zh-CN" altLang="en-US" sz="1600" b="1" dirty="0">
                <a:solidFill>
                  <a:schemeClr val="bg1"/>
                </a:solidFill>
                <a:latin typeface="+mn-lt"/>
                <a:ea typeface="+mn-ea"/>
                <a:cs typeface="+mn-ea"/>
                <a:sym typeface="+mn-lt"/>
              </a:endParaRPr>
            </a:p>
          </p:txBody>
        </p:sp>
        <p:sp>
          <p:nvSpPr>
            <p:cNvPr id="13" name="Rounded Rectangle 29"/>
            <p:cNvSpPr/>
            <p:nvPr/>
          </p:nvSpPr>
          <p:spPr>
            <a:xfrm>
              <a:off x="3667418" y="4043605"/>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14" name="文本框 13"/>
            <p:cNvSpPr txBox="1"/>
            <p:nvPr/>
          </p:nvSpPr>
          <p:spPr>
            <a:xfrm>
              <a:off x="3667418" y="4139880"/>
              <a:ext cx="4480648" cy="338554"/>
            </a:xfrm>
            <a:prstGeom prst="rect">
              <a:avLst/>
            </a:prstGeom>
            <a:noFill/>
          </p:spPr>
          <p:txBody>
            <a:bodyPr wrap="square" rtlCol="0">
              <a:spAutoFit/>
            </a:bodyPr>
            <a:lstStyle/>
            <a:p>
              <a:pPr algn="ctr"/>
              <a:r>
                <a:rPr lang="zh-CN" altLang="en-US" sz="1600" b="1" dirty="0">
                  <a:solidFill>
                    <a:schemeClr val="bg1"/>
                  </a:solidFill>
                  <a:latin typeface="+mn-lt"/>
                  <a:ea typeface="+mn-ea"/>
                  <a:cs typeface="+mn-ea"/>
                  <a:sym typeface="+mn-lt"/>
                </a:rPr>
                <a:t>业务技术割裂安全人员匮乏</a:t>
              </a:r>
              <a:endParaRPr lang="zh-CN" altLang="en-US" sz="1600" b="1" dirty="0">
                <a:solidFill>
                  <a:schemeClr val="bg1"/>
                </a:solidFill>
                <a:latin typeface="+mn-lt"/>
                <a:ea typeface="+mn-ea"/>
                <a:cs typeface="+mn-ea"/>
                <a:sym typeface="+mn-lt"/>
              </a:endParaRPr>
            </a:p>
          </p:txBody>
        </p:sp>
        <p:sp>
          <p:nvSpPr>
            <p:cNvPr id="16" name="Rounded Rectangle 29"/>
            <p:cNvSpPr/>
            <p:nvPr/>
          </p:nvSpPr>
          <p:spPr>
            <a:xfrm>
              <a:off x="4474241" y="4756300"/>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17" name="文本框 16"/>
            <p:cNvSpPr txBox="1"/>
            <p:nvPr/>
          </p:nvSpPr>
          <p:spPr>
            <a:xfrm>
              <a:off x="4474241" y="4861463"/>
              <a:ext cx="4480648" cy="338554"/>
            </a:xfrm>
            <a:prstGeom prst="rect">
              <a:avLst/>
            </a:prstGeom>
            <a:noFill/>
          </p:spPr>
          <p:txBody>
            <a:bodyPr wrap="square" rtlCol="0">
              <a:spAutoFit/>
            </a:bodyPr>
            <a:lstStyle/>
            <a:p>
              <a:pPr algn="ctr"/>
              <a:r>
                <a:rPr lang="zh-CN" altLang="en-US" sz="1600" b="1" dirty="0">
                  <a:solidFill>
                    <a:schemeClr val="bg1"/>
                  </a:solidFill>
                  <a:latin typeface="+mn-lt"/>
                  <a:ea typeface="+mn-ea"/>
                  <a:cs typeface="+mn-ea"/>
                  <a:sym typeface="+mn-lt"/>
                </a:rPr>
                <a:t>业务数据价值巨大被攻击风险高</a:t>
              </a:r>
              <a:endParaRPr lang="zh-CN" altLang="en-US" sz="1600" b="1" dirty="0">
                <a:solidFill>
                  <a:schemeClr val="bg1"/>
                </a:solidFill>
                <a:latin typeface="+mn-lt"/>
                <a:ea typeface="+mn-ea"/>
                <a:cs typeface="+mn-ea"/>
                <a:sym typeface="+mn-lt"/>
              </a:endParaRPr>
            </a:p>
          </p:txBody>
        </p:sp>
        <p:sp>
          <p:nvSpPr>
            <p:cNvPr id="18" name="Rounded Rectangle 29"/>
            <p:cNvSpPr/>
            <p:nvPr/>
          </p:nvSpPr>
          <p:spPr>
            <a:xfrm>
              <a:off x="3667418" y="5482440"/>
              <a:ext cx="4480648" cy="583118"/>
            </a:xfrm>
            <a:prstGeom prst="roundRect">
              <a:avLst>
                <a:gd name="adj" fmla="val 7934"/>
              </a:avLst>
            </a:prstGeom>
            <a:gradFill flip="none" rotWithShape="1">
              <a:gsLst>
                <a:gs pos="0">
                  <a:srgbClr val="36C8DB"/>
                </a:gs>
                <a:gs pos="70000">
                  <a:srgbClr val="1E6BA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思源黑体 CN Regular" panose="020B0500000000000000" pitchFamily="34" charset="-122"/>
              </a:endParaRPr>
            </a:p>
          </p:txBody>
        </p:sp>
        <p:sp>
          <p:nvSpPr>
            <p:cNvPr id="19" name="文本框 18"/>
            <p:cNvSpPr txBox="1"/>
            <p:nvPr/>
          </p:nvSpPr>
          <p:spPr>
            <a:xfrm>
              <a:off x="3667418" y="5578715"/>
              <a:ext cx="4480648" cy="338554"/>
            </a:xfrm>
            <a:prstGeom prst="rect">
              <a:avLst/>
            </a:prstGeom>
            <a:noFill/>
          </p:spPr>
          <p:txBody>
            <a:bodyPr wrap="square" rtlCol="0">
              <a:spAutoFit/>
            </a:bodyPr>
            <a:lstStyle/>
            <a:p>
              <a:pPr algn="ctr"/>
              <a:r>
                <a:rPr lang="zh-CN" altLang="en-US" sz="1600" b="1" dirty="0">
                  <a:solidFill>
                    <a:schemeClr val="bg1"/>
                  </a:solidFill>
                  <a:latin typeface="+mn-lt"/>
                  <a:ea typeface="+mn-ea"/>
                  <a:cs typeface="+mn-ea"/>
                  <a:sym typeface="+mn-lt"/>
                </a:rPr>
                <a:t>数字化新技术带来新风险</a:t>
              </a:r>
              <a:endParaRPr lang="zh-CN" altLang="en-US" sz="1600" b="1" dirty="0">
                <a:solidFill>
                  <a:schemeClr val="bg1"/>
                </a:solidFill>
                <a:latin typeface="+mn-lt"/>
                <a:ea typeface="+mn-ea"/>
                <a:cs typeface="+mn-ea"/>
                <a:sym typeface="+mn-lt"/>
              </a:endParaR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数据安全风险日益严峻</a:t>
            </a:r>
            <a:endParaRPr lang="zh-CN" altLang="en-US"/>
          </a:p>
        </p:txBody>
      </p:sp>
      <p:grpSp>
        <p:nvGrpSpPr>
          <p:cNvPr id="3" name="组合 2"/>
          <p:cNvGrpSpPr/>
          <p:nvPr/>
        </p:nvGrpSpPr>
        <p:grpSpPr>
          <a:xfrm>
            <a:off x="535536" y="2251124"/>
            <a:ext cx="11018905" cy="1244623"/>
            <a:chOff x="630761" y="1880763"/>
            <a:chExt cx="2800503" cy="2114691"/>
          </a:xfrm>
        </p:grpSpPr>
        <p:sp>
          <p:nvSpPr>
            <p:cNvPr id="4" name="单圆角矩形 8"/>
            <p:cNvSpPr/>
            <p:nvPr/>
          </p:nvSpPr>
          <p:spPr>
            <a:xfrm flipH="1">
              <a:off x="630761" y="1880763"/>
              <a:ext cx="1314020" cy="787125"/>
            </a:xfrm>
            <a:prstGeom prst="round1Rect">
              <a:avLst>
                <a:gd name="adj" fmla="val 31818"/>
              </a:avLst>
            </a:prstGeom>
            <a:solidFill>
              <a:srgbClr val="F7A706"/>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5" name="矩形 4"/>
            <p:cNvSpPr/>
            <p:nvPr/>
          </p:nvSpPr>
          <p:spPr>
            <a:xfrm>
              <a:off x="630761" y="1913353"/>
              <a:ext cx="2800503" cy="627518"/>
            </a:xfrm>
            <a:prstGeom prst="rect">
              <a:avLst/>
            </a:prstGeom>
          </p:spPr>
          <p:txBody>
            <a:bodyPr wrap="square">
              <a:spAutoFit/>
            </a:bodyPr>
            <a:lstStyle/>
            <a:p>
              <a:r>
                <a:rPr kumimoji="1" lang="zh-CN" altLang="en-US" b="1" dirty="0">
                  <a:solidFill>
                    <a:prstClr val="white"/>
                  </a:solidFill>
                  <a:latin typeface="Source Han Sans CN Bold" panose="020B0500000000000000" pitchFamily="34" charset="-128"/>
                  <a:ea typeface="Source Han Sans CN Bold" panose="020B0500000000000000" pitchFamily="34" charset="-128"/>
                </a:rPr>
                <a:t>京东员工窃取</a:t>
              </a:r>
              <a:r>
                <a:rPr kumimoji="1" lang="en-US" altLang="zh-CN" b="1" dirty="0">
                  <a:solidFill>
                    <a:prstClr val="white"/>
                  </a:solidFill>
                  <a:latin typeface="Source Han Sans CN Bold" panose="020B0500000000000000" pitchFamily="34" charset="-128"/>
                  <a:ea typeface="Source Han Sans CN Bold" panose="020B0500000000000000" pitchFamily="34" charset="-128"/>
                </a:rPr>
                <a:t>50</a:t>
              </a:r>
              <a:r>
                <a:rPr kumimoji="1" lang="zh-CN" altLang="en-US" b="1" dirty="0">
                  <a:solidFill>
                    <a:prstClr val="white"/>
                  </a:solidFill>
                  <a:latin typeface="Source Han Sans CN Bold" panose="020B0500000000000000" pitchFamily="34" charset="-128"/>
                  <a:ea typeface="Source Han Sans CN Bold" panose="020B0500000000000000" pitchFamily="34" charset="-128"/>
                </a:rPr>
                <a:t>亿条用户数据</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6" name="圆角矩形 11"/>
            <p:cNvSpPr/>
            <p:nvPr/>
          </p:nvSpPr>
          <p:spPr>
            <a:xfrm>
              <a:off x="630761" y="2650621"/>
              <a:ext cx="2800503" cy="1344833"/>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7" name="文本框 6"/>
            <p:cNvSpPr txBox="1"/>
            <p:nvPr/>
          </p:nvSpPr>
          <p:spPr>
            <a:xfrm>
              <a:off x="630761" y="2647816"/>
              <a:ext cx="2800503" cy="1198058"/>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2017</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3</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月，京东与腾讯的安全团队联手协助公安部破获的一起特大窃取贩卖公民个人信息案，其主要犯罪嫌疑人乃京东内部员工。该员工</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2016</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6</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月底才入职，尚处于试用期，即盗取涉及交通、物流、医疗、社交、银行等个人信息</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50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亿条，通过各种方式在网络黑市贩卖。</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grpSp>
        <p:nvGrpSpPr>
          <p:cNvPr id="8" name="组合 7"/>
          <p:cNvGrpSpPr/>
          <p:nvPr/>
        </p:nvGrpSpPr>
        <p:grpSpPr>
          <a:xfrm>
            <a:off x="535536" y="847685"/>
            <a:ext cx="11021464" cy="1219185"/>
            <a:chOff x="630761" y="1897835"/>
            <a:chExt cx="2800503" cy="2071471"/>
          </a:xfrm>
        </p:grpSpPr>
        <p:sp>
          <p:nvSpPr>
            <p:cNvPr id="9" name="单圆角矩形 8"/>
            <p:cNvSpPr/>
            <p:nvPr/>
          </p:nvSpPr>
          <p:spPr>
            <a:xfrm flipH="1">
              <a:off x="630761" y="1897835"/>
              <a:ext cx="1314020" cy="786815"/>
            </a:xfrm>
            <a:prstGeom prst="round1Rect">
              <a:avLst>
                <a:gd name="adj" fmla="val 31818"/>
              </a:avLst>
            </a:prstGeom>
            <a:solidFill>
              <a:srgbClr val="0070C0"/>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10" name="矩形 9"/>
            <p:cNvSpPr/>
            <p:nvPr/>
          </p:nvSpPr>
          <p:spPr>
            <a:xfrm>
              <a:off x="630761" y="1959018"/>
              <a:ext cx="2800503" cy="627518"/>
            </a:xfrm>
            <a:prstGeom prst="rect">
              <a:avLst/>
            </a:prstGeom>
          </p:spPr>
          <p:txBody>
            <a:bodyPr wrap="square">
              <a:spAutoFit/>
            </a:bodyPr>
            <a:lstStyle/>
            <a:p>
              <a:pPr lvl="0"/>
              <a:r>
                <a:rPr kumimoji="1" lang="zh-CN" altLang="en-US" b="1" dirty="0">
                  <a:solidFill>
                    <a:prstClr val="white"/>
                  </a:solidFill>
                  <a:latin typeface="Source Han Sans CN Bold" panose="020B0500000000000000" pitchFamily="34" charset="-128"/>
                  <a:ea typeface="Source Han Sans CN Bold" panose="020B0500000000000000" pitchFamily="34" charset="-128"/>
                </a:rPr>
                <a:t>雅虎遭黑客攻击</a:t>
              </a:r>
              <a:r>
                <a:rPr kumimoji="1" lang="en-US" altLang="zh-CN" b="1" dirty="0">
                  <a:solidFill>
                    <a:prstClr val="white"/>
                  </a:solidFill>
                  <a:latin typeface="Source Han Sans CN Bold" panose="020B0500000000000000" pitchFamily="34" charset="-128"/>
                  <a:ea typeface="Source Han Sans CN Bold" panose="020B0500000000000000" pitchFamily="34" charset="-128"/>
                </a:rPr>
                <a:t>10</a:t>
              </a:r>
              <a:r>
                <a:rPr kumimoji="1" lang="zh-CN" altLang="en-US" b="1" dirty="0">
                  <a:solidFill>
                    <a:prstClr val="white"/>
                  </a:solidFill>
                  <a:latin typeface="Source Han Sans CN Bold" panose="020B0500000000000000" pitchFamily="34" charset="-128"/>
                  <a:ea typeface="Source Han Sans CN Bold" panose="020B0500000000000000" pitchFamily="34" charset="-128"/>
                </a:rPr>
                <a:t>亿级用户账户信息泄露</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11" name="圆角矩形 11"/>
            <p:cNvSpPr/>
            <p:nvPr/>
          </p:nvSpPr>
          <p:spPr>
            <a:xfrm>
              <a:off x="630761" y="2686601"/>
              <a:ext cx="2800503" cy="1252231"/>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12" name="文本框 11"/>
            <p:cNvSpPr txBox="1"/>
            <p:nvPr/>
          </p:nvSpPr>
          <p:spPr>
            <a:xfrm>
              <a:off x="630761" y="2714270"/>
              <a:ext cx="2800503" cy="1255036"/>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2016</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9</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月，全球互联网巨头雅虎证实至少</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5</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亿用户账户信息在</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2014</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年遭人窃取，内容涉及用户姓名、电子邮箱、电话号码、出生日期和部分登录密码。</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2016</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12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月，雅虎再次发布声明，宣布在</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2013</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8</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月，未经授权的第三方盗取了超过</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10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亿用户的账户信息。</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grpSp>
        <p:nvGrpSpPr>
          <p:cNvPr id="13" name="组合 12"/>
          <p:cNvGrpSpPr/>
          <p:nvPr/>
        </p:nvGrpSpPr>
        <p:grpSpPr>
          <a:xfrm>
            <a:off x="535536" y="3727306"/>
            <a:ext cx="11018905" cy="1254039"/>
            <a:chOff x="630761" y="1774896"/>
            <a:chExt cx="2800503" cy="2130690"/>
          </a:xfrm>
        </p:grpSpPr>
        <p:sp>
          <p:nvSpPr>
            <p:cNvPr id="14" name="单圆角矩形 8"/>
            <p:cNvSpPr/>
            <p:nvPr/>
          </p:nvSpPr>
          <p:spPr>
            <a:xfrm flipH="1">
              <a:off x="630761" y="1774896"/>
              <a:ext cx="1314020" cy="787124"/>
            </a:xfrm>
            <a:prstGeom prst="round1Rect">
              <a:avLst>
                <a:gd name="adj" fmla="val 31818"/>
              </a:avLst>
            </a:prstGeom>
            <a:solidFill>
              <a:srgbClr val="0070C0"/>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15" name="矩形 14"/>
            <p:cNvSpPr/>
            <p:nvPr/>
          </p:nvSpPr>
          <p:spPr>
            <a:xfrm>
              <a:off x="630761" y="1837627"/>
              <a:ext cx="2800503" cy="627518"/>
            </a:xfrm>
            <a:prstGeom prst="rect">
              <a:avLst/>
            </a:prstGeom>
          </p:spPr>
          <p:txBody>
            <a:bodyPr wrap="square">
              <a:spAutoFit/>
            </a:bodyPr>
            <a:lstStyle/>
            <a:p>
              <a:r>
                <a:rPr kumimoji="1" lang="zh-CN" altLang="en-US" b="1" dirty="0">
                  <a:solidFill>
                    <a:prstClr val="white"/>
                  </a:solidFill>
                  <a:latin typeface="Source Han Sans CN Bold" panose="020B0500000000000000" pitchFamily="34" charset="-128"/>
                  <a:ea typeface="Source Han Sans CN Bold" panose="020B0500000000000000" pitchFamily="34" charset="-128"/>
                </a:rPr>
                <a:t>上海随申码数据泄露</a:t>
              </a:r>
              <a:r>
                <a:rPr kumimoji="1" lang="en-US" altLang="zh-CN" b="1" dirty="0">
                  <a:solidFill>
                    <a:prstClr val="white"/>
                  </a:solidFill>
                  <a:latin typeface="Source Han Sans CN Bold" panose="020B0500000000000000" pitchFamily="34" charset="-128"/>
                  <a:ea typeface="Source Han Sans CN Bold" panose="020B0500000000000000" pitchFamily="34" charset="-128"/>
                </a:rPr>
                <a:t>4850</a:t>
              </a:r>
              <a:r>
                <a:rPr kumimoji="1" lang="zh-CN" altLang="en-US" b="1" dirty="0">
                  <a:solidFill>
                    <a:prstClr val="white"/>
                  </a:solidFill>
                  <a:latin typeface="Source Han Sans CN Bold" panose="020B0500000000000000" pitchFamily="34" charset="-128"/>
                  <a:ea typeface="Source Han Sans CN Bold" panose="020B0500000000000000" pitchFamily="34" charset="-128"/>
                </a:rPr>
                <a:t>万居民信息</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16" name="圆角矩形 11"/>
            <p:cNvSpPr/>
            <p:nvPr/>
          </p:nvSpPr>
          <p:spPr>
            <a:xfrm>
              <a:off x="630761" y="2560753"/>
              <a:ext cx="2800503" cy="1344833"/>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17" name="文本框 16"/>
            <p:cNvSpPr txBox="1"/>
            <p:nvPr/>
          </p:nvSpPr>
          <p:spPr>
            <a:xfrm>
              <a:off x="630761" y="2592094"/>
              <a:ext cx="2800503" cy="1255036"/>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2022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8</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月，上海随申码数据库或泄露，</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4850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万用户的数据，包括用户姓名、手机号码、身份证号、随申码的颜色、</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UUID</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（通用唯一识别码），在暗网以</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4000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美元价格拍卖。</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grpSp>
        <p:nvGrpSpPr>
          <p:cNvPr id="18" name="组合 17"/>
          <p:cNvGrpSpPr/>
          <p:nvPr/>
        </p:nvGrpSpPr>
        <p:grpSpPr>
          <a:xfrm>
            <a:off x="445095" y="5202523"/>
            <a:ext cx="11109346" cy="1159537"/>
            <a:chOff x="607775" y="1880763"/>
            <a:chExt cx="2823489" cy="1970126"/>
          </a:xfrm>
        </p:grpSpPr>
        <p:sp>
          <p:nvSpPr>
            <p:cNvPr id="19" name="单圆角矩形 8"/>
            <p:cNvSpPr/>
            <p:nvPr/>
          </p:nvSpPr>
          <p:spPr>
            <a:xfrm flipH="1">
              <a:off x="630761" y="1880763"/>
              <a:ext cx="1314020" cy="787125"/>
            </a:xfrm>
            <a:prstGeom prst="round1Rect">
              <a:avLst>
                <a:gd name="adj" fmla="val 31818"/>
              </a:avLst>
            </a:prstGeom>
            <a:solidFill>
              <a:srgbClr val="F7A706"/>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20" name="矩形 19"/>
            <p:cNvSpPr/>
            <p:nvPr/>
          </p:nvSpPr>
          <p:spPr>
            <a:xfrm>
              <a:off x="607775" y="1936550"/>
              <a:ext cx="2800503" cy="627518"/>
            </a:xfrm>
            <a:prstGeom prst="rect">
              <a:avLst/>
            </a:prstGeom>
          </p:spPr>
          <p:txBody>
            <a:bodyPr wrap="square">
              <a:spAutoFit/>
            </a:bodyPr>
            <a:lstStyle/>
            <a:p>
              <a:r>
                <a:rPr kumimoji="1" lang="zh-CN" altLang="en-US" b="1" dirty="0">
                  <a:solidFill>
                    <a:prstClr val="white"/>
                  </a:solidFill>
                  <a:latin typeface="Source Han Sans CN Bold" panose="020B0500000000000000" pitchFamily="34" charset="-128"/>
                  <a:ea typeface="Source Han Sans CN Bold" panose="020B0500000000000000" pitchFamily="34" charset="-128"/>
                </a:rPr>
                <a:t>“滴滴出行”审查事件</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21" name="圆角矩形 11"/>
            <p:cNvSpPr/>
            <p:nvPr/>
          </p:nvSpPr>
          <p:spPr>
            <a:xfrm>
              <a:off x="630761" y="2666620"/>
              <a:ext cx="2800503" cy="1184269"/>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22" name="文本框 21"/>
            <p:cNvSpPr txBox="1"/>
            <p:nvPr/>
          </p:nvSpPr>
          <p:spPr>
            <a:xfrm>
              <a:off x="630761" y="2637945"/>
              <a:ext cx="2777517" cy="1161671"/>
            </a:xfrm>
            <a:prstGeom prst="rect">
              <a:avLst/>
            </a:prstGeom>
            <a:noFill/>
          </p:spPr>
          <p:txBody>
            <a:bodyPr wrap="square" rtlCol="0">
              <a:spAutoFit/>
            </a:bodyPr>
            <a:lstStyle/>
            <a:p>
              <a:pPr lvl="0">
                <a:lnSpc>
                  <a:spcPct val="150000"/>
                </a:lnSpc>
                <a:defRPr/>
              </a:pP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2022</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7 </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月，国家互联网信息办公室依据</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网络安全法</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数据安全法</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个人信息保护法</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行政处罚法</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等法律法规，对滴滴全球股份有限公司处人民币 </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80.26 </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亿元罚款。经查明，滴滴公司共存在</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16 </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项违法事实，归纳起来主要是 </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8 </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个方面，其中有</a:t>
              </a:r>
              <a:r>
                <a:rPr lang="en-US" altLang="zh-CN"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6</a:t>
              </a:r>
              <a:r>
                <a:rPr lang="zh-CN" altLang="en-US" sz="1400" kern="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个方面涉及数据内容。</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数据安全风险日益严峻</a:t>
            </a:r>
            <a:endParaRPr lang="zh-CN" altLang="en-US"/>
          </a:p>
        </p:txBody>
      </p:sp>
      <p:grpSp>
        <p:nvGrpSpPr>
          <p:cNvPr id="23" name="组合 22"/>
          <p:cNvGrpSpPr/>
          <p:nvPr/>
        </p:nvGrpSpPr>
        <p:grpSpPr>
          <a:xfrm>
            <a:off x="538094" y="3521520"/>
            <a:ext cx="11018905" cy="1254515"/>
            <a:chOff x="630761" y="1726344"/>
            <a:chExt cx="2800503" cy="2131499"/>
          </a:xfrm>
        </p:grpSpPr>
        <p:sp>
          <p:nvSpPr>
            <p:cNvPr id="24" name="单圆角矩形 8"/>
            <p:cNvSpPr/>
            <p:nvPr/>
          </p:nvSpPr>
          <p:spPr>
            <a:xfrm flipH="1">
              <a:off x="630761" y="1726344"/>
              <a:ext cx="1314020" cy="787125"/>
            </a:xfrm>
            <a:prstGeom prst="round1Rect">
              <a:avLst>
                <a:gd name="adj" fmla="val 31818"/>
              </a:avLst>
            </a:prstGeom>
            <a:solidFill>
              <a:srgbClr val="0070C0"/>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sz="1600" dirty="0">
                <a:solidFill>
                  <a:srgbClr val="0070C0"/>
                </a:solidFill>
                <a:latin typeface="思源宋体 CN" panose="02020400000000000000" pitchFamily="18" charset="-122"/>
                <a:ea typeface="思源宋体 CN" panose="02020400000000000000" pitchFamily="18" charset="-122"/>
                <a:cs typeface="+mn-ea"/>
              </a:endParaRPr>
            </a:p>
          </p:txBody>
        </p:sp>
        <p:sp>
          <p:nvSpPr>
            <p:cNvPr id="25" name="矩形 24"/>
            <p:cNvSpPr/>
            <p:nvPr/>
          </p:nvSpPr>
          <p:spPr>
            <a:xfrm>
              <a:off x="630761" y="1806147"/>
              <a:ext cx="2800503" cy="627518"/>
            </a:xfrm>
            <a:prstGeom prst="rect">
              <a:avLst/>
            </a:prstGeom>
          </p:spPr>
          <p:txBody>
            <a:bodyPr wrap="square">
              <a:spAutoFit/>
            </a:bodyPr>
            <a:lstStyle/>
            <a:p>
              <a:r>
                <a:rPr kumimoji="1" lang="zh-CN" altLang="en-US" b="1" dirty="0">
                  <a:solidFill>
                    <a:prstClr val="white"/>
                  </a:solidFill>
                  <a:latin typeface="Source Han Sans CN Bold" panose="020B0500000000000000" pitchFamily="34" charset="-128"/>
                  <a:ea typeface="Source Han Sans CN Bold" panose="020B0500000000000000" pitchFamily="34" charset="-128"/>
                </a:rPr>
                <a:t>蔚来汽车用户数据遭大量泄露</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26" name="圆角矩形 11"/>
            <p:cNvSpPr/>
            <p:nvPr/>
          </p:nvSpPr>
          <p:spPr>
            <a:xfrm>
              <a:off x="630761" y="2513010"/>
              <a:ext cx="2800503" cy="1344833"/>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27" name="文本框 26"/>
            <p:cNvSpPr txBox="1"/>
            <p:nvPr/>
          </p:nvSpPr>
          <p:spPr>
            <a:xfrm>
              <a:off x="630761" y="2521629"/>
              <a:ext cx="2800503" cy="1255036"/>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2022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12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月，蔚来汽车确认，因服务器配置错误导致百万条用户信息泄露，并遭受</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225</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万美元等额比特币的勒索。蔚来创始人、董事长、首席执行官李斌就数据泄露一事公开致歉。</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grpSp>
        <p:nvGrpSpPr>
          <p:cNvPr id="28" name="组合 27"/>
          <p:cNvGrpSpPr/>
          <p:nvPr/>
        </p:nvGrpSpPr>
        <p:grpSpPr>
          <a:xfrm>
            <a:off x="538094" y="2099025"/>
            <a:ext cx="11021464" cy="1195633"/>
            <a:chOff x="630761" y="1880763"/>
            <a:chExt cx="2800503" cy="2031455"/>
          </a:xfrm>
        </p:grpSpPr>
        <p:sp>
          <p:nvSpPr>
            <p:cNvPr id="29" name="单圆角矩形 8"/>
            <p:cNvSpPr/>
            <p:nvPr/>
          </p:nvSpPr>
          <p:spPr>
            <a:xfrm flipH="1">
              <a:off x="630761" y="1880763"/>
              <a:ext cx="1314020" cy="786816"/>
            </a:xfrm>
            <a:prstGeom prst="round1Rect">
              <a:avLst>
                <a:gd name="adj" fmla="val 31818"/>
              </a:avLst>
            </a:prstGeom>
            <a:solidFill>
              <a:srgbClr val="F7A706"/>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30" name="矩形 29"/>
            <p:cNvSpPr/>
            <p:nvPr/>
          </p:nvSpPr>
          <p:spPr>
            <a:xfrm>
              <a:off x="630761" y="1936550"/>
              <a:ext cx="2800503" cy="627518"/>
            </a:xfrm>
            <a:prstGeom prst="rect">
              <a:avLst/>
            </a:prstGeom>
          </p:spPr>
          <p:txBody>
            <a:bodyPr wrap="square">
              <a:spAutoFit/>
            </a:bodyPr>
            <a:lstStyle/>
            <a:p>
              <a:r>
                <a:rPr kumimoji="1" lang="zh-CN" altLang="en-US" b="1" dirty="0">
                  <a:solidFill>
                    <a:prstClr val="white"/>
                  </a:solidFill>
                  <a:latin typeface="Source Han Sans CN Bold" panose="020B0500000000000000" pitchFamily="34" charset="-128"/>
                  <a:ea typeface="Source Han Sans CN Bold" panose="020B0500000000000000" pitchFamily="34" charset="-128"/>
                </a:rPr>
                <a:t>平安人寿泄露</a:t>
              </a:r>
              <a:r>
                <a:rPr kumimoji="1" lang="en-US" altLang="zh-CN" b="1" dirty="0">
                  <a:solidFill>
                    <a:prstClr val="white"/>
                  </a:solidFill>
                  <a:latin typeface="Source Han Sans CN Bold" panose="020B0500000000000000" pitchFamily="34" charset="-128"/>
                  <a:ea typeface="Source Han Sans CN Bold" panose="020B0500000000000000" pitchFamily="34" charset="-128"/>
                </a:rPr>
                <a:t>4</a:t>
              </a:r>
              <a:r>
                <a:rPr kumimoji="1" lang="zh-CN" altLang="en-US" b="1" dirty="0">
                  <a:solidFill>
                    <a:prstClr val="white"/>
                  </a:solidFill>
                  <a:latin typeface="Source Han Sans CN Bold" panose="020B0500000000000000" pitchFamily="34" charset="-128"/>
                  <a:ea typeface="Source Han Sans CN Bold" panose="020B0500000000000000" pitchFamily="34" charset="-128"/>
                </a:rPr>
                <a:t>万条公民信息</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31" name="圆角矩形 11"/>
            <p:cNvSpPr/>
            <p:nvPr/>
          </p:nvSpPr>
          <p:spPr>
            <a:xfrm>
              <a:off x="630761" y="2657182"/>
              <a:ext cx="2800503" cy="1252231"/>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32" name="文本框 31"/>
            <p:cNvSpPr txBox="1"/>
            <p:nvPr/>
          </p:nvSpPr>
          <p:spPr>
            <a:xfrm>
              <a:off x="630761" y="2657182"/>
              <a:ext cx="2800503" cy="1255036"/>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2022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11</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月，据公开的裁判文书显示，平安人寿六盘水中心支公司内部人员利用职务之便泄露客户信息被处罚，多名涉事人员判处有期徒刑。涉案的公民信息高达</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4</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万余条。</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grpSp>
        <p:nvGrpSpPr>
          <p:cNvPr id="33" name="组合 32"/>
          <p:cNvGrpSpPr/>
          <p:nvPr/>
        </p:nvGrpSpPr>
        <p:grpSpPr>
          <a:xfrm>
            <a:off x="538095" y="5020505"/>
            <a:ext cx="11018905" cy="1246388"/>
            <a:chOff x="630761" y="1880763"/>
            <a:chExt cx="2800503" cy="2117691"/>
          </a:xfrm>
        </p:grpSpPr>
        <p:sp>
          <p:nvSpPr>
            <p:cNvPr id="34" name="单圆角矩形 8"/>
            <p:cNvSpPr/>
            <p:nvPr/>
          </p:nvSpPr>
          <p:spPr>
            <a:xfrm flipH="1">
              <a:off x="630761" y="1880763"/>
              <a:ext cx="1314020" cy="787125"/>
            </a:xfrm>
            <a:prstGeom prst="round1Rect">
              <a:avLst>
                <a:gd name="adj" fmla="val 31818"/>
              </a:avLst>
            </a:prstGeom>
            <a:solidFill>
              <a:srgbClr val="F7A706"/>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35" name="矩形 34"/>
            <p:cNvSpPr/>
            <p:nvPr/>
          </p:nvSpPr>
          <p:spPr>
            <a:xfrm>
              <a:off x="630761" y="1987767"/>
              <a:ext cx="2800503" cy="627518"/>
            </a:xfrm>
            <a:prstGeom prst="rect">
              <a:avLst/>
            </a:prstGeom>
          </p:spPr>
          <p:txBody>
            <a:bodyPr wrap="square">
              <a:spAutoFit/>
            </a:bodyPr>
            <a:lstStyle/>
            <a:p>
              <a:pPr lvl="0"/>
              <a:r>
                <a:rPr kumimoji="1" lang="zh-CN" altLang="en-US" b="1">
                  <a:solidFill>
                    <a:prstClr val="white"/>
                  </a:solidFill>
                  <a:latin typeface="思源黑体 CN Regular" panose="020B0500000000000000" pitchFamily="34" charset="-122"/>
                  <a:ea typeface="思源黑体 CN Regular" panose="020B0500000000000000" pitchFamily="34" charset="-122"/>
                </a:rPr>
                <a:t>黑客团伙盗卖百万条数据</a:t>
              </a:r>
              <a:endParaRPr kumimoji="1" lang="zh-CN" altLang="en-US" b="1" dirty="0">
                <a:solidFill>
                  <a:prstClr val="white"/>
                </a:solidFill>
                <a:latin typeface="思源黑体 CN Regular" panose="020B0500000000000000" pitchFamily="34" charset="-122"/>
                <a:ea typeface="思源黑体 CN Regular" panose="020B0500000000000000" pitchFamily="34" charset="-122"/>
              </a:endParaRPr>
            </a:p>
          </p:txBody>
        </p:sp>
        <p:sp>
          <p:nvSpPr>
            <p:cNvPr id="36" name="圆角矩形 11"/>
            <p:cNvSpPr/>
            <p:nvPr/>
          </p:nvSpPr>
          <p:spPr>
            <a:xfrm>
              <a:off x="630761" y="2653621"/>
              <a:ext cx="2800503" cy="1344833"/>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37" name="文本框 36"/>
            <p:cNvSpPr txBox="1"/>
            <p:nvPr/>
          </p:nvSpPr>
          <p:spPr>
            <a:xfrm>
              <a:off x="630761" y="2650815"/>
              <a:ext cx="2800503" cy="1255036"/>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2023</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厦门市公安局网安支队成功打掉一个集黑客攻击、数据清洗、买卖信息、提供资金、数据使用等为一体的全链条网络犯罪团伙，据悉该黑客团伙通过攻击厦门一科技公司系统，非法获取公民个人信息百万余条并出售，非法获利约</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40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万元。</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grpSp>
        <p:nvGrpSpPr>
          <p:cNvPr id="38" name="组合 37"/>
          <p:cNvGrpSpPr/>
          <p:nvPr/>
        </p:nvGrpSpPr>
        <p:grpSpPr>
          <a:xfrm>
            <a:off x="538094" y="901258"/>
            <a:ext cx="11018905" cy="974459"/>
            <a:chOff x="630761" y="1880763"/>
            <a:chExt cx="2800503" cy="1655666"/>
          </a:xfrm>
        </p:grpSpPr>
        <p:sp>
          <p:nvSpPr>
            <p:cNvPr id="39" name="单圆角矩形 8"/>
            <p:cNvSpPr/>
            <p:nvPr/>
          </p:nvSpPr>
          <p:spPr>
            <a:xfrm flipH="1">
              <a:off x="630761" y="1880763"/>
              <a:ext cx="1314020" cy="787125"/>
            </a:xfrm>
            <a:prstGeom prst="round1Rect">
              <a:avLst>
                <a:gd name="adj" fmla="val 31818"/>
              </a:avLst>
            </a:prstGeom>
            <a:solidFill>
              <a:srgbClr val="0070C0"/>
            </a:solidFill>
            <a:ln w="12700" cap="flat" cmpd="sng" algn="ctr">
              <a:noFill/>
              <a:prstDash val="solid"/>
              <a:miter lim="800000"/>
            </a:ln>
            <a:effectLst>
              <a:outerShdw blurRad="1270000" sx="90000" sy="90000" algn="ctr" rotWithShape="0">
                <a:sysClr val="windowText" lastClr="000000">
                  <a:lumMod val="95000"/>
                  <a:lumOff val="5000"/>
                  <a:alpha val="15000"/>
                </a:sysClr>
              </a:outerShdw>
            </a:effectLst>
          </p:spPr>
          <p:txBody>
            <a:bodyPr rtlCol="0" anchor="ctr"/>
            <a:lstStyle/>
            <a:p>
              <a:pPr algn="ctr" defTabSz="457200"/>
              <a:endParaRPr lang="zh-CN" altLang="en-US" dirty="0">
                <a:solidFill>
                  <a:srgbClr val="0070C0"/>
                </a:solidFill>
                <a:latin typeface="思源宋体 CN" panose="02020400000000000000" pitchFamily="18" charset="-122"/>
                <a:ea typeface="思源宋体 CN" panose="02020400000000000000" pitchFamily="18" charset="-122"/>
                <a:cs typeface="+mn-ea"/>
              </a:endParaRPr>
            </a:p>
          </p:txBody>
        </p:sp>
        <p:sp>
          <p:nvSpPr>
            <p:cNvPr id="40" name="矩形 39"/>
            <p:cNvSpPr/>
            <p:nvPr/>
          </p:nvSpPr>
          <p:spPr>
            <a:xfrm>
              <a:off x="630761" y="1933476"/>
              <a:ext cx="2800503" cy="627518"/>
            </a:xfrm>
            <a:prstGeom prst="rect">
              <a:avLst/>
            </a:prstGeom>
          </p:spPr>
          <p:txBody>
            <a:bodyPr wrap="square">
              <a:spAutoFit/>
            </a:bodyPr>
            <a:lstStyle/>
            <a:p>
              <a:pPr lvl="0"/>
              <a:r>
                <a:rPr kumimoji="1" lang="zh-CN" altLang="en-US" b="1" dirty="0">
                  <a:solidFill>
                    <a:prstClr val="white"/>
                  </a:solidFill>
                  <a:latin typeface="Source Han Sans CN Bold" panose="020B0500000000000000" pitchFamily="34" charset="-128"/>
                  <a:ea typeface="Source Han Sans CN Bold" panose="020B0500000000000000" pitchFamily="34" charset="-128"/>
                </a:rPr>
                <a:t>台湾</a:t>
              </a:r>
              <a:r>
                <a:rPr kumimoji="1" lang="en-US" altLang="zh-CN" b="1" dirty="0">
                  <a:solidFill>
                    <a:prstClr val="white"/>
                  </a:solidFill>
                  <a:latin typeface="Source Han Sans CN Bold" panose="020B0500000000000000" pitchFamily="34" charset="-128"/>
                  <a:ea typeface="Source Han Sans CN Bold" panose="020B0500000000000000" pitchFamily="34" charset="-128"/>
                </a:rPr>
                <a:t>2300</a:t>
              </a:r>
              <a:r>
                <a:rPr kumimoji="1" lang="zh-CN" altLang="en-US" b="1" dirty="0">
                  <a:solidFill>
                    <a:prstClr val="white"/>
                  </a:solidFill>
                  <a:latin typeface="Source Han Sans CN Bold" panose="020B0500000000000000" pitchFamily="34" charset="-128"/>
                  <a:ea typeface="Source Han Sans CN Bold" panose="020B0500000000000000" pitchFamily="34" charset="-128"/>
                </a:rPr>
                <a:t>万公民信息泄露</a:t>
              </a:r>
              <a:endParaRPr kumimoji="1" lang="zh-CN" altLang="en-US" b="1" dirty="0">
                <a:solidFill>
                  <a:prstClr val="white"/>
                </a:solidFill>
                <a:latin typeface="Source Han Sans CN Bold" panose="020B0500000000000000" pitchFamily="34" charset="-128"/>
                <a:ea typeface="Source Han Sans CN Bold" panose="020B0500000000000000" pitchFamily="34" charset="-128"/>
              </a:endParaRPr>
            </a:p>
          </p:txBody>
        </p:sp>
        <p:sp>
          <p:nvSpPr>
            <p:cNvPr id="41" name="圆角矩形 11"/>
            <p:cNvSpPr/>
            <p:nvPr/>
          </p:nvSpPr>
          <p:spPr>
            <a:xfrm>
              <a:off x="630761" y="2683697"/>
              <a:ext cx="2800503" cy="852732"/>
            </a:xfrm>
            <a:prstGeom prst="roundRect">
              <a:avLst>
                <a:gd name="adj" fmla="val 6750"/>
              </a:avLst>
            </a:prstGeom>
            <a:solidFill>
              <a:schemeClr val="bg1"/>
            </a:solidFill>
            <a:ln>
              <a:noFill/>
            </a:ln>
            <a:effectLst>
              <a:outerShdw blurRad="332703" dist="38100" dir="2700000" sx="99000" sy="99000" algn="tl" rotWithShape="0">
                <a:prstClr val="black">
                  <a:alpha val="20849"/>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思源宋体 CN" panose="02020400000000000000" pitchFamily="18" charset="-122"/>
                <a:ea typeface="思源宋体 CN" panose="02020400000000000000" pitchFamily="18" charset="-122"/>
              </a:endParaRPr>
            </a:p>
          </p:txBody>
        </p:sp>
        <p:sp>
          <p:nvSpPr>
            <p:cNvPr id="42" name="文本框 41"/>
            <p:cNvSpPr txBox="1"/>
            <p:nvPr/>
          </p:nvSpPr>
          <p:spPr>
            <a:xfrm>
              <a:off x="630761" y="2732107"/>
              <a:ext cx="2800503" cy="705957"/>
            </a:xfrm>
            <a:prstGeom prst="rect">
              <a:avLst/>
            </a:prstGeom>
            <a:noFill/>
          </p:spPr>
          <p:txBody>
            <a:bodyPr wrap="square" rtlCol="0">
              <a:spAutoFit/>
            </a:bodyPr>
            <a:lstStyle/>
            <a:p>
              <a:pPr lvl="0">
                <a:lnSpc>
                  <a:spcPct val="150000"/>
                </a:lnSpc>
                <a:defRPr/>
              </a:pP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2022</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年</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11</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月，据台媒报道，台湾地区政府系统遭黑客入侵，黑客在国外论坛公开出售</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2300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万中国台湾民众数据，打包价</a:t>
              </a:r>
              <a:r>
                <a:rPr lang="en-US" altLang="zh-CN"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5000</a:t>
              </a:r>
              <a:r>
                <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rPr>
                <a:t>万美元。</a:t>
              </a:r>
              <a:endParaRPr lang="zh-CN" altLang="en-US" sz="1400" kern="0" dirty="0">
                <a:solidFill>
                  <a:prstClr val="black">
                    <a:lumMod val="65000"/>
                    <a:lumOff val="35000"/>
                  </a:prstClr>
                </a:solidFill>
                <a:latin typeface="思源黑体 CN Regular" panose="020B0500000000000000" pitchFamily="34" charset="-122"/>
                <a:ea typeface="思源黑体 CN Regular" panose="020B0500000000000000" pitchFamily="34" charset="-122"/>
                <a:sym typeface="+mn-lt"/>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dirty="0">
                <a:sym typeface="思源黑体 CN Normal" panose="020B0400000000000000" pitchFamily="34" charset="-122"/>
              </a:rPr>
              <a:t>国家层面的法律法规密集发布</a:t>
            </a:r>
            <a:endParaRPr lang="zh-CN" altLang="en-US" dirty="0"/>
          </a:p>
        </p:txBody>
      </p:sp>
      <p:grpSp>
        <p:nvGrpSpPr>
          <p:cNvPr id="8" name="Group 4"/>
          <p:cNvGrpSpPr>
            <a:grpSpLocks noChangeAspect="1"/>
          </p:cNvGrpSpPr>
          <p:nvPr/>
        </p:nvGrpSpPr>
        <p:grpSpPr bwMode="auto">
          <a:xfrm>
            <a:off x="426001" y="3228881"/>
            <a:ext cx="11295000" cy="1157288"/>
            <a:chOff x="1079" y="1797"/>
            <a:chExt cx="5522" cy="729"/>
          </a:xfrm>
        </p:grpSpPr>
        <p:sp>
          <p:nvSpPr>
            <p:cNvPr id="27" name="Freeform 5"/>
            <p:cNvSpPr/>
            <p:nvPr>
              <p:custDataLst>
                <p:tags r:id="rId1"/>
              </p:custDataLst>
            </p:nvPr>
          </p:nvSpPr>
          <p:spPr bwMode="auto">
            <a:xfrm>
              <a:off x="2003" y="2041"/>
              <a:ext cx="1061" cy="241"/>
            </a:xfrm>
            <a:custGeom>
              <a:avLst/>
              <a:gdLst>
                <a:gd name="T0" fmla="*/ 325 w 343"/>
                <a:gd name="T1" fmla="*/ 0 h 77"/>
                <a:gd name="T2" fmla="*/ 262 w 343"/>
                <a:gd name="T3" fmla="*/ 0 h 77"/>
                <a:gd name="T4" fmla="*/ 206 w 343"/>
                <a:gd name="T5" fmla="*/ 0 h 77"/>
                <a:gd name="T6" fmla="*/ 206 w 343"/>
                <a:gd name="T7" fmla="*/ 0 h 77"/>
                <a:gd name="T8" fmla="*/ 156 w 343"/>
                <a:gd name="T9" fmla="*/ 0 h 77"/>
                <a:gd name="T10" fmla="*/ 120 w 343"/>
                <a:gd name="T11" fmla="*/ 0 h 77"/>
                <a:gd name="T12" fmla="*/ 0 w 343"/>
                <a:gd name="T13" fmla="*/ 0 h 77"/>
                <a:gd name="T14" fmla="*/ 6 w 343"/>
                <a:gd name="T15" fmla="*/ 38 h 77"/>
                <a:gd name="T16" fmla="*/ 18 w 343"/>
                <a:gd name="T17" fmla="*/ 77 h 77"/>
                <a:gd name="T18" fmla="*/ 120 w 343"/>
                <a:gd name="T19" fmla="*/ 77 h 77"/>
                <a:gd name="T20" fmla="*/ 137 w 343"/>
                <a:gd name="T21" fmla="*/ 77 h 77"/>
                <a:gd name="T22" fmla="*/ 187 w 343"/>
                <a:gd name="T23" fmla="*/ 77 h 77"/>
                <a:gd name="T24" fmla="*/ 343 w 343"/>
                <a:gd name="T25" fmla="*/ 77 h 77"/>
                <a:gd name="T26" fmla="*/ 337 w 343"/>
                <a:gd name="T27" fmla="*/ 38 h 77"/>
                <a:gd name="T28" fmla="*/ 325 w 343"/>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77">
                  <a:moveTo>
                    <a:pt x="325" y="0"/>
                  </a:moveTo>
                  <a:cubicBezTo>
                    <a:pt x="262" y="0"/>
                    <a:pt x="262" y="0"/>
                    <a:pt x="262" y="0"/>
                  </a:cubicBezTo>
                  <a:cubicBezTo>
                    <a:pt x="206" y="0"/>
                    <a:pt x="206" y="0"/>
                    <a:pt x="206" y="0"/>
                  </a:cubicBezTo>
                  <a:cubicBezTo>
                    <a:pt x="206" y="0"/>
                    <a:pt x="206" y="0"/>
                    <a:pt x="206" y="0"/>
                  </a:cubicBezTo>
                  <a:cubicBezTo>
                    <a:pt x="156" y="0"/>
                    <a:pt x="156" y="0"/>
                    <a:pt x="156" y="0"/>
                  </a:cubicBezTo>
                  <a:cubicBezTo>
                    <a:pt x="120" y="0"/>
                    <a:pt x="120" y="0"/>
                    <a:pt x="120" y="0"/>
                  </a:cubicBezTo>
                  <a:cubicBezTo>
                    <a:pt x="0" y="0"/>
                    <a:pt x="0" y="0"/>
                    <a:pt x="0" y="0"/>
                  </a:cubicBezTo>
                  <a:cubicBezTo>
                    <a:pt x="4" y="12"/>
                    <a:pt x="6" y="25"/>
                    <a:pt x="6" y="38"/>
                  </a:cubicBezTo>
                  <a:cubicBezTo>
                    <a:pt x="6" y="53"/>
                    <a:pt x="11" y="66"/>
                    <a:pt x="18" y="77"/>
                  </a:cubicBezTo>
                  <a:cubicBezTo>
                    <a:pt x="120" y="77"/>
                    <a:pt x="120" y="77"/>
                    <a:pt x="120" y="77"/>
                  </a:cubicBezTo>
                  <a:cubicBezTo>
                    <a:pt x="137" y="77"/>
                    <a:pt x="137" y="77"/>
                    <a:pt x="137" y="77"/>
                  </a:cubicBezTo>
                  <a:cubicBezTo>
                    <a:pt x="187" y="77"/>
                    <a:pt x="187" y="77"/>
                    <a:pt x="187" y="77"/>
                  </a:cubicBezTo>
                  <a:cubicBezTo>
                    <a:pt x="343" y="77"/>
                    <a:pt x="343" y="77"/>
                    <a:pt x="343" y="77"/>
                  </a:cubicBezTo>
                  <a:cubicBezTo>
                    <a:pt x="339" y="65"/>
                    <a:pt x="337" y="52"/>
                    <a:pt x="337" y="38"/>
                  </a:cubicBezTo>
                  <a:cubicBezTo>
                    <a:pt x="337" y="24"/>
                    <a:pt x="332" y="11"/>
                    <a:pt x="325" y="0"/>
                  </a:cubicBezTo>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28" name="Freeform 6"/>
            <p:cNvSpPr/>
            <p:nvPr>
              <p:custDataLst>
                <p:tags r:id="rId2"/>
              </p:custDataLst>
            </p:nvPr>
          </p:nvSpPr>
          <p:spPr bwMode="auto">
            <a:xfrm>
              <a:off x="3163" y="2041"/>
              <a:ext cx="1063" cy="241"/>
            </a:xfrm>
            <a:custGeom>
              <a:avLst/>
              <a:gdLst>
                <a:gd name="T0" fmla="*/ 326 w 344"/>
                <a:gd name="T1" fmla="*/ 0 h 77"/>
                <a:gd name="T2" fmla="*/ 206 w 344"/>
                <a:gd name="T3" fmla="*/ 0 h 77"/>
                <a:gd name="T4" fmla="*/ 206 w 344"/>
                <a:gd name="T5" fmla="*/ 0 h 77"/>
                <a:gd name="T6" fmla="*/ 156 w 344"/>
                <a:gd name="T7" fmla="*/ 0 h 77"/>
                <a:gd name="T8" fmla="*/ 108 w 344"/>
                <a:gd name="T9" fmla="*/ 0 h 77"/>
                <a:gd name="T10" fmla="*/ 0 w 344"/>
                <a:gd name="T11" fmla="*/ 0 h 77"/>
                <a:gd name="T12" fmla="*/ 7 w 344"/>
                <a:gd name="T13" fmla="*/ 38 h 77"/>
                <a:gd name="T14" fmla="*/ 18 w 344"/>
                <a:gd name="T15" fmla="*/ 77 h 77"/>
                <a:gd name="T16" fmla="*/ 108 w 344"/>
                <a:gd name="T17" fmla="*/ 77 h 77"/>
                <a:gd name="T18" fmla="*/ 138 w 344"/>
                <a:gd name="T19" fmla="*/ 77 h 77"/>
                <a:gd name="T20" fmla="*/ 188 w 344"/>
                <a:gd name="T21" fmla="*/ 77 h 77"/>
                <a:gd name="T22" fmla="*/ 344 w 344"/>
                <a:gd name="T23" fmla="*/ 77 h 77"/>
                <a:gd name="T24" fmla="*/ 337 w 344"/>
                <a:gd name="T25" fmla="*/ 38 h 77"/>
                <a:gd name="T26" fmla="*/ 326 w 344"/>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4" h="77">
                  <a:moveTo>
                    <a:pt x="326" y="0"/>
                  </a:moveTo>
                  <a:cubicBezTo>
                    <a:pt x="206" y="0"/>
                    <a:pt x="206" y="0"/>
                    <a:pt x="206" y="0"/>
                  </a:cubicBezTo>
                  <a:cubicBezTo>
                    <a:pt x="206" y="0"/>
                    <a:pt x="206" y="0"/>
                    <a:pt x="206" y="0"/>
                  </a:cubicBezTo>
                  <a:cubicBezTo>
                    <a:pt x="156" y="0"/>
                    <a:pt x="156" y="0"/>
                    <a:pt x="156" y="0"/>
                  </a:cubicBezTo>
                  <a:cubicBezTo>
                    <a:pt x="108" y="0"/>
                    <a:pt x="108" y="0"/>
                    <a:pt x="108" y="0"/>
                  </a:cubicBezTo>
                  <a:cubicBezTo>
                    <a:pt x="0" y="0"/>
                    <a:pt x="0" y="0"/>
                    <a:pt x="0" y="0"/>
                  </a:cubicBezTo>
                  <a:cubicBezTo>
                    <a:pt x="4" y="12"/>
                    <a:pt x="7" y="25"/>
                    <a:pt x="7" y="38"/>
                  </a:cubicBezTo>
                  <a:cubicBezTo>
                    <a:pt x="7" y="53"/>
                    <a:pt x="11" y="66"/>
                    <a:pt x="18" y="77"/>
                  </a:cubicBezTo>
                  <a:cubicBezTo>
                    <a:pt x="108" y="77"/>
                    <a:pt x="108" y="77"/>
                    <a:pt x="108" y="77"/>
                  </a:cubicBezTo>
                  <a:cubicBezTo>
                    <a:pt x="138" y="77"/>
                    <a:pt x="138" y="77"/>
                    <a:pt x="138" y="77"/>
                  </a:cubicBezTo>
                  <a:cubicBezTo>
                    <a:pt x="188" y="77"/>
                    <a:pt x="188" y="77"/>
                    <a:pt x="188" y="77"/>
                  </a:cubicBezTo>
                  <a:cubicBezTo>
                    <a:pt x="344" y="77"/>
                    <a:pt x="344" y="77"/>
                    <a:pt x="344" y="77"/>
                  </a:cubicBezTo>
                  <a:cubicBezTo>
                    <a:pt x="339" y="65"/>
                    <a:pt x="337" y="52"/>
                    <a:pt x="337" y="38"/>
                  </a:cubicBezTo>
                  <a:cubicBezTo>
                    <a:pt x="337" y="24"/>
                    <a:pt x="333" y="11"/>
                    <a:pt x="326" y="0"/>
                  </a:cubicBezTo>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29" name="Freeform 7"/>
            <p:cNvSpPr/>
            <p:nvPr>
              <p:custDataLst>
                <p:tags r:id="rId3"/>
              </p:custDataLst>
            </p:nvPr>
          </p:nvSpPr>
          <p:spPr bwMode="auto">
            <a:xfrm>
              <a:off x="4325" y="2041"/>
              <a:ext cx="1061" cy="241"/>
            </a:xfrm>
            <a:custGeom>
              <a:avLst/>
              <a:gdLst>
                <a:gd name="T0" fmla="*/ 325 w 343"/>
                <a:gd name="T1" fmla="*/ 0 h 77"/>
                <a:gd name="T2" fmla="*/ 206 w 343"/>
                <a:gd name="T3" fmla="*/ 0 h 77"/>
                <a:gd name="T4" fmla="*/ 205 w 343"/>
                <a:gd name="T5" fmla="*/ 0 h 77"/>
                <a:gd name="T6" fmla="*/ 156 w 343"/>
                <a:gd name="T7" fmla="*/ 0 h 77"/>
                <a:gd name="T8" fmla="*/ 96 w 343"/>
                <a:gd name="T9" fmla="*/ 0 h 77"/>
                <a:gd name="T10" fmla="*/ 0 w 343"/>
                <a:gd name="T11" fmla="*/ 0 h 77"/>
                <a:gd name="T12" fmla="*/ 6 w 343"/>
                <a:gd name="T13" fmla="*/ 38 h 77"/>
                <a:gd name="T14" fmla="*/ 18 w 343"/>
                <a:gd name="T15" fmla="*/ 77 h 77"/>
                <a:gd name="T16" fmla="*/ 96 w 343"/>
                <a:gd name="T17" fmla="*/ 77 h 77"/>
                <a:gd name="T18" fmla="*/ 137 w 343"/>
                <a:gd name="T19" fmla="*/ 77 h 77"/>
                <a:gd name="T20" fmla="*/ 187 w 343"/>
                <a:gd name="T21" fmla="*/ 77 h 77"/>
                <a:gd name="T22" fmla="*/ 343 w 343"/>
                <a:gd name="T23" fmla="*/ 77 h 77"/>
                <a:gd name="T24" fmla="*/ 337 w 343"/>
                <a:gd name="T25" fmla="*/ 38 h 77"/>
                <a:gd name="T26" fmla="*/ 325 w 343"/>
                <a:gd name="T2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77">
                  <a:moveTo>
                    <a:pt x="325" y="0"/>
                  </a:moveTo>
                  <a:cubicBezTo>
                    <a:pt x="206" y="0"/>
                    <a:pt x="206" y="0"/>
                    <a:pt x="206" y="0"/>
                  </a:cubicBezTo>
                  <a:cubicBezTo>
                    <a:pt x="205" y="0"/>
                    <a:pt x="205" y="0"/>
                    <a:pt x="205" y="0"/>
                  </a:cubicBezTo>
                  <a:cubicBezTo>
                    <a:pt x="156" y="0"/>
                    <a:pt x="156" y="0"/>
                    <a:pt x="156" y="0"/>
                  </a:cubicBezTo>
                  <a:cubicBezTo>
                    <a:pt x="96" y="0"/>
                    <a:pt x="96" y="0"/>
                    <a:pt x="96" y="0"/>
                  </a:cubicBezTo>
                  <a:cubicBezTo>
                    <a:pt x="0" y="0"/>
                    <a:pt x="0" y="0"/>
                    <a:pt x="0" y="0"/>
                  </a:cubicBezTo>
                  <a:cubicBezTo>
                    <a:pt x="4" y="12"/>
                    <a:pt x="6" y="25"/>
                    <a:pt x="6" y="38"/>
                  </a:cubicBezTo>
                  <a:cubicBezTo>
                    <a:pt x="6" y="53"/>
                    <a:pt x="10" y="66"/>
                    <a:pt x="18" y="77"/>
                  </a:cubicBezTo>
                  <a:cubicBezTo>
                    <a:pt x="96" y="77"/>
                    <a:pt x="96" y="77"/>
                    <a:pt x="96" y="77"/>
                  </a:cubicBezTo>
                  <a:cubicBezTo>
                    <a:pt x="137" y="77"/>
                    <a:pt x="137" y="77"/>
                    <a:pt x="137" y="77"/>
                  </a:cubicBezTo>
                  <a:cubicBezTo>
                    <a:pt x="187" y="77"/>
                    <a:pt x="187" y="77"/>
                    <a:pt x="187" y="77"/>
                  </a:cubicBezTo>
                  <a:cubicBezTo>
                    <a:pt x="343" y="77"/>
                    <a:pt x="343" y="77"/>
                    <a:pt x="343" y="77"/>
                  </a:cubicBezTo>
                  <a:cubicBezTo>
                    <a:pt x="339" y="65"/>
                    <a:pt x="337" y="52"/>
                    <a:pt x="337" y="38"/>
                  </a:cubicBezTo>
                  <a:cubicBezTo>
                    <a:pt x="337" y="24"/>
                    <a:pt x="332" y="11"/>
                    <a:pt x="325" y="0"/>
                  </a:cubicBezTo>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0" name="Freeform 8"/>
            <p:cNvSpPr/>
            <p:nvPr>
              <p:custDataLst>
                <p:tags r:id="rId4"/>
              </p:custDataLst>
            </p:nvPr>
          </p:nvSpPr>
          <p:spPr bwMode="auto">
            <a:xfrm>
              <a:off x="1079" y="2041"/>
              <a:ext cx="825" cy="241"/>
            </a:xfrm>
            <a:custGeom>
              <a:avLst/>
              <a:gdLst>
                <a:gd name="T0" fmla="*/ 249 w 267"/>
                <a:gd name="T1" fmla="*/ 0 h 77"/>
                <a:gd name="T2" fmla="*/ 198 w 267"/>
                <a:gd name="T3" fmla="*/ 0 h 77"/>
                <a:gd name="T4" fmla="*/ 129 w 267"/>
                <a:gd name="T5" fmla="*/ 0 h 77"/>
                <a:gd name="T6" fmla="*/ 79 w 267"/>
                <a:gd name="T7" fmla="*/ 0 h 77"/>
                <a:gd name="T8" fmla="*/ 55 w 267"/>
                <a:gd name="T9" fmla="*/ 0 h 77"/>
                <a:gd name="T10" fmla="*/ 0 w 267"/>
                <a:gd name="T11" fmla="*/ 0 h 77"/>
                <a:gd name="T12" fmla="*/ 37 w 267"/>
                <a:gd name="T13" fmla="*/ 38 h 77"/>
                <a:gd name="T14" fmla="*/ 0 w 267"/>
                <a:gd name="T15" fmla="*/ 77 h 77"/>
                <a:gd name="T16" fmla="*/ 55 w 267"/>
                <a:gd name="T17" fmla="*/ 77 h 77"/>
                <a:gd name="T18" fmla="*/ 198 w 267"/>
                <a:gd name="T19" fmla="*/ 77 h 77"/>
                <a:gd name="T20" fmla="*/ 267 w 267"/>
                <a:gd name="T21" fmla="*/ 77 h 77"/>
                <a:gd name="T22" fmla="*/ 260 w 267"/>
                <a:gd name="T23" fmla="*/ 38 h 77"/>
                <a:gd name="T24" fmla="*/ 249 w 267"/>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 h="77">
                  <a:moveTo>
                    <a:pt x="249" y="0"/>
                  </a:moveTo>
                  <a:cubicBezTo>
                    <a:pt x="198" y="0"/>
                    <a:pt x="198" y="0"/>
                    <a:pt x="198" y="0"/>
                  </a:cubicBezTo>
                  <a:cubicBezTo>
                    <a:pt x="129" y="0"/>
                    <a:pt x="129" y="0"/>
                    <a:pt x="129" y="0"/>
                  </a:cubicBezTo>
                  <a:cubicBezTo>
                    <a:pt x="79" y="0"/>
                    <a:pt x="79" y="0"/>
                    <a:pt x="79" y="0"/>
                  </a:cubicBezTo>
                  <a:cubicBezTo>
                    <a:pt x="55" y="0"/>
                    <a:pt x="55" y="0"/>
                    <a:pt x="55" y="0"/>
                  </a:cubicBezTo>
                  <a:cubicBezTo>
                    <a:pt x="0" y="0"/>
                    <a:pt x="0" y="0"/>
                    <a:pt x="0" y="0"/>
                  </a:cubicBezTo>
                  <a:cubicBezTo>
                    <a:pt x="37" y="38"/>
                    <a:pt x="37" y="38"/>
                    <a:pt x="37" y="38"/>
                  </a:cubicBezTo>
                  <a:cubicBezTo>
                    <a:pt x="0" y="77"/>
                    <a:pt x="0" y="77"/>
                    <a:pt x="0" y="77"/>
                  </a:cubicBezTo>
                  <a:cubicBezTo>
                    <a:pt x="55" y="77"/>
                    <a:pt x="55" y="77"/>
                    <a:pt x="55" y="77"/>
                  </a:cubicBezTo>
                  <a:cubicBezTo>
                    <a:pt x="198" y="77"/>
                    <a:pt x="198" y="77"/>
                    <a:pt x="198" y="77"/>
                  </a:cubicBezTo>
                  <a:cubicBezTo>
                    <a:pt x="267" y="77"/>
                    <a:pt x="267" y="77"/>
                    <a:pt x="267" y="77"/>
                  </a:cubicBezTo>
                  <a:cubicBezTo>
                    <a:pt x="263" y="65"/>
                    <a:pt x="260" y="52"/>
                    <a:pt x="260" y="38"/>
                  </a:cubicBezTo>
                  <a:cubicBezTo>
                    <a:pt x="260" y="24"/>
                    <a:pt x="256" y="11"/>
                    <a:pt x="249" y="0"/>
                  </a:cubicBezTo>
                  <a:close/>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1" name="Freeform 9"/>
            <p:cNvSpPr/>
            <p:nvPr>
              <p:custDataLst>
                <p:tags r:id="rId5"/>
              </p:custDataLst>
            </p:nvPr>
          </p:nvSpPr>
          <p:spPr bwMode="auto">
            <a:xfrm>
              <a:off x="5485" y="2041"/>
              <a:ext cx="1116" cy="241"/>
            </a:xfrm>
            <a:custGeom>
              <a:avLst/>
              <a:gdLst>
                <a:gd name="T0" fmla="*/ 324 w 361"/>
                <a:gd name="T1" fmla="*/ 0 h 77"/>
                <a:gd name="T2" fmla="*/ 0 w 361"/>
                <a:gd name="T3" fmla="*/ 0 h 77"/>
                <a:gd name="T4" fmla="*/ 7 w 361"/>
                <a:gd name="T5" fmla="*/ 38 h 77"/>
                <a:gd name="T6" fmla="*/ 18 w 361"/>
                <a:gd name="T7" fmla="*/ 77 h 77"/>
                <a:gd name="T8" fmla="*/ 138 w 361"/>
                <a:gd name="T9" fmla="*/ 77 h 77"/>
                <a:gd name="T10" fmla="*/ 147 w 361"/>
                <a:gd name="T11" fmla="*/ 55 h 77"/>
                <a:gd name="T12" fmla="*/ 169 w 361"/>
                <a:gd name="T13" fmla="*/ 38 h 77"/>
                <a:gd name="T14" fmla="*/ 191 w 361"/>
                <a:gd name="T15" fmla="*/ 66 h 77"/>
                <a:gd name="T16" fmla="*/ 188 w 361"/>
                <a:gd name="T17" fmla="*/ 77 h 77"/>
                <a:gd name="T18" fmla="*/ 324 w 361"/>
                <a:gd name="T19" fmla="*/ 77 h 77"/>
                <a:gd name="T20" fmla="*/ 361 w 361"/>
                <a:gd name="T21" fmla="*/ 38 h 77"/>
                <a:gd name="T22" fmla="*/ 324 w 36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77">
                  <a:moveTo>
                    <a:pt x="324" y="0"/>
                  </a:moveTo>
                  <a:cubicBezTo>
                    <a:pt x="0" y="0"/>
                    <a:pt x="0" y="0"/>
                    <a:pt x="0" y="0"/>
                  </a:cubicBezTo>
                  <a:cubicBezTo>
                    <a:pt x="4" y="12"/>
                    <a:pt x="7" y="25"/>
                    <a:pt x="7" y="38"/>
                  </a:cubicBezTo>
                  <a:cubicBezTo>
                    <a:pt x="7" y="53"/>
                    <a:pt x="11" y="66"/>
                    <a:pt x="18" y="77"/>
                  </a:cubicBezTo>
                  <a:cubicBezTo>
                    <a:pt x="138" y="77"/>
                    <a:pt x="138" y="77"/>
                    <a:pt x="138" y="77"/>
                  </a:cubicBezTo>
                  <a:cubicBezTo>
                    <a:pt x="142" y="71"/>
                    <a:pt x="145" y="63"/>
                    <a:pt x="147" y="55"/>
                  </a:cubicBezTo>
                  <a:cubicBezTo>
                    <a:pt x="150" y="45"/>
                    <a:pt x="159" y="38"/>
                    <a:pt x="169" y="38"/>
                  </a:cubicBezTo>
                  <a:cubicBezTo>
                    <a:pt x="184" y="38"/>
                    <a:pt x="195" y="52"/>
                    <a:pt x="191" y="66"/>
                  </a:cubicBezTo>
                  <a:cubicBezTo>
                    <a:pt x="190" y="70"/>
                    <a:pt x="189" y="74"/>
                    <a:pt x="188" y="77"/>
                  </a:cubicBezTo>
                  <a:cubicBezTo>
                    <a:pt x="324" y="77"/>
                    <a:pt x="324" y="77"/>
                    <a:pt x="324" y="77"/>
                  </a:cubicBezTo>
                  <a:cubicBezTo>
                    <a:pt x="361" y="38"/>
                    <a:pt x="361" y="38"/>
                    <a:pt x="361" y="38"/>
                  </a:cubicBezTo>
                  <a:lnTo>
                    <a:pt x="324" y="0"/>
                  </a:lnTo>
                  <a:close/>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2" name="Freeform 10"/>
            <p:cNvSpPr/>
            <p:nvPr>
              <p:custDataLst>
                <p:tags r:id="rId6"/>
              </p:custDataLst>
            </p:nvPr>
          </p:nvSpPr>
          <p:spPr bwMode="auto">
            <a:xfrm>
              <a:off x="5998" y="2160"/>
              <a:ext cx="176" cy="122"/>
            </a:xfrm>
            <a:custGeom>
              <a:avLst/>
              <a:gdLst>
                <a:gd name="T0" fmla="*/ 32 w 57"/>
                <a:gd name="T1" fmla="*/ 0 h 39"/>
                <a:gd name="T2" fmla="*/ 10 w 57"/>
                <a:gd name="T3" fmla="*/ 17 h 39"/>
                <a:gd name="T4" fmla="*/ 0 w 57"/>
                <a:gd name="T5" fmla="*/ 39 h 39"/>
                <a:gd name="T6" fmla="*/ 22 w 57"/>
                <a:gd name="T7" fmla="*/ 39 h 39"/>
                <a:gd name="T8" fmla="*/ 50 w 57"/>
                <a:gd name="T9" fmla="*/ 39 h 39"/>
                <a:gd name="T10" fmla="*/ 53 w 57"/>
                <a:gd name="T11" fmla="*/ 28 h 39"/>
                <a:gd name="T12" fmla="*/ 32 w 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57" h="39">
                  <a:moveTo>
                    <a:pt x="32" y="0"/>
                  </a:moveTo>
                  <a:cubicBezTo>
                    <a:pt x="21" y="0"/>
                    <a:pt x="12" y="7"/>
                    <a:pt x="10" y="17"/>
                  </a:cubicBezTo>
                  <a:cubicBezTo>
                    <a:pt x="8" y="25"/>
                    <a:pt x="5" y="33"/>
                    <a:pt x="0" y="39"/>
                  </a:cubicBezTo>
                  <a:cubicBezTo>
                    <a:pt x="22" y="39"/>
                    <a:pt x="22" y="39"/>
                    <a:pt x="22" y="39"/>
                  </a:cubicBezTo>
                  <a:cubicBezTo>
                    <a:pt x="50" y="39"/>
                    <a:pt x="50" y="39"/>
                    <a:pt x="50" y="39"/>
                  </a:cubicBezTo>
                  <a:cubicBezTo>
                    <a:pt x="51" y="36"/>
                    <a:pt x="52" y="32"/>
                    <a:pt x="53" y="28"/>
                  </a:cubicBezTo>
                  <a:cubicBezTo>
                    <a:pt x="57" y="14"/>
                    <a:pt x="46" y="0"/>
                    <a:pt x="32" y="0"/>
                  </a:cubicBezTo>
                  <a:close/>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3" name="Freeform 11"/>
            <p:cNvSpPr/>
            <p:nvPr>
              <p:custDataLst>
                <p:tags r:id="rId7"/>
              </p:custDataLst>
            </p:nvPr>
          </p:nvSpPr>
          <p:spPr bwMode="auto">
            <a:xfrm>
              <a:off x="5417" y="2041"/>
              <a:ext cx="213" cy="241"/>
            </a:xfrm>
            <a:custGeom>
              <a:avLst/>
              <a:gdLst>
                <a:gd name="T0" fmla="*/ 57 w 69"/>
                <a:gd name="T1" fmla="*/ 38 h 77"/>
                <a:gd name="T2" fmla="*/ 50 w 69"/>
                <a:gd name="T3" fmla="*/ 0 h 77"/>
                <a:gd name="T4" fmla="*/ 22 w 69"/>
                <a:gd name="T5" fmla="*/ 0 h 77"/>
                <a:gd name="T6" fmla="*/ 0 w 69"/>
                <a:gd name="T7" fmla="*/ 0 h 77"/>
                <a:gd name="T8" fmla="*/ 12 w 69"/>
                <a:gd name="T9" fmla="*/ 38 h 77"/>
                <a:gd name="T10" fmla="*/ 19 w 69"/>
                <a:gd name="T11" fmla="*/ 77 h 77"/>
                <a:gd name="T12" fmla="*/ 69 w 69"/>
                <a:gd name="T13" fmla="*/ 77 h 77"/>
                <a:gd name="T14" fmla="*/ 57 w 69"/>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7">
                  <a:moveTo>
                    <a:pt x="57" y="38"/>
                  </a:moveTo>
                  <a:cubicBezTo>
                    <a:pt x="57" y="25"/>
                    <a:pt x="55" y="12"/>
                    <a:pt x="50" y="0"/>
                  </a:cubicBezTo>
                  <a:cubicBezTo>
                    <a:pt x="22" y="0"/>
                    <a:pt x="22" y="0"/>
                    <a:pt x="22" y="0"/>
                  </a:cubicBezTo>
                  <a:cubicBezTo>
                    <a:pt x="0" y="0"/>
                    <a:pt x="0" y="0"/>
                    <a:pt x="0" y="0"/>
                  </a:cubicBezTo>
                  <a:cubicBezTo>
                    <a:pt x="8" y="11"/>
                    <a:pt x="12" y="24"/>
                    <a:pt x="12" y="38"/>
                  </a:cubicBezTo>
                  <a:cubicBezTo>
                    <a:pt x="12" y="52"/>
                    <a:pt x="14" y="65"/>
                    <a:pt x="19" y="77"/>
                  </a:cubicBezTo>
                  <a:cubicBezTo>
                    <a:pt x="69" y="77"/>
                    <a:pt x="69" y="77"/>
                    <a:pt x="69" y="77"/>
                  </a:cubicBezTo>
                  <a:cubicBezTo>
                    <a:pt x="61" y="66"/>
                    <a:pt x="57" y="53"/>
                    <a:pt x="57" y="38"/>
                  </a:cubicBezTo>
                  <a:close/>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4" name="Freeform 12"/>
            <p:cNvSpPr/>
            <p:nvPr>
              <p:custDataLst>
                <p:tags r:id="rId8"/>
              </p:custDataLst>
            </p:nvPr>
          </p:nvSpPr>
          <p:spPr bwMode="auto">
            <a:xfrm>
              <a:off x="4839" y="2282"/>
              <a:ext cx="64" cy="0"/>
            </a:xfrm>
            <a:custGeom>
              <a:avLst/>
              <a:gdLst>
                <a:gd name="T0" fmla="*/ 0 w 64"/>
                <a:gd name="T1" fmla="*/ 0 w 64"/>
                <a:gd name="T2" fmla="*/ 64 w 64"/>
                <a:gd name="T3" fmla="*/ 0 w 64"/>
              </a:gdLst>
              <a:ahLst/>
              <a:cxnLst>
                <a:cxn ang="0">
                  <a:pos x="T0" y="0"/>
                </a:cxn>
                <a:cxn ang="0">
                  <a:pos x="T1" y="0"/>
                </a:cxn>
                <a:cxn ang="0">
                  <a:pos x="T2" y="0"/>
                </a:cxn>
                <a:cxn ang="0">
                  <a:pos x="T3" y="0"/>
                </a:cxn>
              </a:cxnLst>
              <a:rect l="0" t="0" r="r" b="b"/>
              <a:pathLst>
                <a:path w="64">
                  <a:moveTo>
                    <a:pt x="0" y="0"/>
                  </a:moveTo>
                  <a:lnTo>
                    <a:pt x="0" y="0"/>
                  </a:lnTo>
                  <a:lnTo>
                    <a:pt x="64" y="0"/>
                  </a:lnTo>
                  <a:lnTo>
                    <a:pt x="0"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5" name="Freeform 13"/>
            <p:cNvSpPr/>
            <p:nvPr>
              <p:custDataLst>
                <p:tags r:id="rId9"/>
              </p:custDataLst>
            </p:nvPr>
          </p:nvSpPr>
          <p:spPr bwMode="auto">
            <a:xfrm>
              <a:off x="4257" y="2041"/>
              <a:ext cx="210" cy="241"/>
            </a:xfrm>
            <a:custGeom>
              <a:avLst/>
              <a:gdLst>
                <a:gd name="T0" fmla="*/ 57 w 68"/>
                <a:gd name="T1" fmla="*/ 38 h 77"/>
                <a:gd name="T2" fmla="*/ 50 w 68"/>
                <a:gd name="T3" fmla="*/ 0 h 77"/>
                <a:gd name="T4" fmla="*/ 22 w 68"/>
                <a:gd name="T5" fmla="*/ 0 h 77"/>
                <a:gd name="T6" fmla="*/ 0 w 68"/>
                <a:gd name="T7" fmla="*/ 0 h 77"/>
                <a:gd name="T8" fmla="*/ 12 w 68"/>
                <a:gd name="T9" fmla="*/ 38 h 77"/>
                <a:gd name="T10" fmla="*/ 18 w 68"/>
                <a:gd name="T11" fmla="*/ 77 h 77"/>
                <a:gd name="T12" fmla="*/ 68 w 68"/>
                <a:gd name="T13" fmla="*/ 77 h 77"/>
                <a:gd name="T14" fmla="*/ 57 w 68"/>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7" y="38"/>
                  </a:moveTo>
                  <a:cubicBezTo>
                    <a:pt x="57" y="25"/>
                    <a:pt x="54" y="12"/>
                    <a:pt x="50" y="0"/>
                  </a:cubicBezTo>
                  <a:cubicBezTo>
                    <a:pt x="22" y="0"/>
                    <a:pt x="22" y="0"/>
                    <a:pt x="22" y="0"/>
                  </a:cubicBezTo>
                  <a:cubicBezTo>
                    <a:pt x="0" y="0"/>
                    <a:pt x="0" y="0"/>
                    <a:pt x="0" y="0"/>
                  </a:cubicBezTo>
                  <a:cubicBezTo>
                    <a:pt x="7" y="11"/>
                    <a:pt x="12" y="24"/>
                    <a:pt x="12" y="38"/>
                  </a:cubicBezTo>
                  <a:cubicBezTo>
                    <a:pt x="12" y="52"/>
                    <a:pt x="14" y="65"/>
                    <a:pt x="18" y="77"/>
                  </a:cubicBezTo>
                  <a:cubicBezTo>
                    <a:pt x="68" y="77"/>
                    <a:pt x="68" y="77"/>
                    <a:pt x="68" y="77"/>
                  </a:cubicBezTo>
                  <a:cubicBezTo>
                    <a:pt x="61" y="66"/>
                    <a:pt x="57" y="53"/>
                    <a:pt x="57" y="38"/>
                  </a:cubicBezTo>
                  <a:close/>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6" name="Freeform 14"/>
            <p:cNvSpPr/>
            <p:nvPr>
              <p:custDataLst>
                <p:tags r:id="rId10"/>
              </p:custDataLst>
            </p:nvPr>
          </p:nvSpPr>
          <p:spPr bwMode="auto">
            <a:xfrm>
              <a:off x="3098" y="2041"/>
              <a:ext cx="210" cy="241"/>
            </a:xfrm>
            <a:custGeom>
              <a:avLst/>
              <a:gdLst>
                <a:gd name="T0" fmla="*/ 56 w 68"/>
                <a:gd name="T1" fmla="*/ 38 h 77"/>
                <a:gd name="T2" fmla="*/ 49 w 68"/>
                <a:gd name="T3" fmla="*/ 0 h 77"/>
                <a:gd name="T4" fmla="*/ 21 w 68"/>
                <a:gd name="T5" fmla="*/ 0 h 77"/>
                <a:gd name="T6" fmla="*/ 0 w 68"/>
                <a:gd name="T7" fmla="*/ 0 h 77"/>
                <a:gd name="T8" fmla="*/ 11 w 68"/>
                <a:gd name="T9" fmla="*/ 38 h 77"/>
                <a:gd name="T10" fmla="*/ 18 w 68"/>
                <a:gd name="T11" fmla="*/ 77 h 77"/>
                <a:gd name="T12" fmla="*/ 68 w 68"/>
                <a:gd name="T13" fmla="*/ 77 h 77"/>
                <a:gd name="T14" fmla="*/ 56 w 68"/>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6" y="38"/>
                  </a:moveTo>
                  <a:cubicBezTo>
                    <a:pt x="56" y="25"/>
                    <a:pt x="54" y="12"/>
                    <a:pt x="49" y="0"/>
                  </a:cubicBezTo>
                  <a:cubicBezTo>
                    <a:pt x="21" y="0"/>
                    <a:pt x="21" y="0"/>
                    <a:pt x="21" y="0"/>
                  </a:cubicBezTo>
                  <a:cubicBezTo>
                    <a:pt x="0" y="0"/>
                    <a:pt x="0" y="0"/>
                    <a:pt x="0" y="0"/>
                  </a:cubicBezTo>
                  <a:cubicBezTo>
                    <a:pt x="7" y="11"/>
                    <a:pt x="11" y="24"/>
                    <a:pt x="11" y="38"/>
                  </a:cubicBezTo>
                  <a:cubicBezTo>
                    <a:pt x="11" y="52"/>
                    <a:pt x="13" y="65"/>
                    <a:pt x="18" y="77"/>
                  </a:cubicBezTo>
                  <a:cubicBezTo>
                    <a:pt x="68" y="77"/>
                    <a:pt x="68" y="77"/>
                    <a:pt x="68" y="77"/>
                  </a:cubicBezTo>
                  <a:cubicBezTo>
                    <a:pt x="60" y="66"/>
                    <a:pt x="56" y="53"/>
                    <a:pt x="56" y="38"/>
                  </a:cubicBezTo>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7" name="Freeform 15"/>
            <p:cNvSpPr/>
            <p:nvPr>
              <p:custDataLst>
                <p:tags r:id="rId11"/>
              </p:custDataLst>
            </p:nvPr>
          </p:nvSpPr>
          <p:spPr bwMode="auto">
            <a:xfrm>
              <a:off x="3676" y="2282"/>
              <a:ext cx="68" cy="0"/>
            </a:xfrm>
            <a:custGeom>
              <a:avLst/>
              <a:gdLst>
                <a:gd name="T0" fmla="*/ 0 w 68"/>
                <a:gd name="T1" fmla="*/ 0 w 68"/>
                <a:gd name="T2" fmla="*/ 68 w 68"/>
                <a:gd name="T3" fmla="*/ 0 w 68"/>
              </a:gdLst>
              <a:ahLst/>
              <a:cxnLst>
                <a:cxn ang="0">
                  <a:pos x="T0" y="0"/>
                </a:cxn>
                <a:cxn ang="0">
                  <a:pos x="T1" y="0"/>
                </a:cxn>
                <a:cxn ang="0">
                  <a:pos x="T2" y="0"/>
                </a:cxn>
                <a:cxn ang="0">
                  <a:pos x="T3" y="0"/>
                </a:cxn>
              </a:cxnLst>
              <a:rect l="0" t="0" r="r" b="b"/>
              <a:pathLst>
                <a:path w="68">
                  <a:moveTo>
                    <a:pt x="0" y="0"/>
                  </a:moveTo>
                  <a:lnTo>
                    <a:pt x="0" y="0"/>
                  </a:lnTo>
                  <a:lnTo>
                    <a:pt x="68" y="0"/>
                  </a:lnTo>
                  <a:lnTo>
                    <a:pt x="0"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38" name="Freeform 16"/>
            <p:cNvSpPr/>
            <p:nvPr>
              <p:custDataLst>
                <p:tags r:id="rId12"/>
              </p:custDataLst>
            </p:nvPr>
          </p:nvSpPr>
          <p:spPr bwMode="auto">
            <a:xfrm>
              <a:off x="2517" y="2282"/>
              <a:ext cx="65" cy="0"/>
            </a:xfrm>
            <a:custGeom>
              <a:avLst/>
              <a:gdLst>
                <a:gd name="T0" fmla="*/ 0 w 65"/>
                <a:gd name="T1" fmla="*/ 0 w 65"/>
                <a:gd name="T2" fmla="*/ 65 w 65"/>
                <a:gd name="T3" fmla="*/ 0 w 65"/>
              </a:gdLst>
              <a:ahLst/>
              <a:cxnLst>
                <a:cxn ang="0">
                  <a:pos x="T0" y="0"/>
                </a:cxn>
                <a:cxn ang="0">
                  <a:pos x="T1" y="0"/>
                </a:cxn>
                <a:cxn ang="0">
                  <a:pos x="T2" y="0"/>
                </a:cxn>
                <a:cxn ang="0">
                  <a:pos x="T3" y="0"/>
                </a:cxn>
              </a:cxnLst>
              <a:rect l="0" t="0" r="r" b="b"/>
              <a:pathLst>
                <a:path w="65">
                  <a:moveTo>
                    <a:pt x="0" y="0"/>
                  </a:moveTo>
                  <a:lnTo>
                    <a:pt x="0" y="0"/>
                  </a:lnTo>
                  <a:lnTo>
                    <a:pt x="65" y="0"/>
                  </a:lnTo>
                  <a:lnTo>
                    <a:pt x="0" y="0"/>
                  </a:lnTo>
                  <a:close/>
                </a:path>
              </a:pathLst>
            </a:custGeom>
            <a:solidFill>
              <a:srgbClr val="B1B1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9" name="Freeform 17"/>
            <p:cNvSpPr/>
            <p:nvPr>
              <p:custDataLst>
                <p:tags r:id="rId13"/>
              </p:custDataLst>
            </p:nvPr>
          </p:nvSpPr>
          <p:spPr bwMode="auto">
            <a:xfrm>
              <a:off x="1935" y="2041"/>
              <a:ext cx="211" cy="241"/>
            </a:xfrm>
            <a:custGeom>
              <a:avLst/>
              <a:gdLst>
                <a:gd name="T0" fmla="*/ 57 w 68"/>
                <a:gd name="T1" fmla="*/ 38 h 77"/>
                <a:gd name="T2" fmla="*/ 50 w 68"/>
                <a:gd name="T3" fmla="*/ 0 h 77"/>
                <a:gd name="T4" fmla="*/ 22 w 68"/>
                <a:gd name="T5" fmla="*/ 0 h 77"/>
                <a:gd name="T6" fmla="*/ 0 w 68"/>
                <a:gd name="T7" fmla="*/ 0 h 77"/>
                <a:gd name="T8" fmla="*/ 12 w 68"/>
                <a:gd name="T9" fmla="*/ 38 h 77"/>
                <a:gd name="T10" fmla="*/ 18 w 68"/>
                <a:gd name="T11" fmla="*/ 77 h 77"/>
                <a:gd name="T12" fmla="*/ 68 w 68"/>
                <a:gd name="T13" fmla="*/ 77 h 77"/>
                <a:gd name="T14" fmla="*/ 57 w 68"/>
                <a:gd name="T15" fmla="*/ 3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77">
                  <a:moveTo>
                    <a:pt x="57" y="38"/>
                  </a:moveTo>
                  <a:cubicBezTo>
                    <a:pt x="57" y="25"/>
                    <a:pt x="54" y="12"/>
                    <a:pt x="50" y="0"/>
                  </a:cubicBezTo>
                  <a:cubicBezTo>
                    <a:pt x="22" y="0"/>
                    <a:pt x="22" y="0"/>
                    <a:pt x="22" y="0"/>
                  </a:cubicBezTo>
                  <a:cubicBezTo>
                    <a:pt x="0" y="0"/>
                    <a:pt x="0" y="0"/>
                    <a:pt x="0" y="0"/>
                  </a:cubicBezTo>
                  <a:cubicBezTo>
                    <a:pt x="7" y="11"/>
                    <a:pt x="12" y="24"/>
                    <a:pt x="12" y="38"/>
                  </a:cubicBezTo>
                  <a:cubicBezTo>
                    <a:pt x="12" y="52"/>
                    <a:pt x="14" y="65"/>
                    <a:pt x="18" y="77"/>
                  </a:cubicBezTo>
                  <a:cubicBezTo>
                    <a:pt x="68" y="77"/>
                    <a:pt x="68" y="77"/>
                    <a:pt x="68" y="77"/>
                  </a:cubicBezTo>
                  <a:cubicBezTo>
                    <a:pt x="61" y="66"/>
                    <a:pt x="57" y="53"/>
                    <a:pt x="57" y="38"/>
                  </a:cubicBezTo>
                  <a:close/>
                </a:path>
              </a:pathLst>
            </a:custGeom>
            <a:solidFill>
              <a:srgbClr val="24B9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10" name="Freeform 18"/>
            <p:cNvSpPr/>
            <p:nvPr>
              <p:custDataLst>
                <p:tags r:id="rId14"/>
              </p:custDataLst>
            </p:nvPr>
          </p:nvSpPr>
          <p:spPr bwMode="auto">
            <a:xfrm>
              <a:off x="4808" y="1797"/>
              <a:ext cx="698" cy="363"/>
            </a:xfrm>
            <a:custGeom>
              <a:avLst/>
              <a:gdLst>
                <a:gd name="T0" fmla="*/ 49 w 226"/>
                <a:gd name="T1" fmla="*/ 78 h 116"/>
                <a:gd name="T2" fmla="*/ 50 w 226"/>
                <a:gd name="T3" fmla="*/ 77 h 116"/>
                <a:gd name="T4" fmla="*/ 51 w 226"/>
                <a:gd name="T5" fmla="*/ 76 h 116"/>
                <a:gd name="T6" fmla="*/ 52 w 226"/>
                <a:gd name="T7" fmla="*/ 74 h 116"/>
                <a:gd name="T8" fmla="*/ 53 w 226"/>
                <a:gd name="T9" fmla="*/ 73 h 116"/>
                <a:gd name="T10" fmla="*/ 67 w 226"/>
                <a:gd name="T11" fmla="*/ 59 h 116"/>
                <a:gd name="T12" fmla="*/ 109 w 226"/>
                <a:gd name="T13" fmla="*/ 45 h 116"/>
                <a:gd name="T14" fmla="*/ 169 w 226"/>
                <a:gd name="T15" fmla="*/ 78 h 116"/>
                <a:gd name="T16" fmla="*/ 181 w 226"/>
                <a:gd name="T17" fmla="*/ 116 h 116"/>
                <a:gd name="T18" fmla="*/ 226 w 226"/>
                <a:gd name="T19" fmla="*/ 116 h 116"/>
                <a:gd name="T20" fmla="*/ 219 w 226"/>
                <a:gd name="T21" fmla="*/ 78 h 116"/>
                <a:gd name="T22" fmla="*/ 109 w 226"/>
                <a:gd name="T23" fmla="*/ 0 h 116"/>
                <a:gd name="T24" fmla="*/ 8 w 226"/>
                <a:gd name="T25" fmla="*/ 59 h 116"/>
                <a:gd name="T26" fmla="*/ 7 w 226"/>
                <a:gd name="T27" fmla="*/ 60 h 116"/>
                <a:gd name="T28" fmla="*/ 6 w 226"/>
                <a:gd name="T29" fmla="*/ 63 h 116"/>
                <a:gd name="T30" fmla="*/ 4 w 226"/>
                <a:gd name="T31" fmla="*/ 68 h 116"/>
                <a:gd name="T32" fmla="*/ 2 w 226"/>
                <a:gd name="T33" fmla="*/ 71 h 116"/>
                <a:gd name="T34" fmla="*/ 0 w 226"/>
                <a:gd name="T35" fmla="*/ 76 h 116"/>
                <a:gd name="T36" fmla="*/ 0 w 226"/>
                <a:gd name="T37" fmla="*/ 78 h 116"/>
                <a:gd name="T38" fmla="*/ 49 w 226"/>
                <a:gd name="T39" fmla="*/ 7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6" h="116">
                  <a:moveTo>
                    <a:pt x="49" y="78"/>
                  </a:moveTo>
                  <a:cubicBezTo>
                    <a:pt x="50" y="77"/>
                    <a:pt x="50" y="77"/>
                    <a:pt x="50" y="77"/>
                  </a:cubicBezTo>
                  <a:cubicBezTo>
                    <a:pt x="50" y="77"/>
                    <a:pt x="50" y="76"/>
                    <a:pt x="51" y="76"/>
                  </a:cubicBezTo>
                  <a:cubicBezTo>
                    <a:pt x="51" y="75"/>
                    <a:pt x="52" y="74"/>
                    <a:pt x="52" y="74"/>
                  </a:cubicBezTo>
                  <a:cubicBezTo>
                    <a:pt x="53" y="73"/>
                    <a:pt x="53" y="73"/>
                    <a:pt x="53" y="73"/>
                  </a:cubicBezTo>
                  <a:cubicBezTo>
                    <a:pt x="57" y="68"/>
                    <a:pt x="61" y="63"/>
                    <a:pt x="67" y="59"/>
                  </a:cubicBezTo>
                  <a:cubicBezTo>
                    <a:pt x="79" y="50"/>
                    <a:pt x="93" y="45"/>
                    <a:pt x="109" y="45"/>
                  </a:cubicBezTo>
                  <a:cubicBezTo>
                    <a:pt x="134" y="45"/>
                    <a:pt x="156" y="58"/>
                    <a:pt x="169" y="78"/>
                  </a:cubicBezTo>
                  <a:cubicBezTo>
                    <a:pt x="176" y="89"/>
                    <a:pt x="181" y="102"/>
                    <a:pt x="181" y="116"/>
                  </a:cubicBezTo>
                  <a:cubicBezTo>
                    <a:pt x="226" y="116"/>
                    <a:pt x="226" y="116"/>
                    <a:pt x="226" y="116"/>
                  </a:cubicBezTo>
                  <a:cubicBezTo>
                    <a:pt x="226" y="103"/>
                    <a:pt x="223" y="90"/>
                    <a:pt x="219" y="78"/>
                  </a:cubicBezTo>
                  <a:cubicBezTo>
                    <a:pt x="203" y="33"/>
                    <a:pt x="160" y="0"/>
                    <a:pt x="109" y="0"/>
                  </a:cubicBezTo>
                  <a:cubicBezTo>
                    <a:pt x="66" y="0"/>
                    <a:pt x="28" y="24"/>
                    <a:pt x="8" y="59"/>
                  </a:cubicBezTo>
                  <a:cubicBezTo>
                    <a:pt x="7" y="60"/>
                    <a:pt x="7" y="60"/>
                    <a:pt x="7" y="60"/>
                  </a:cubicBezTo>
                  <a:cubicBezTo>
                    <a:pt x="7" y="61"/>
                    <a:pt x="6" y="62"/>
                    <a:pt x="6" y="63"/>
                  </a:cubicBezTo>
                  <a:cubicBezTo>
                    <a:pt x="5" y="65"/>
                    <a:pt x="4" y="66"/>
                    <a:pt x="4" y="68"/>
                  </a:cubicBezTo>
                  <a:cubicBezTo>
                    <a:pt x="3" y="69"/>
                    <a:pt x="3" y="70"/>
                    <a:pt x="2" y="71"/>
                  </a:cubicBezTo>
                  <a:cubicBezTo>
                    <a:pt x="2" y="72"/>
                    <a:pt x="1" y="74"/>
                    <a:pt x="0" y="76"/>
                  </a:cubicBezTo>
                  <a:cubicBezTo>
                    <a:pt x="0" y="76"/>
                    <a:pt x="0" y="77"/>
                    <a:pt x="0" y="78"/>
                  </a:cubicBezTo>
                  <a:cubicBezTo>
                    <a:pt x="49" y="78"/>
                    <a:pt x="49" y="78"/>
                    <a:pt x="49" y="78"/>
                  </a:cubicBezTo>
                </a:path>
              </a:pathLst>
            </a:custGeom>
            <a:gradFill>
              <a:gsLst>
                <a:gs pos="100000">
                  <a:srgbClr val="F01B32"/>
                </a:gs>
                <a:gs pos="0">
                  <a:srgbClr val="A00B1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1" name="Freeform 19"/>
            <p:cNvSpPr/>
            <p:nvPr>
              <p:custDataLst>
                <p:tags r:id="rId15"/>
              </p:custDataLst>
            </p:nvPr>
          </p:nvSpPr>
          <p:spPr bwMode="auto">
            <a:xfrm>
              <a:off x="3645" y="1797"/>
              <a:ext cx="699" cy="363"/>
            </a:xfrm>
            <a:custGeom>
              <a:avLst/>
              <a:gdLst>
                <a:gd name="T0" fmla="*/ 50 w 226"/>
                <a:gd name="T1" fmla="*/ 78 h 116"/>
                <a:gd name="T2" fmla="*/ 50 w 226"/>
                <a:gd name="T3" fmla="*/ 78 h 116"/>
                <a:gd name="T4" fmla="*/ 50 w 226"/>
                <a:gd name="T5" fmla="*/ 77 h 116"/>
                <a:gd name="T6" fmla="*/ 51 w 226"/>
                <a:gd name="T7" fmla="*/ 76 h 116"/>
                <a:gd name="T8" fmla="*/ 53 w 226"/>
                <a:gd name="T9" fmla="*/ 74 h 116"/>
                <a:gd name="T10" fmla="*/ 53 w 226"/>
                <a:gd name="T11" fmla="*/ 73 h 116"/>
                <a:gd name="T12" fmla="*/ 67 w 226"/>
                <a:gd name="T13" fmla="*/ 59 h 116"/>
                <a:gd name="T14" fmla="*/ 67 w 226"/>
                <a:gd name="T15" fmla="*/ 59 h 116"/>
                <a:gd name="T16" fmla="*/ 110 w 226"/>
                <a:gd name="T17" fmla="*/ 45 h 116"/>
                <a:gd name="T18" fmla="*/ 170 w 226"/>
                <a:gd name="T19" fmla="*/ 78 h 116"/>
                <a:gd name="T20" fmla="*/ 181 w 226"/>
                <a:gd name="T21" fmla="*/ 116 h 116"/>
                <a:gd name="T22" fmla="*/ 226 w 226"/>
                <a:gd name="T23" fmla="*/ 116 h 116"/>
                <a:gd name="T24" fmla="*/ 220 w 226"/>
                <a:gd name="T25" fmla="*/ 78 h 116"/>
                <a:gd name="T26" fmla="*/ 110 w 226"/>
                <a:gd name="T27" fmla="*/ 0 h 116"/>
                <a:gd name="T28" fmla="*/ 9 w 226"/>
                <a:gd name="T29" fmla="*/ 59 h 116"/>
                <a:gd name="T30" fmla="*/ 8 w 226"/>
                <a:gd name="T31" fmla="*/ 59 h 116"/>
                <a:gd name="T32" fmla="*/ 8 w 226"/>
                <a:gd name="T33" fmla="*/ 60 h 116"/>
                <a:gd name="T34" fmla="*/ 6 w 226"/>
                <a:gd name="T35" fmla="*/ 63 h 116"/>
                <a:gd name="T36" fmla="*/ 4 w 226"/>
                <a:gd name="T37" fmla="*/ 68 h 116"/>
                <a:gd name="T38" fmla="*/ 3 w 226"/>
                <a:gd name="T39" fmla="*/ 71 h 116"/>
                <a:gd name="T40" fmla="*/ 1 w 226"/>
                <a:gd name="T41" fmla="*/ 76 h 116"/>
                <a:gd name="T42" fmla="*/ 0 w 226"/>
                <a:gd name="T43" fmla="*/ 78 h 116"/>
                <a:gd name="T44" fmla="*/ 50 w 226"/>
                <a:gd name="T45" fmla="*/ 7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6" h="116">
                  <a:moveTo>
                    <a:pt x="50" y="78"/>
                  </a:moveTo>
                  <a:cubicBezTo>
                    <a:pt x="50" y="78"/>
                    <a:pt x="50" y="78"/>
                    <a:pt x="50" y="78"/>
                  </a:cubicBezTo>
                  <a:cubicBezTo>
                    <a:pt x="50" y="77"/>
                    <a:pt x="50" y="77"/>
                    <a:pt x="50" y="77"/>
                  </a:cubicBezTo>
                  <a:cubicBezTo>
                    <a:pt x="51" y="77"/>
                    <a:pt x="51" y="76"/>
                    <a:pt x="51" y="76"/>
                  </a:cubicBezTo>
                  <a:cubicBezTo>
                    <a:pt x="52" y="75"/>
                    <a:pt x="52" y="74"/>
                    <a:pt x="53" y="74"/>
                  </a:cubicBezTo>
                  <a:cubicBezTo>
                    <a:pt x="53" y="73"/>
                    <a:pt x="53" y="73"/>
                    <a:pt x="53" y="73"/>
                  </a:cubicBezTo>
                  <a:cubicBezTo>
                    <a:pt x="57" y="68"/>
                    <a:pt x="62" y="63"/>
                    <a:pt x="67" y="59"/>
                  </a:cubicBezTo>
                  <a:cubicBezTo>
                    <a:pt x="67" y="59"/>
                    <a:pt x="67" y="59"/>
                    <a:pt x="67" y="59"/>
                  </a:cubicBezTo>
                  <a:cubicBezTo>
                    <a:pt x="79" y="50"/>
                    <a:pt x="94" y="45"/>
                    <a:pt x="110" y="45"/>
                  </a:cubicBezTo>
                  <a:cubicBezTo>
                    <a:pt x="135" y="45"/>
                    <a:pt x="157" y="58"/>
                    <a:pt x="170" y="78"/>
                  </a:cubicBezTo>
                  <a:cubicBezTo>
                    <a:pt x="177" y="89"/>
                    <a:pt x="181" y="102"/>
                    <a:pt x="181" y="116"/>
                  </a:cubicBezTo>
                  <a:cubicBezTo>
                    <a:pt x="226" y="116"/>
                    <a:pt x="226" y="116"/>
                    <a:pt x="226" y="116"/>
                  </a:cubicBezTo>
                  <a:cubicBezTo>
                    <a:pt x="226" y="103"/>
                    <a:pt x="224" y="90"/>
                    <a:pt x="220" y="78"/>
                  </a:cubicBezTo>
                  <a:cubicBezTo>
                    <a:pt x="203" y="33"/>
                    <a:pt x="160" y="0"/>
                    <a:pt x="110" y="0"/>
                  </a:cubicBezTo>
                  <a:cubicBezTo>
                    <a:pt x="66" y="0"/>
                    <a:pt x="29" y="24"/>
                    <a:pt x="9" y="59"/>
                  </a:cubicBezTo>
                  <a:cubicBezTo>
                    <a:pt x="8" y="59"/>
                    <a:pt x="8" y="59"/>
                    <a:pt x="8" y="59"/>
                  </a:cubicBezTo>
                  <a:cubicBezTo>
                    <a:pt x="8" y="60"/>
                    <a:pt x="8" y="60"/>
                    <a:pt x="8" y="60"/>
                  </a:cubicBezTo>
                  <a:cubicBezTo>
                    <a:pt x="7" y="61"/>
                    <a:pt x="7" y="62"/>
                    <a:pt x="6" y="63"/>
                  </a:cubicBezTo>
                  <a:cubicBezTo>
                    <a:pt x="6" y="65"/>
                    <a:pt x="5" y="66"/>
                    <a:pt x="4" y="68"/>
                  </a:cubicBezTo>
                  <a:cubicBezTo>
                    <a:pt x="4" y="69"/>
                    <a:pt x="3" y="70"/>
                    <a:pt x="3" y="71"/>
                  </a:cubicBezTo>
                  <a:cubicBezTo>
                    <a:pt x="2" y="72"/>
                    <a:pt x="1" y="74"/>
                    <a:pt x="1" y="76"/>
                  </a:cubicBezTo>
                  <a:cubicBezTo>
                    <a:pt x="1" y="76"/>
                    <a:pt x="0" y="77"/>
                    <a:pt x="0" y="78"/>
                  </a:cubicBezTo>
                  <a:cubicBezTo>
                    <a:pt x="50" y="78"/>
                    <a:pt x="50" y="78"/>
                    <a:pt x="50" y="78"/>
                  </a:cubicBezTo>
                </a:path>
              </a:pathLst>
            </a:custGeom>
            <a:gradFill>
              <a:gsLst>
                <a:gs pos="100000">
                  <a:srgbClr val="F01B32"/>
                </a:gs>
                <a:gs pos="0">
                  <a:srgbClr val="A00B1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2" name="Freeform 20"/>
            <p:cNvSpPr/>
            <p:nvPr>
              <p:custDataLst>
                <p:tags r:id="rId16"/>
              </p:custDataLst>
            </p:nvPr>
          </p:nvSpPr>
          <p:spPr bwMode="auto">
            <a:xfrm>
              <a:off x="2486" y="1797"/>
              <a:ext cx="698" cy="363"/>
            </a:xfrm>
            <a:custGeom>
              <a:avLst/>
              <a:gdLst>
                <a:gd name="T0" fmla="*/ 50 w 226"/>
                <a:gd name="T1" fmla="*/ 78 h 116"/>
                <a:gd name="T2" fmla="*/ 50 w 226"/>
                <a:gd name="T3" fmla="*/ 77 h 116"/>
                <a:gd name="T4" fmla="*/ 51 w 226"/>
                <a:gd name="T5" fmla="*/ 76 h 116"/>
                <a:gd name="T6" fmla="*/ 52 w 226"/>
                <a:gd name="T7" fmla="*/ 74 h 116"/>
                <a:gd name="T8" fmla="*/ 53 w 226"/>
                <a:gd name="T9" fmla="*/ 73 h 116"/>
                <a:gd name="T10" fmla="*/ 67 w 226"/>
                <a:gd name="T11" fmla="*/ 59 h 116"/>
                <a:gd name="T12" fmla="*/ 109 w 226"/>
                <a:gd name="T13" fmla="*/ 45 h 116"/>
                <a:gd name="T14" fmla="*/ 169 w 226"/>
                <a:gd name="T15" fmla="*/ 78 h 116"/>
                <a:gd name="T16" fmla="*/ 181 w 226"/>
                <a:gd name="T17" fmla="*/ 116 h 116"/>
                <a:gd name="T18" fmla="*/ 226 w 226"/>
                <a:gd name="T19" fmla="*/ 116 h 116"/>
                <a:gd name="T20" fmla="*/ 219 w 226"/>
                <a:gd name="T21" fmla="*/ 78 h 116"/>
                <a:gd name="T22" fmla="*/ 109 w 226"/>
                <a:gd name="T23" fmla="*/ 0 h 116"/>
                <a:gd name="T24" fmla="*/ 8 w 226"/>
                <a:gd name="T25" fmla="*/ 59 h 116"/>
                <a:gd name="T26" fmla="*/ 7 w 226"/>
                <a:gd name="T27" fmla="*/ 60 h 116"/>
                <a:gd name="T28" fmla="*/ 6 w 226"/>
                <a:gd name="T29" fmla="*/ 63 h 116"/>
                <a:gd name="T30" fmla="*/ 4 w 226"/>
                <a:gd name="T31" fmla="*/ 68 h 116"/>
                <a:gd name="T32" fmla="*/ 2 w 226"/>
                <a:gd name="T33" fmla="*/ 71 h 116"/>
                <a:gd name="T34" fmla="*/ 0 w 226"/>
                <a:gd name="T35" fmla="*/ 76 h 116"/>
                <a:gd name="T36" fmla="*/ 0 w 226"/>
                <a:gd name="T37" fmla="*/ 78 h 116"/>
                <a:gd name="T38" fmla="*/ 50 w 226"/>
                <a:gd name="T39" fmla="*/ 7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6" h="116">
                  <a:moveTo>
                    <a:pt x="50" y="78"/>
                  </a:moveTo>
                  <a:cubicBezTo>
                    <a:pt x="50" y="77"/>
                    <a:pt x="50" y="77"/>
                    <a:pt x="50" y="77"/>
                  </a:cubicBezTo>
                  <a:cubicBezTo>
                    <a:pt x="50" y="77"/>
                    <a:pt x="50" y="76"/>
                    <a:pt x="51" y="76"/>
                  </a:cubicBezTo>
                  <a:cubicBezTo>
                    <a:pt x="51" y="75"/>
                    <a:pt x="52" y="74"/>
                    <a:pt x="52" y="74"/>
                  </a:cubicBezTo>
                  <a:cubicBezTo>
                    <a:pt x="53" y="73"/>
                    <a:pt x="53" y="73"/>
                    <a:pt x="53" y="73"/>
                  </a:cubicBezTo>
                  <a:cubicBezTo>
                    <a:pt x="57" y="68"/>
                    <a:pt x="61" y="63"/>
                    <a:pt x="67" y="59"/>
                  </a:cubicBezTo>
                  <a:cubicBezTo>
                    <a:pt x="79" y="50"/>
                    <a:pt x="93" y="45"/>
                    <a:pt x="109" y="45"/>
                  </a:cubicBezTo>
                  <a:cubicBezTo>
                    <a:pt x="134" y="45"/>
                    <a:pt x="156" y="58"/>
                    <a:pt x="169" y="78"/>
                  </a:cubicBezTo>
                  <a:cubicBezTo>
                    <a:pt x="176" y="89"/>
                    <a:pt x="181" y="102"/>
                    <a:pt x="181" y="116"/>
                  </a:cubicBezTo>
                  <a:cubicBezTo>
                    <a:pt x="226" y="116"/>
                    <a:pt x="226" y="116"/>
                    <a:pt x="226" y="116"/>
                  </a:cubicBezTo>
                  <a:cubicBezTo>
                    <a:pt x="226" y="103"/>
                    <a:pt x="223" y="90"/>
                    <a:pt x="219" y="78"/>
                  </a:cubicBezTo>
                  <a:cubicBezTo>
                    <a:pt x="203" y="33"/>
                    <a:pt x="160" y="0"/>
                    <a:pt x="109" y="0"/>
                  </a:cubicBezTo>
                  <a:cubicBezTo>
                    <a:pt x="66" y="0"/>
                    <a:pt x="28" y="24"/>
                    <a:pt x="8" y="59"/>
                  </a:cubicBezTo>
                  <a:cubicBezTo>
                    <a:pt x="7" y="60"/>
                    <a:pt x="7" y="60"/>
                    <a:pt x="7" y="60"/>
                  </a:cubicBezTo>
                  <a:cubicBezTo>
                    <a:pt x="7" y="61"/>
                    <a:pt x="6" y="62"/>
                    <a:pt x="6" y="63"/>
                  </a:cubicBezTo>
                  <a:cubicBezTo>
                    <a:pt x="5" y="65"/>
                    <a:pt x="4" y="66"/>
                    <a:pt x="4" y="68"/>
                  </a:cubicBezTo>
                  <a:cubicBezTo>
                    <a:pt x="3" y="69"/>
                    <a:pt x="3" y="70"/>
                    <a:pt x="2" y="71"/>
                  </a:cubicBezTo>
                  <a:cubicBezTo>
                    <a:pt x="2" y="72"/>
                    <a:pt x="1" y="74"/>
                    <a:pt x="0" y="76"/>
                  </a:cubicBezTo>
                  <a:cubicBezTo>
                    <a:pt x="0" y="76"/>
                    <a:pt x="0" y="77"/>
                    <a:pt x="0" y="78"/>
                  </a:cubicBezTo>
                  <a:cubicBezTo>
                    <a:pt x="50" y="78"/>
                    <a:pt x="50" y="78"/>
                    <a:pt x="50" y="78"/>
                  </a:cubicBezTo>
                </a:path>
              </a:pathLst>
            </a:custGeom>
            <a:gradFill>
              <a:gsLst>
                <a:gs pos="100000">
                  <a:srgbClr val="F01B32"/>
                </a:gs>
                <a:gs pos="0">
                  <a:srgbClr val="A00B1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11" name="Freeform 21"/>
            <p:cNvSpPr/>
            <p:nvPr>
              <p:custDataLst>
                <p:tags r:id="rId17"/>
              </p:custDataLst>
            </p:nvPr>
          </p:nvSpPr>
          <p:spPr bwMode="auto">
            <a:xfrm>
              <a:off x="5015" y="1975"/>
              <a:ext cx="9" cy="7"/>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0"/>
                    <a:pt x="3" y="0"/>
                    <a:pt x="3" y="0"/>
                  </a:cubicBezTo>
                  <a:cubicBezTo>
                    <a:pt x="2" y="1"/>
                    <a:pt x="1" y="2"/>
                    <a:pt x="0" y="2"/>
                  </a:cubicBezTo>
                  <a:cubicBezTo>
                    <a:pt x="1" y="2"/>
                    <a:pt x="2" y="1"/>
                    <a:pt x="3" y="0"/>
                  </a:cubicBezTo>
                </a:path>
              </a:pathLst>
            </a:custGeom>
            <a:solidFill>
              <a:srgbClr val="DBDD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4" name="Freeform 22"/>
            <p:cNvSpPr/>
            <p:nvPr>
              <p:custDataLst>
                <p:tags r:id="rId18"/>
              </p:custDataLst>
            </p:nvPr>
          </p:nvSpPr>
          <p:spPr bwMode="auto">
            <a:xfrm>
              <a:off x="4808" y="1975"/>
              <a:ext cx="216" cy="66"/>
            </a:xfrm>
            <a:custGeom>
              <a:avLst/>
              <a:gdLst>
                <a:gd name="T0" fmla="*/ 70 w 70"/>
                <a:gd name="T1" fmla="*/ 0 h 21"/>
                <a:gd name="T2" fmla="*/ 9 w 70"/>
                <a:gd name="T3" fmla="*/ 0 h 21"/>
                <a:gd name="T4" fmla="*/ 8 w 70"/>
                <a:gd name="T5" fmla="*/ 2 h 21"/>
                <a:gd name="T6" fmla="*/ 8 w 70"/>
                <a:gd name="T7" fmla="*/ 2 h 21"/>
                <a:gd name="T8" fmla="*/ 7 w 70"/>
                <a:gd name="T9" fmla="*/ 3 h 21"/>
                <a:gd name="T10" fmla="*/ 6 w 70"/>
                <a:gd name="T11" fmla="*/ 6 h 21"/>
                <a:gd name="T12" fmla="*/ 4 w 70"/>
                <a:gd name="T13" fmla="*/ 11 h 21"/>
                <a:gd name="T14" fmla="*/ 2 w 70"/>
                <a:gd name="T15" fmla="*/ 14 h 21"/>
                <a:gd name="T16" fmla="*/ 0 w 70"/>
                <a:gd name="T17" fmla="*/ 19 h 21"/>
                <a:gd name="T18" fmla="*/ 0 w 70"/>
                <a:gd name="T19" fmla="*/ 21 h 21"/>
                <a:gd name="T20" fmla="*/ 49 w 70"/>
                <a:gd name="T21" fmla="*/ 21 h 21"/>
                <a:gd name="T22" fmla="*/ 50 w 70"/>
                <a:gd name="T23" fmla="*/ 20 h 21"/>
                <a:gd name="T24" fmla="*/ 51 w 70"/>
                <a:gd name="T25" fmla="*/ 19 h 21"/>
                <a:gd name="T26" fmla="*/ 52 w 70"/>
                <a:gd name="T27" fmla="*/ 17 h 21"/>
                <a:gd name="T28" fmla="*/ 53 w 70"/>
                <a:gd name="T29" fmla="*/ 16 h 21"/>
                <a:gd name="T30" fmla="*/ 67 w 70"/>
                <a:gd name="T31" fmla="*/ 2 h 21"/>
                <a:gd name="T32" fmla="*/ 67 w 70"/>
                <a:gd name="T33" fmla="*/ 2 h 21"/>
                <a:gd name="T34" fmla="*/ 70 w 70"/>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1">
                  <a:moveTo>
                    <a:pt x="70" y="0"/>
                  </a:moveTo>
                  <a:cubicBezTo>
                    <a:pt x="9" y="0"/>
                    <a:pt x="9" y="0"/>
                    <a:pt x="9" y="0"/>
                  </a:cubicBezTo>
                  <a:cubicBezTo>
                    <a:pt x="9" y="1"/>
                    <a:pt x="8" y="2"/>
                    <a:pt x="8" y="2"/>
                  </a:cubicBezTo>
                  <a:cubicBezTo>
                    <a:pt x="8" y="2"/>
                    <a:pt x="8" y="2"/>
                    <a:pt x="8" y="2"/>
                  </a:cubicBezTo>
                  <a:cubicBezTo>
                    <a:pt x="7" y="3"/>
                    <a:pt x="7" y="3"/>
                    <a:pt x="7" y="3"/>
                  </a:cubicBezTo>
                  <a:cubicBezTo>
                    <a:pt x="7" y="4"/>
                    <a:pt x="6" y="5"/>
                    <a:pt x="6" y="6"/>
                  </a:cubicBezTo>
                  <a:cubicBezTo>
                    <a:pt x="5" y="8"/>
                    <a:pt x="4" y="9"/>
                    <a:pt x="4" y="11"/>
                  </a:cubicBezTo>
                  <a:cubicBezTo>
                    <a:pt x="3" y="12"/>
                    <a:pt x="3" y="13"/>
                    <a:pt x="2" y="14"/>
                  </a:cubicBezTo>
                  <a:cubicBezTo>
                    <a:pt x="2" y="15"/>
                    <a:pt x="1" y="17"/>
                    <a:pt x="0" y="19"/>
                  </a:cubicBezTo>
                  <a:cubicBezTo>
                    <a:pt x="0" y="19"/>
                    <a:pt x="0" y="20"/>
                    <a:pt x="0" y="21"/>
                  </a:cubicBezTo>
                  <a:cubicBezTo>
                    <a:pt x="49" y="21"/>
                    <a:pt x="49" y="21"/>
                    <a:pt x="49" y="21"/>
                  </a:cubicBezTo>
                  <a:cubicBezTo>
                    <a:pt x="50" y="20"/>
                    <a:pt x="50" y="20"/>
                    <a:pt x="50" y="20"/>
                  </a:cubicBezTo>
                  <a:cubicBezTo>
                    <a:pt x="50" y="20"/>
                    <a:pt x="50" y="19"/>
                    <a:pt x="51" y="19"/>
                  </a:cubicBezTo>
                  <a:cubicBezTo>
                    <a:pt x="51" y="18"/>
                    <a:pt x="52" y="17"/>
                    <a:pt x="52" y="17"/>
                  </a:cubicBezTo>
                  <a:cubicBezTo>
                    <a:pt x="53" y="16"/>
                    <a:pt x="53" y="16"/>
                    <a:pt x="53" y="16"/>
                  </a:cubicBezTo>
                  <a:cubicBezTo>
                    <a:pt x="57" y="11"/>
                    <a:pt x="61" y="6"/>
                    <a:pt x="67" y="2"/>
                  </a:cubicBezTo>
                  <a:cubicBezTo>
                    <a:pt x="67" y="2"/>
                    <a:pt x="67" y="2"/>
                    <a:pt x="67" y="2"/>
                  </a:cubicBezTo>
                  <a:cubicBezTo>
                    <a:pt x="68" y="2"/>
                    <a:pt x="69" y="1"/>
                    <a:pt x="70" y="0"/>
                  </a:cubicBezTo>
                </a:path>
              </a:pathLst>
            </a:custGeom>
            <a:solidFill>
              <a:srgbClr val="A00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5" name="Freeform 23"/>
            <p:cNvSpPr/>
            <p:nvPr>
              <p:custDataLst>
                <p:tags r:id="rId19"/>
              </p:custDataLst>
            </p:nvPr>
          </p:nvSpPr>
          <p:spPr bwMode="auto">
            <a:xfrm>
              <a:off x="3852" y="1975"/>
              <a:ext cx="10" cy="7"/>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0"/>
                    <a:pt x="3" y="0"/>
                    <a:pt x="3" y="0"/>
                  </a:cubicBezTo>
                  <a:cubicBezTo>
                    <a:pt x="2" y="1"/>
                    <a:pt x="1" y="2"/>
                    <a:pt x="0" y="2"/>
                  </a:cubicBezTo>
                  <a:cubicBezTo>
                    <a:pt x="1" y="2"/>
                    <a:pt x="2" y="1"/>
                    <a:pt x="3" y="0"/>
                  </a:cubicBezTo>
                </a:path>
              </a:pathLst>
            </a:custGeom>
            <a:solidFill>
              <a:srgbClr val="DBDD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12" name="Freeform 24"/>
            <p:cNvSpPr/>
            <p:nvPr>
              <p:custDataLst>
                <p:tags r:id="rId20"/>
              </p:custDataLst>
            </p:nvPr>
          </p:nvSpPr>
          <p:spPr bwMode="auto">
            <a:xfrm>
              <a:off x="3645" y="1975"/>
              <a:ext cx="217" cy="66"/>
            </a:xfrm>
            <a:custGeom>
              <a:avLst/>
              <a:gdLst>
                <a:gd name="T0" fmla="*/ 70 w 70"/>
                <a:gd name="T1" fmla="*/ 0 h 21"/>
                <a:gd name="T2" fmla="*/ 10 w 70"/>
                <a:gd name="T3" fmla="*/ 0 h 21"/>
                <a:gd name="T4" fmla="*/ 9 w 70"/>
                <a:gd name="T5" fmla="*/ 2 h 21"/>
                <a:gd name="T6" fmla="*/ 9 w 70"/>
                <a:gd name="T7" fmla="*/ 2 h 21"/>
                <a:gd name="T8" fmla="*/ 8 w 70"/>
                <a:gd name="T9" fmla="*/ 2 h 21"/>
                <a:gd name="T10" fmla="*/ 8 w 70"/>
                <a:gd name="T11" fmla="*/ 3 h 21"/>
                <a:gd name="T12" fmla="*/ 6 w 70"/>
                <a:gd name="T13" fmla="*/ 6 h 21"/>
                <a:gd name="T14" fmla="*/ 4 w 70"/>
                <a:gd name="T15" fmla="*/ 11 h 21"/>
                <a:gd name="T16" fmla="*/ 3 w 70"/>
                <a:gd name="T17" fmla="*/ 14 h 21"/>
                <a:gd name="T18" fmla="*/ 1 w 70"/>
                <a:gd name="T19" fmla="*/ 19 h 21"/>
                <a:gd name="T20" fmla="*/ 0 w 70"/>
                <a:gd name="T21" fmla="*/ 21 h 21"/>
                <a:gd name="T22" fmla="*/ 50 w 70"/>
                <a:gd name="T23" fmla="*/ 21 h 21"/>
                <a:gd name="T24" fmla="*/ 50 w 70"/>
                <a:gd name="T25" fmla="*/ 20 h 21"/>
                <a:gd name="T26" fmla="*/ 51 w 70"/>
                <a:gd name="T27" fmla="*/ 19 h 21"/>
                <a:gd name="T28" fmla="*/ 53 w 70"/>
                <a:gd name="T29" fmla="*/ 17 h 21"/>
                <a:gd name="T30" fmla="*/ 53 w 70"/>
                <a:gd name="T31" fmla="*/ 16 h 21"/>
                <a:gd name="T32" fmla="*/ 67 w 70"/>
                <a:gd name="T33" fmla="*/ 2 h 21"/>
                <a:gd name="T34" fmla="*/ 67 w 70"/>
                <a:gd name="T35" fmla="*/ 2 h 21"/>
                <a:gd name="T36" fmla="*/ 67 w 70"/>
                <a:gd name="T37" fmla="*/ 2 h 21"/>
                <a:gd name="T38" fmla="*/ 67 w 70"/>
                <a:gd name="T39" fmla="*/ 2 h 21"/>
                <a:gd name="T40" fmla="*/ 70 w 70"/>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21">
                  <a:moveTo>
                    <a:pt x="70" y="0"/>
                  </a:moveTo>
                  <a:cubicBezTo>
                    <a:pt x="10" y="0"/>
                    <a:pt x="10" y="0"/>
                    <a:pt x="10" y="0"/>
                  </a:cubicBezTo>
                  <a:cubicBezTo>
                    <a:pt x="9" y="1"/>
                    <a:pt x="9" y="2"/>
                    <a:pt x="9" y="2"/>
                  </a:cubicBezTo>
                  <a:cubicBezTo>
                    <a:pt x="9" y="2"/>
                    <a:pt x="9" y="2"/>
                    <a:pt x="9" y="2"/>
                  </a:cubicBezTo>
                  <a:cubicBezTo>
                    <a:pt x="8" y="2"/>
                    <a:pt x="8" y="2"/>
                    <a:pt x="8" y="2"/>
                  </a:cubicBezTo>
                  <a:cubicBezTo>
                    <a:pt x="8" y="3"/>
                    <a:pt x="8" y="3"/>
                    <a:pt x="8" y="3"/>
                  </a:cubicBezTo>
                  <a:cubicBezTo>
                    <a:pt x="7" y="4"/>
                    <a:pt x="7" y="5"/>
                    <a:pt x="6" y="6"/>
                  </a:cubicBezTo>
                  <a:cubicBezTo>
                    <a:pt x="6" y="8"/>
                    <a:pt x="5" y="9"/>
                    <a:pt x="4" y="11"/>
                  </a:cubicBezTo>
                  <a:cubicBezTo>
                    <a:pt x="4" y="12"/>
                    <a:pt x="3" y="13"/>
                    <a:pt x="3" y="14"/>
                  </a:cubicBezTo>
                  <a:cubicBezTo>
                    <a:pt x="2" y="15"/>
                    <a:pt x="1" y="17"/>
                    <a:pt x="1" y="19"/>
                  </a:cubicBezTo>
                  <a:cubicBezTo>
                    <a:pt x="1" y="19"/>
                    <a:pt x="0" y="20"/>
                    <a:pt x="0" y="21"/>
                  </a:cubicBezTo>
                  <a:cubicBezTo>
                    <a:pt x="50" y="21"/>
                    <a:pt x="50" y="21"/>
                    <a:pt x="50" y="21"/>
                  </a:cubicBezTo>
                  <a:cubicBezTo>
                    <a:pt x="50" y="20"/>
                    <a:pt x="50" y="20"/>
                    <a:pt x="50" y="20"/>
                  </a:cubicBezTo>
                  <a:cubicBezTo>
                    <a:pt x="51" y="20"/>
                    <a:pt x="51" y="19"/>
                    <a:pt x="51" y="19"/>
                  </a:cubicBezTo>
                  <a:cubicBezTo>
                    <a:pt x="52" y="18"/>
                    <a:pt x="52" y="17"/>
                    <a:pt x="53" y="17"/>
                  </a:cubicBezTo>
                  <a:cubicBezTo>
                    <a:pt x="53" y="16"/>
                    <a:pt x="53" y="16"/>
                    <a:pt x="53" y="16"/>
                  </a:cubicBezTo>
                  <a:cubicBezTo>
                    <a:pt x="57" y="11"/>
                    <a:pt x="62" y="6"/>
                    <a:pt x="67" y="2"/>
                  </a:cubicBezTo>
                  <a:cubicBezTo>
                    <a:pt x="67" y="2"/>
                    <a:pt x="67" y="2"/>
                    <a:pt x="67" y="2"/>
                  </a:cubicBezTo>
                  <a:cubicBezTo>
                    <a:pt x="67" y="2"/>
                    <a:pt x="67" y="2"/>
                    <a:pt x="67" y="2"/>
                  </a:cubicBezTo>
                  <a:cubicBezTo>
                    <a:pt x="67" y="2"/>
                    <a:pt x="67" y="2"/>
                    <a:pt x="67" y="2"/>
                  </a:cubicBezTo>
                  <a:cubicBezTo>
                    <a:pt x="68" y="2"/>
                    <a:pt x="69" y="1"/>
                    <a:pt x="70" y="0"/>
                  </a:cubicBezTo>
                </a:path>
              </a:pathLst>
            </a:custGeom>
            <a:solidFill>
              <a:srgbClr val="A10C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7" name="Freeform 25"/>
            <p:cNvSpPr>
              <a:spLocks noEditPoints="1"/>
            </p:cNvSpPr>
            <p:nvPr>
              <p:custDataLst>
                <p:tags r:id="rId21"/>
              </p:custDataLst>
            </p:nvPr>
          </p:nvSpPr>
          <p:spPr bwMode="auto">
            <a:xfrm>
              <a:off x="2946" y="1975"/>
              <a:ext cx="217" cy="66"/>
            </a:xfrm>
            <a:custGeom>
              <a:avLst/>
              <a:gdLst>
                <a:gd name="T0" fmla="*/ 20 w 70"/>
                <a:gd name="T1" fmla="*/ 21 h 21"/>
                <a:gd name="T2" fmla="*/ 20 w 70"/>
                <a:gd name="T3" fmla="*/ 21 h 21"/>
                <a:gd name="T4" fmla="*/ 20 w 70"/>
                <a:gd name="T5" fmla="*/ 21 h 21"/>
                <a:gd name="T6" fmla="*/ 70 w 70"/>
                <a:gd name="T7" fmla="*/ 20 h 21"/>
                <a:gd name="T8" fmla="*/ 70 w 70"/>
                <a:gd name="T9" fmla="*/ 21 h 21"/>
                <a:gd name="T10" fmla="*/ 70 w 70"/>
                <a:gd name="T11" fmla="*/ 20 h 21"/>
                <a:gd name="T12" fmla="*/ 20 w 70"/>
                <a:gd name="T13" fmla="*/ 20 h 21"/>
                <a:gd name="T14" fmla="*/ 20 w 70"/>
                <a:gd name="T15" fmla="*/ 20 h 21"/>
                <a:gd name="T16" fmla="*/ 20 w 70"/>
                <a:gd name="T17" fmla="*/ 20 h 21"/>
                <a:gd name="T18" fmla="*/ 70 w 70"/>
                <a:gd name="T19" fmla="*/ 20 h 21"/>
                <a:gd name="T20" fmla="*/ 70 w 70"/>
                <a:gd name="T21" fmla="*/ 20 h 21"/>
                <a:gd name="T22" fmla="*/ 70 w 70"/>
                <a:gd name="T23" fmla="*/ 20 h 21"/>
                <a:gd name="T24" fmla="*/ 70 w 70"/>
                <a:gd name="T25" fmla="*/ 20 h 21"/>
                <a:gd name="T26" fmla="*/ 70 w 70"/>
                <a:gd name="T27" fmla="*/ 20 h 21"/>
                <a:gd name="T28" fmla="*/ 70 w 70"/>
                <a:gd name="T29" fmla="*/ 20 h 21"/>
                <a:gd name="T30" fmla="*/ 20 w 70"/>
                <a:gd name="T31" fmla="*/ 20 h 21"/>
                <a:gd name="T32" fmla="*/ 20 w 70"/>
                <a:gd name="T33" fmla="*/ 20 h 21"/>
                <a:gd name="T34" fmla="*/ 20 w 70"/>
                <a:gd name="T35" fmla="*/ 20 h 21"/>
                <a:gd name="T36" fmla="*/ 20 w 70"/>
                <a:gd name="T37" fmla="*/ 20 h 21"/>
                <a:gd name="T38" fmla="*/ 20 w 70"/>
                <a:gd name="T39" fmla="*/ 20 h 21"/>
                <a:gd name="T40" fmla="*/ 20 w 70"/>
                <a:gd name="T41" fmla="*/ 20 h 21"/>
                <a:gd name="T42" fmla="*/ 0 w 70"/>
                <a:gd name="T43" fmla="*/ 0 h 21"/>
                <a:gd name="T44" fmla="*/ 0 w 70"/>
                <a:gd name="T45" fmla="*/ 0 h 21"/>
                <a:gd name="T46" fmla="*/ 20 w 70"/>
                <a:gd name="T47" fmla="*/ 20 h 21"/>
                <a:gd name="T48" fmla="*/ 0 w 70"/>
                <a:gd name="T4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 h="21">
                  <a:moveTo>
                    <a:pt x="20" y="21"/>
                  </a:moveTo>
                  <a:cubicBezTo>
                    <a:pt x="20" y="21"/>
                    <a:pt x="20" y="21"/>
                    <a:pt x="20" y="21"/>
                  </a:cubicBezTo>
                  <a:cubicBezTo>
                    <a:pt x="20" y="21"/>
                    <a:pt x="20" y="21"/>
                    <a:pt x="20" y="21"/>
                  </a:cubicBezTo>
                  <a:moveTo>
                    <a:pt x="70" y="20"/>
                  </a:moveTo>
                  <a:cubicBezTo>
                    <a:pt x="70" y="20"/>
                    <a:pt x="70" y="20"/>
                    <a:pt x="70" y="21"/>
                  </a:cubicBezTo>
                  <a:cubicBezTo>
                    <a:pt x="70" y="20"/>
                    <a:pt x="70" y="20"/>
                    <a:pt x="70" y="20"/>
                  </a:cubicBezTo>
                  <a:moveTo>
                    <a:pt x="20" y="20"/>
                  </a:moveTo>
                  <a:cubicBezTo>
                    <a:pt x="20" y="20"/>
                    <a:pt x="20" y="20"/>
                    <a:pt x="20" y="20"/>
                  </a:cubicBezTo>
                  <a:cubicBezTo>
                    <a:pt x="20" y="20"/>
                    <a:pt x="20" y="20"/>
                    <a:pt x="20" y="20"/>
                  </a:cubicBezTo>
                  <a:moveTo>
                    <a:pt x="70" y="20"/>
                  </a:moveTo>
                  <a:cubicBezTo>
                    <a:pt x="70" y="20"/>
                    <a:pt x="70" y="20"/>
                    <a:pt x="70" y="20"/>
                  </a:cubicBezTo>
                  <a:cubicBezTo>
                    <a:pt x="70" y="20"/>
                    <a:pt x="70" y="20"/>
                    <a:pt x="70" y="20"/>
                  </a:cubicBezTo>
                  <a:moveTo>
                    <a:pt x="70" y="20"/>
                  </a:moveTo>
                  <a:cubicBezTo>
                    <a:pt x="70" y="20"/>
                    <a:pt x="70" y="20"/>
                    <a:pt x="70" y="20"/>
                  </a:cubicBezTo>
                  <a:cubicBezTo>
                    <a:pt x="70" y="20"/>
                    <a:pt x="70" y="20"/>
                    <a:pt x="70" y="20"/>
                  </a:cubicBezTo>
                  <a:moveTo>
                    <a:pt x="20" y="20"/>
                  </a:moveTo>
                  <a:cubicBezTo>
                    <a:pt x="20" y="20"/>
                    <a:pt x="20" y="20"/>
                    <a:pt x="20" y="20"/>
                  </a:cubicBezTo>
                  <a:cubicBezTo>
                    <a:pt x="20" y="20"/>
                    <a:pt x="20" y="20"/>
                    <a:pt x="20" y="20"/>
                  </a:cubicBezTo>
                  <a:moveTo>
                    <a:pt x="20" y="20"/>
                  </a:moveTo>
                  <a:cubicBezTo>
                    <a:pt x="20" y="20"/>
                    <a:pt x="20" y="20"/>
                    <a:pt x="20" y="20"/>
                  </a:cubicBezTo>
                  <a:cubicBezTo>
                    <a:pt x="20" y="20"/>
                    <a:pt x="20" y="20"/>
                    <a:pt x="20" y="20"/>
                  </a:cubicBezTo>
                  <a:moveTo>
                    <a:pt x="0" y="0"/>
                  </a:moveTo>
                  <a:cubicBezTo>
                    <a:pt x="0" y="0"/>
                    <a:pt x="0" y="0"/>
                    <a:pt x="0" y="0"/>
                  </a:cubicBezTo>
                  <a:cubicBezTo>
                    <a:pt x="8" y="6"/>
                    <a:pt x="14" y="12"/>
                    <a:pt x="20" y="20"/>
                  </a:cubicBezTo>
                  <a:cubicBezTo>
                    <a:pt x="14" y="12"/>
                    <a:pt x="8" y="6"/>
                    <a:pt x="0" y="0"/>
                  </a:cubicBezTo>
                </a:path>
              </a:pathLst>
            </a:custGeom>
            <a:solidFill>
              <a:srgbClr val="DBDD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49" name="Freeform 27"/>
            <p:cNvSpPr/>
            <p:nvPr>
              <p:custDataLst>
                <p:tags r:id="rId22"/>
              </p:custDataLst>
            </p:nvPr>
          </p:nvSpPr>
          <p:spPr bwMode="auto">
            <a:xfrm>
              <a:off x="2693" y="1975"/>
              <a:ext cx="9" cy="7"/>
            </a:xfrm>
            <a:custGeom>
              <a:avLst/>
              <a:gdLst>
                <a:gd name="T0" fmla="*/ 3 w 3"/>
                <a:gd name="T1" fmla="*/ 0 h 2"/>
                <a:gd name="T2" fmla="*/ 3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3" y="0"/>
                    <a:pt x="3" y="0"/>
                    <a:pt x="3" y="0"/>
                  </a:cubicBezTo>
                  <a:cubicBezTo>
                    <a:pt x="2" y="1"/>
                    <a:pt x="1" y="2"/>
                    <a:pt x="0" y="2"/>
                  </a:cubicBezTo>
                  <a:cubicBezTo>
                    <a:pt x="1" y="2"/>
                    <a:pt x="2" y="1"/>
                    <a:pt x="3" y="0"/>
                  </a:cubicBezTo>
                </a:path>
              </a:pathLst>
            </a:custGeom>
            <a:solidFill>
              <a:srgbClr val="5C5C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0" name="Freeform 28"/>
            <p:cNvSpPr/>
            <p:nvPr>
              <p:custDataLst>
                <p:tags r:id="rId23"/>
              </p:custDataLst>
            </p:nvPr>
          </p:nvSpPr>
          <p:spPr bwMode="auto">
            <a:xfrm>
              <a:off x="2486" y="1975"/>
              <a:ext cx="216" cy="66"/>
            </a:xfrm>
            <a:custGeom>
              <a:avLst/>
              <a:gdLst>
                <a:gd name="T0" fmla="*/ 70 w 70"/>
                <a:gd name="T1" fmla="*/ 0 h 21"/>
                <a:gd name="T2" fmla="*/ 9 w 70"/>
                <a:gd name="T3" fmla="*/ 0 h 21"/>
                <a:gd name="T4" fmla="*/ 8 w 70"/>
                <a:gd name="T5" fmla="*/ 2 h 21"/>
                <a:gd name="T6" fmla="*/ 8 w 70"/>
                <a:gd name="T7" fmla="*/ 2 h 21"/>
                <a:gd name="T8" fmla="*/ 7 w 70"/>
                <a:gd name="T9" fmla="*/ 3 h 21"/>
                <a:gd name="T10" fmla="*/ 6 w 70"/>
                <a:gd name="T11" fmla="*/ 6 h 21"/>
                <a:gd name="T12" fmla="*/ 4 w 70"/>
                <a:gd name="T13" fmla="*/ 11 h 21"/>
                <a:gd name="T14" fmla="*/ 2 w 70"/>
                <a:gd name="T15" fmla="*/ 14 h 21"/>
                <a:gd name="T16" fmla="*/ 0 w 70"/>
                <a:gd name="T17" fmla="*/ 19 h 21"/>
                <a:gd name="T18" fmla="*/ 0 w 70"/>
                <a:gd name="T19" fmla="*/ 21 h 21"/>
                <a:gd name="T20" fmla="*/ 50 w 70"/>
                <a:gd name="T21" fmla="*/ 21 h 21"/>
                <a:gd name="T22" fmla="*/ 50 w 70"/>
                <a:gd name="T23" fmla="*/ 20 h 21"/>
                <a:gd name="T24" fmla="*/ 51 w 70"/>
                <a:gd name="T25" fmla="*/ 19 h 21"/>
                <a:gd name="T26" fmla="*/ 52 w 70"/>
                <a:gd name="T27" fmla="*/ 17 h 21"/>
                <a:gd name="T28" fmla="*/ 53 w 70"/>
                <a:gd name="T29" fmla="*/ 16 h 21"/>
                <a:gd name="T30" fmla="*/ 67 w 70"/>
                <a:gd name="T31" fmla="*/ 2 h 21"/>
                <a:gd name="T32" fmla="*/ 67 w 70"/>
                <a:gd name="T33" fmla="*/ 2 h 21"/>
                <a:gd name="T34" fmla="*/ 70 w 70"/>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1">
                  <a:moveTo>
                    <a:pt x="70" y="0"/>
                  </a:moveTo>
                  <a:cubicBezTo>
                    <a:pt x="9" y="0"/>
                    <a:pt x="9" y="0"/>
                    <a:pt x="9" y="0"/>
                  </a:cubicBezTo>
                  <a:cubicBezTo>
                    <a:pt x="9" y="1"/>
                    <a:pt x="8" y="2"/>
                    <a:pt x="8" y="2"/>
                  </a:cubicBezTo>
                  <a:cubicBezTo>
                    <a:pt x="8" y="2"/>
                    <a:pt x="8" y="2"/>
                    <a:pt x="8" y="2"/>
                  </a:cubicBezTo>
                  <a:cubicBezTo>
                    <a:pt x="7" y="3"/>
                    <a:pt x="7" y="3"/>
                    <a:pt x="7" y="3"/>
                  </a:cubicBezTo>
                  <a:cubicBezTo>
                    <a:pt x="7" y="4"/>
                    <a:pt x="6" y="5"/>
                    <a:pt x="6" y="6"/>
                  </a:cubicBezTo>
                  <a:cubicBezTo>
                    <a:pt x="5" y="8"/>
                    <a:pt x="4" y="9"/>
                    <a:pt x="4" y="11"/>
                  </a:cubicBezTo>
                  <a:cubicBezTo>
                    <a:pt x="3" y="12"/>
                    <a:pt x="3" y="13"/>
                    <a:pt x="2" y="14"/>
                  </a:cubicBezTo>
                  <a:cubicBezTo>
                    <a:pt x="2" y="15"/>
                    <a:pt x="1" y="17"/>
                    <a:pt x="0" y="19"/>
                  </a:cubicBezTo>
                  <a:cubicBezTo>
                    <a:pt x="0" y="19"/>
                    <a:pt x="0" y="20"/>
                    <a:pt x="0" y="21"/>
                  </a:cubicBezTo>
                  <a:cubicBezTo>
                    <a:pt x="50" y="21"/>
                    <a:pt x="50" y="21"/>
                    <a:pt x="50" y="21"/>
                  </a:cubicBezTo>
                  <a:cubicBezTo>
                    <a:pt x="50" y="20"/>
                    <a:pt x="50" y="20"/>
                    <a:pt x="50" y="20"/>
                  </a:cubicBezTo>
                  <a:cubicBezTo>
                    <a:pt x="50" y="20"/>
                    <a:pt x="50" y="19"/>
                    <a:pt x="51" y="19"/>
                  </a:cubicBezTo>
                  <a:cubicBezTo>
                    <a:pt x="51" y="18"/>
                    <a:pt x="52" y="17"/>
                    <a:pt x="52" y="17"/>
                  </a:cubicBezTo>
                  <a:cubicBezTo>
                    <a:pt x="53" y="16"/>
                    <a:pt x="53" y="16"/>
                    <a:pt x="53" y="16"/>
                  </a:cubicBezTo>
                  <a:cubicBezTo>
                    <a:pt x="57" y="11"/>
                    <a:pt x="61" y="6"/>
                    <a:pt x="67" y="2"/>
                  </a:cubicBezTo>
                  <a:cubicBezTo>
                    <a:pt x="67" y="2"/>
                    <a:pt x="67" y="2"/>
                    <a:pt x="67" y="2"/>
                  </a:cubicBezTo>
                  <a:cubicBezTo>
                    <a:pt x="68" y="2"/>
                    <a:pt x="69" y="1"/>
                    <a:pt x="70" y="0"/>
                  </a:cubicBezTo>
                </a:path>
              </a:pathLst>
            </a:custGeom>
            <a:solidFill>
              <a:srgbClr val="A00B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13" name="Freeform 29"/>
            <p:cNvSpPr/>
            <p:nvPr>
              <p:custDataLst>
                <p:tags r:id="rId24"/>
              </p:custDataLst>
            </p:nvPr>
          </p:nvSpPr>
          <p:spPr bwMode="auto">
            <a:xfrm>
              <a:off x="1351" y="1798"/>
              <a:ext cx="671" cy="363"/>
            </a:xfrm>
            <a:custGeom>
              <a:avLst/>
              <a:gdLst>
                <a:gd name="T0" fmla="*/ 101 w 217"/>
                <a:gd name="T1" fmla="*/ 45 h 116"/>
                <a:gd name="T2" fmla="*/ 161 w 217"/>
                <a:gd name="T3" fmla="*/ 78 h 116"/>
                <a:gd name="T4" fmla="*/ 172 w 217"/>
                <a:gd name="T5" fmla="*/ 116 h 116"/>
                <a:gd name="T6" fmla="*/ 217 w 217"/>
                <a:gd name="T7" fmla="*/ 116 h 116"/>
                <a:gd name="T8" fmla="*/ 211 w 217"/>
                <a:gd name="T9" fmla="*/ 78 h 116"/>
                <a:gd name="T10" fmla="*/ 101 w 217"/>
                <a:gd name="T11" fmla="*/ 0 h 116"/>
                <a:gd name="T12" fmla="*/ 0 w 217"/>
                <a:gd name="T13" fmla="*/ 58 h 116"/>
                <a:gd name="T14" fmla="*/ 60 w 217"/>
                <a:gd name="T15" fmla="*/ 58 h 116"/>
                <a:gd name="T16" fmla="*/ 101 w 217"/>
                <a:gd name="T17" fmla="*/ 4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6">
                  <a:moveTo>
                    <a:pt x="101" y="45"/>
                  </a:moveTo>
                  <a:cubicBezTo>
                    <a:pt x="126" y="45"/>
                    <a:pt x="148" y="58"/>
                    <a:pt x="161" y="78"/>
                  </a:cubicBezTo>
                  <a:cubicBezTo>
                    <a:pt x="168" y="89"/>
                    <a:pt x="172" y="102"/>
                    <a:pt x="172" y="116"/>
                  </a:cubicBezTo>
                  <a:cubicBezTo>
                    <a:pt x="217" y="116"/>
                    <a:pt x="217" y="116"/>
                    <a:pt x="217" y="116"/>
                  </a:cubicBezTo>
                  <a:cubicBezTo>
                    <a:pt x="217" y="103"/>
                    <a:pt x="215" y="90"/>
                    <a:pt x="211" y="78"/>
                  </a:cubicBezTo>
                  <a:cubicBezTo>
                    <a:pt x="195" y="33"/>
                    <a:pt x="151" y="0"/>
                    <a:pt x="101" y="0"/>
                  </a:cubicBezTo>
                  <a:cubicBezTo>
                    <a:pt x="58" y="0"/>
                    <a:pt x="21" y="23"/>
                    <a:pt x="0" y="58"/>
                  </a:cubicBezTo>
                  <a:cubicBezTo>
                    <a:pt x="60" y="58"/>
                    <a:pt x="60" y="58"/>
                    <a:pt x="60" y="58"/>
                  </a:cubicBezTo>
                  <a:cubicBezTo>
                    <a:pt x="72" y="50"/>
                    <a:pt x="86" y="45"/>
                    <a:pt x="101" y="45"/>
                  </a:cubicBezTo>
                  <a:close/>
                </a:path>
              </a:pathLst>
            </a:custGeom>
            <a:gradFill>
              <a:gsLst>
                <a:gs pos="100000">
                  <a:srgbClr val="F01B32"/>
                </a:gs>
                <a:gs pos="0">
                  <a:srgbClr val="A00B1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2" name="Rectangle 30"/>
            <p:cNvSpPr>
              <a:spLocks noChangeArrowheads="1"/>
            </p:cNvSpPr>
            <p:nvPr>
              <p:custDataLst>
                <p:tags r:id="rId25"/>
              </p:custDataLst>
            </p:nvPr>
          </p:nvSpPr>
          <p:spPr bwMode="auto">
            <a:xfrm>
              <a:off x="3738" y="2298"/>
              <a:ext cx="1" cy="1"/>
            </a:xfrm>
            <a:prstGeom prst="rect">
              <a:avLst/>
            </a:prstGeom>
            <a:solidFill>
              <a:srgbClr val="E6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3" name="Freeform 31"/>
            <p:cNvSpPr/>
            <p:nvPr>
              <p:custDataLst>
                <p:tags r:id="rId26"/>
              </p:custDataLst>
            </p:nvPr>
          </p:nvSpPr>
          <p:spPr bwMode="auto">
            <a:xfrm>
              <a:off x="3045" y="2155"/>
              <a:ext cx="671" cy="366"/>
            </a:xfrm>
            <a:custGeom>
              <a:avLst/>
              <a:gdLst>
                <a:gd name="T0" fmla="*/ 157 w 217"/>
                <a:gd name="T1" fmla="*/ 59 h 117"/>
                <a:gd name="T2" fmla="*/ 116 w 217"/>
                <a:gd name="T3" fmla="*/ 72 h 117"/>
                <a:gd name="T4" fmla="*/ 56 w 217"/>
                <a:gd name="T5" fmla="*/ 39 h 117"/>
                <a:gd name="T6" fmla="*/ 45 w 217"/>
                <a:gd name="T7" fmla="*/ 0 h 117"/>
                <a:gd name="T8" fmla="*/ 0 w 217"/>
                <a:gd name="T9" fmla="*/ 0 h 117"/>
                <a:gd name="T10" fmla="*/ 6 w 217"/>
                <a:gd name="T11" fmla="*/ 39 h 117"/>
                <a:gd name="T12" fmla="*/ 116 w 217"/>
                <a:gd name="T13" fmla="*/ 117 h 117"/>
                <a:gd name="T14" fmla="*/ 217 w 217"/>
                <a:gd name="T15" fmla="*/ 59 h 117"/>
                <a:gd name="T16" fmla="*/ 157 w 217"/>
                <a:gd name="T1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7">
                  <a:moveTo>
                    <a:pt x="157" y="59"/>
                  </a:moveTo>
                  <a:cubicBezTo>
                    <a:pt x="146" y="67"/>
                    <a:pt x="131" y="72"/>
                    <a:pt x="116" y="72"/>
                  </a:cubicBezTo>
                  <a:cubicBezTo>
                    <a:pt x="91" y="72"/>
                    <a:pt x="69" y="59"/>
                    <a:pt x="56" y="39"/>
                  </a:cubicBezTo>
                  <a:cubicBezTo>
                    <a:pt x="49" y="28"/>
                    <a:pt x="45" y="15"/>
                    <a:pt x="45" y="0"/>
                  </a:cubicBezTo>
                  <a:cubicBezTo>
                    <a:pt x="0" y="0"/>
                    <a:pt x="0" y="0"/>
                    <a:pt x="0" y="0"/>
                  </a:cubicBezTo>
                  <a:cubicBezTo>
                    <a:pt x="0" y="14"/>
                    <a:pt x="2" y="27"/>
                    <a:pt x="6" y="39"/>
                  </a:cubicBezTo>
                  <a:cubicBezTo>
                    <a:pt x="22" y="84"/>
                    <a:pt x="65" y="117"/>
                    <a:pt x="116" y="117"/>
                  </a:cubicBezTo>
                  <a:cubicBezTo>
                    <a:pt x="159" y="117"/>
                    <a:pt x="196" y="94"/>
                    <a:pt x="217" y="59"/>
                  </a:cubicBezTo>
                  <a:cubicBezTo>
                    <a:pt x="157" y="59"/>
                    <a:pt x="157" y="59"/>
                    <a:pt x="157" y="59"/>
                  </a:cubicBezTo>
                  <a:close/>
                </a:path>
              </a:pathLst>
            </a:cu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14" name="Rectangle 32"/>
            <p:cNvSpPr>
              <a:spLocks noChangeArrowheads="1"/>
            </p:cNvSpPr>
            <p:nvPr>
              <p:custDataLst>
                <p:tags r:id="rId27"/>
              </p:custDataLst>
            </p:nvPr>
          </p:nvSpPr>
          <p:spPr bwMode="auto">
            <a:xfrm>
              <a:off x="2575" y="2298"/>
              <a:ext cx="3" cy="1"/>
            </a:xfrm>
            <a:prstGeom prst="rect">
              <a:avLst/>
            </a:prstGeom>
            <a:solidFill>
              <a:srgbClr val="00BB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5" name="Freeform 33"/>
            <p:cNvSpPr/>
            <p:nvPr>
              <p:custDataLst>
                <p:tags r:id="rId28"/>
              </p:custDataLst>
            </p:nvPr>
          </p:nvSpPr>
          <p:spPr bwMode="auto">
            <a:xfrm>
              <a:off x="1883" y="2155"/>
              <a:ext cx="671" cy="366"/>
            </a:xfrm>
            <a:custGeom>
              <a:avLst/>
              <a:gdLst>
                <a:gd name="T0" fmla="*/ 158 w 217"/>
                <a:gd name="T1" fmla="*/ 59 h 117"/>
                <a:gd name="T2" fmla="*/ 117 w 217"/>
                <a:gd name="T3" fmla="*/ 72 h 117"/>
                <a:gd name="T4" fmla="*/ 57 w 217"/>
                <a:gd name="T5" fmla="*/ 39 h 117"/>
                <a:gd name="T6" fmla="*/ 45 w 217"/>
                <a:gd name="T7" fmla="*/ 0 h 117"/>
                <a:gd name="T8" fmla="*/ 0 w 217"/>
                <a:gd name="T9" fmla="*/ 0 h 117"/>
                <a:gd name="T10" fmla="*/ 7 w 217"/>
                <a:gd name="T11" fmla="*/ 39 h 117"/>
                <a:gd name="T12" fmla="*/ 117 w 217"/>
                <a:gd name="T13" fmla="*/ 117 h 117"/>
                <a:gd name="T14" fmla="*/ 217 w 217"/>
                <a:gd name="T15" fmla="*/ 59 h 117"/>
                <a:gd name="T16" fmla="*/ 157 w 217"/>
                <a:gd name="T17" fmla="*/ 59 h 117"/>
                <a:gd name="T18" fmla="*/ 158 w 217"/>
                <a:gd name="T19"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17">
                  <a:moveTo>
                    <a:pt x="158" y="59"/>
                  </a:moveTo>
                  <a:cubicBezTo>
                    <a:pt x="146" y="67"/>
                    <a:pt x="132" y="72"/>
                    <a:pt x="117" y="72"/>
                  </a:cubicBezTo>
                  <a:cubicBezTo>
                    <a:pt x="92" y="72"/>
                    <a:pt x="70" y="59"/>
                    <a:pt x="57" y="39"/>
                  </a:cubicBezTo>
                  <a:cubicBezTo>
                    <a:pt x="50" y="28"/>
                    <a:pt x="45" y="15"/>
                    <a:pt x="45" y="0"/>
                  </a:cubicBezTo>
                  <a:cubicBezTo>
                    <a:pt x="0" y="0"/>
                    <a:pt x="0" y="0"/>
                    <a:pt x="0" y="0"/>
                  </a:cubicBezTo>
                  <a:cubicBezTo>
                    <a:pt x="0" y="14"/>
                    <a:pt x="3" y="27"/>
                    <a:pt x="7" y="39"/>
                  </a:cubicBezTo>
                  <a:cubicBezTo>
                    <a:pt x="23" y="84"/>
                    <a:pt x="66" y="117"/>
                    <a:pt x="117" y="117"/>
                  </a:cubicBezTo>
                  <a:cubicBezTo>
                    <a:pt x="159" y="117"/>
                    <a:pt x="197" y="94"/>
                    <a:pt x="217" y="59"/>
                  </a:cubicBezTo>
                  <a:cubicBezTo>
                    <a:pt x="157" y="59"/>
                    <a:pt x="157" y="59"/>
                    <a:pt x="157" y="59"/>
                  </a:cubicBezTo>
                  <a:lnTo>
                    <a:pt x="158" y="59"/>
                  </a:lnTo>
                  <a:close/>
                </a:path>
              </a:pathLst>
            </a:cu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6" name="Freeform 34"/>
            <p:cNvSpPr/>
            <p:nvPr>
              <p:custDataLst>
                <p:tags r:id="rId29"/>
              </p:custDataLst>
            </p:nvPr>
          </p:nvSpPr>
          <p:spPr bwMode="auto">
            <a:xfrm>
              <a:off x="4205" y="2155"/>
              <a:ext cx="671" cy="366"/>
            </a:xfrm>
            <a:custGeom>
              <a:avLst/>
              <a:gdLst>
                <a:gd name="T0" fmla="*/ 117 w 217"/>
                <a:gd name="T1" fmla="*/ 72 h 117"/>
                <a:gd name="T2" fmla="*/ 57 w 217"/>
                <a:gd name="T3" fmla="*/ 39 h 117"/>
                <a:gd name="T4" fmla="*/ 45 w 217"/>
                <a:gd name="T5" fmla="*/ 0 h 117"/>
                <a:gd name="T6" fmla="*/ 0 w 217"/>
                <a:gd name="T7" fmla="*/ 0 h 117"/>
                <a:gd name="T8" fmla="*/ 7 w 217"/>
                <a:gd name="T9" fmla="*/ 39 h 117"/>
                <a:gd name="T10" fmla="*/ 117 w 217"/>
                <a:gd name="T11" fmla="*/ 117 h 117"/>
                <a:gd name="T12" fmla="*/ 217 w 217"/>
                <a:gd name="T13" fmla="*/ 59 h 117"/>
                <a:gd name="T14" fmla="*/ 157 w 217"/>
                <a:gd name="T15" fmla="*/ 59 h 117"/>
                <a:gd name="T16" fmla="*/ 117 w 217"/>
                <a:gd name="T17" fmla="*/ 7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7">
                  <a:moveTo>
                    <a:pt x="117" y="72"/>
                  </a:moveTo>
                  <a:cubicBezTo>
                    <a:pt x="91" y="72"/>
                    <a:pt x="69" y="59"/>
                    <a:pt x="57" y="39"/>
                  </a:cubicBezTo>
                  <a:cubicBezTo>
                    <a:pt x="49" y="28"/>
                    <a:pt x="45" y="15"/>
                    <a:pt x="45" y="0"/>
                  </a:cubicBezTo>
                  <a:cubicBezTo>
                    <a:pt x="0" y="0"/>
                    <a:pt x="0" y="0"/>
                    <a:pt x="0" y="0"/>
                  </a:cubicBezTo>
                  <a:cubicBezTo>
                    <a:pt x="0" y="14"/>
                    <a:pt x="2" y="27"/>
                    <a:pt x="7" y="39"/>
                  </a:cubicBezTo>
                  <a:cubicBezTo>
                    <a:pt x="23" y="84"/>
                    <a:pt x="66" y="117"/>
                    <a:pt x="117" y="117"/>
                  </a:cubicBezTo>
                  <a:cubicBezTo>
                    <a:pt x="159" y="117"/>
                    <a:pt x="197" y="94"/>
                    <a:pt x="217" y="59"/>
                  </a:cubicBezTo>
                  <a:cubicBezTo>
                    <a:pt x="157" y="59"/>
                    <a:pt x="157" y="59"/>
                    <a:pt x="157" y="59"/>
                  </a:cubicBezTo>
                  <a:cubicBezTo>
                    <a:pt x="146" y="67"/>
                    <a:pt x="132" y="72"/>
                    <a:pt x="117" y="72"/>
                  </a:cubicBezTo>
                  <a:close/>
                </a:path>
              </a:pathLst>
            </a:cu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7" name="Freeform 35"/>
            <p:cNvSpPr/>
            <p:nvPr>
              <p:custDataLst>
                <p:tags r:id="rId30"/>
              </p:custDataLst>
            </p:nvPr>
          </p:nvSpPr>
          <p:spPr bwMode="auto">
            <a:xfrm>
              <a:off x="4894" y="2301"/>
              <a:ext cx="3" cy="6"/>
            </a:xfrm>
            <a:custGeom>
              <a:avLst/>
              <a:gdLst>
                <a:gd name="T0" fmla="*/ 1 w 1"/>
                <a:gd name="T1" fmla="*/ 0 h 2"/>
                <a:gd name="T2" fmla="*/ 1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1" y="0"/>
                    <a:pt x="1" y="0"/>
                  </a:cubicBezTo>
                  <a:cubicBezTo>
                    <a:pt x="1" y="1"/>
                    <a:pt x="0" y="1"/>
                    <a:pt x="0" y="2"/>
                  </a:cubicBezTo>
                  <a:cubicBezTo>
                    <a:pt x="0" y="1"/>
                    <a:pt x="1" y="1"/>
                    <a:pt x="1" y="0"/>
                  </a:cubicBezTo>
                  <a:close/>
                </a:path>
              </a:pathLst>
            </a:custGeom>
            <a:solidFill>
              <a:srgbClr val="1AA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8" name="Freeform 36"/>
            <p:cNvSpPr/>
            <p:nvPr>
              <p:custDataLst>
                <p:tags r:id="rId31"/>
              </p:custDataLst>
            </p:nvPr>
          </p:nvSpPr>
          <p:spPr bwMode="auto">
            <a:xfrm>
              <a:off x="5367" y="2160"/>
              <a:ext cx="721" cy="366"/>
            </a:xfrm>
            <a:custGeom>
              <a:avLst/>
              <a:gdLst>
                <a:gd name="T0" fmla="*/ 207 w 233"/>
                <a:gd name="T1" fmla="*/ 0 h 117"/>
                <a:gd name="T2" fmla="*/ 185 w 233"/>
                <a:gd name="T3" fmla="*/ 17 h 117"/>
                <a:gd name="T4" fmla="*/ 176 w 233"/>
                <a:gd name="T5" fmla="*/ 39 h 117"/>
                <a:gd name="T6" fmla="*/ 116 w 233"/>
                <a:gd name="T7" fmla="*/ 72 h 117"/>
                <a:gd name="T8" fmla="*/ 56 w 233"/>
                <a:gd name="T9" fmla="*/ 39 h 117"/>
                <a:gd name="T10" fmla="*/ 45 w 233"/>
                <a:gd name="T11" fmla="*/ 0 h 117"/>
                <a:gd name="T12" fmla="*/ 0 w 233"/>
                <a:gd name="T13" fmla="*/ 0 h 117"/>
                <a:gd name="T14" fmla="*/ 6 w 233"/>
                <a:gd name="T15" fmla="*/ 39 h 117"/>
                <a:gd name="T16" fmla="*/ 116 w 233"/>
                <a:gd name="T17" fmla="*/ 117 h 117"/>
                <a:gd name="T18" fmla="*/ 226 w 233"/>
                <a:gd name="T19" fmla="*/ 39 h 117"/>
                <a:gd name="T20" fmla="*/ 229 w 233"/>
                <a:gd name="T21" fmla="*/ 28 h 117"/>
                <a:gd name="T22" fmla="*/ 207 w 23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117">
                  <a:moveTo>
                    <a:pt x="207" y="0"/>
                  </a:moveTo>
                  <a:cubicBezTo>
                    <a:pt x="197" y="0"/>
                    <a:pt x="188" y="7"/>
                    <a:pt x="185" y="17"/>
                  </a:cubicBezTo>
                  <a:cubicBezTo>
                    <a:pt x="183" y="25"/>
                    <a:pt x="180" y="33"/>
                    <a:pt x="176" y="39"/>
                  </a:cubicBezTo>
                  <a:cubicBezTo>
                    <a:pt x="163" y="59"/>
                    <a:pt x="141" y="72"/>
                    <a:pt x="116" y="72"/>
                  </a:cubicBezTo>
                  <a:cubicBezTo>
                    <a:pt x="91" y="72"/>
                    <a:pt x="69" y="59"/>
                    <a:pt x="56" y="39"/>
                  </a:cubicBezTo>
                  <a:cubicBezTo>
                    <a:pt x="49" y="28"/>
                    <a:pt x="45" y="15"/>
                    <a:pt x="45" y="0"/>
                  </a:cubicBezTo>
                  <a:cubicBezTo>
                    <a:pt x="0" y="0"/>
                    <a:pt x="0" y="0"/>
                    <a:pt x="0" y="0"/>
                  </a:cubicBezTo>
                  <a:cubicBezTo>
                    <a:pt x="0" y="14"/>
                    <a:pt x="2" y="27"/>
                    <a:pt x="6" y="39"/>
                  </a:cubicBezTo>
                  <a:cubicBezTo>
                    <a:pt x="22" y="84"/>
                    <a:pt x="65" y="117"/>
                    <a:pt x="116" y="117"/>
                  </a:cubicBezTo>
                  <a:cubicBezTo>
                    <a:pt x="167" y="117"/>
                    <a:pt x="210" y="84"/>
                    <a:pt x="226" y="39"/>
                  </a:cubicBezTo>
                  <a:cubicBezTo>
                    <a:pt x="227" y="36"/>
                    <a:pt x="228" y="32"/>
                    <a:pt x="229" y="28"/>
                  </a:cubicBezTo>
                  <a:cubicBezTo>
                    <a:pt x="233" y="14"/>
                    <a:pt x="222" y="0"/>
                    <a:pt x="207" y="0"/>
                  </a:cubicBezTo>
                  <a:close/>
                </a:path>
              </a:pathLst>
            </a:custGeom>
            <a:solidFill>
              <a:srgbClr val="FF99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9" name="Freeform 37"/>
            <p:cNvSpPr/>
            <p:nvPr>
              <p:custDataLst>
                <p:tags r:id="rId32"/>
              </p:custDataLst>
            </p:nvPr>
          </p:nvSpPr>
          <p:spPr bwMode="auto">
            <a:xfrm>
              <a:off x="1323" y="1979"/>
              <a:ext cx="214" cy="62"/>
            </a:xfrm>
            <a:custGeom>
              <a:avLst/>
              <a:gdLst>
                <a:gd name="T0" fmla="*/ 64 w 69"/>
                <a:gd name="T1" fmla="*/ 4 h 20"/>
                <a:gd name="T2" fmla="*/ 64 w 69"/>
                <a:gd name="T3" fmla="*/ 4 h 20"/>
                <a:gd name="T4" fmla="*/ 69 w 69"/>
                <a:gd name="T5" fmla="*/ 0 h 20"/>
                <a:gd name="T6" fmla="*/ 9 w 69"/>
                <a:gd name="T7" fmla="*/ 0 h 20"/>
                <a:gd name="T8" fmla="*/ 9 w 69"/>
                <a:gd name="T9" fmla="*/ 0 h 20"/>
                <a:gd name="T10" fmla="*/ 9 w 69"/>
                <a:gd name="T11" fmla="*/ 1 h 20"/>
                <a:gd name="T12" fmla="*/ 4 w 69"/>
                <a:gd name="T13" fmla="*/ 10 h 20"/>
                <a:gd name="T14" fmla="*/ 4 w 69"/>
                <a:gd name="T15" fmla="*/ 10 h 20"/>
                <a:gd name="T16" fmla="*/ 2 w 69"/>
                <a:gd name="T17" fmla="*/ 15 h 20"/>
                <a:gd name="T18" fmla="*/ 2 w 69"/>
                <a:gd name="T19" fmla="*/ 15 h 20"/>
                <a:gd name="T20" fmla="*/ 0 w 69"/>
                <a:gd name="T21" fmla="*/ 20 h 20"/>
                <a:gd name="T22" fmla="*/ 50 w 69"/>
                <a:gd name="T23" fmla="*/ 20 h 20"/>
                <a:gd name="T24" fmla="*/ 64 w 69"/>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20">
                  <a:moveTo>
                    <a:pt x="64" y="4"/>
                  </a:moveTo>
                  <a:cubicBezTo>
                    <a:pt x="64" y="4"/>
                    <a:pt x="64" y="4"/>
                    <a:pt x="64" y="4"/>
                  </a:cubicBezTo>
                  <a:cubicBezTo>
                    <a:pt x="65" y="3"/>
                    <a:pt x="67" y="1"/>
                    <a:pt x="69" y="0"/>
                  </a:cubicBezTo>
                  <a:cubicBezTo>
                    <a:pt x="9" y="0"/>
                    <a:pt x="9" y="0"/>
                    <a:pt x="9" y="0"/>
                  </a:cubicBezTo>
                  <a:cubicBezTo>
                    <a:pt x="9" y="0"/>
                    <a:pt x="9" y="0"/>
                    <a:pt x="9" y="0"/>
                  </a:cubicBezTo>
                  <a:cubicBezTo>
                    <a:pt x="9" y="1"/>
                    <a:pt x="9" y="1"/>
                    <a:pt x="9" y="1"/>
                  </a:cubicBezTo>
                  <a:cubicBezTo>
                    <a:pt x="7" y="4"/>
                    <a:pt x="6" y="7"/>
                    <a:pt x="4" y="10"/>
                  </a:cubicBezTo>
                  <a:cubicBezTo>
                    <a:pt x="4" y="10"/>
                    <a:pt x="4" y="10"/>
                    <a:pt x="4" y="10"/>
                  </a:cubicBezTo>
                  <a:cubicBezTo>
                    <a:pt x="3" y="11"/>
                    <a:pt x="3" y="13"/>
                    <a:pt x="2" y="15"/>
                  </a:cubicBezTo>
                  <a:cubicBezTo>
                    <a:pt x="2" y="15"/>
                    <a:pt x="2" y="15"/>
                    <a:pt x="2" y="15"/>
                  </a:cubicBezTo>
                  <a:cubicBezTo>
                    <a:pt x="1" y="16"/>
                    <a:pt x="1" y="18"/>
                    <a:pt x="0" y="20"/>
                  </a:cubicBezTo>
                  <a:cubicBezTo>
                    <a:pt x="50" y="20"/>
                    <a:pt x="50" y="20"/>
                    <a:pt x="50" y="20"/>
                  </a:cubicBezTo>
                  <a:cubicBezTo>
                    <a:pt x="54" y="14"/>
                    <a:pt x="58" y="9"/>
                    <a:pt x="64" y="4"/>
                  </a:cubicBezTo>
                  <a:close/>
                </a:path>
              </a:pathLst>
            </a:custGeom>
            <a:solidFill>
              <a:srgbClr val="F01B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60" name="Freeform 38"/>
            <p:cNvSpPr/>
            <p:nvPr>
              <p:custDataLst>
                <p:tags r:id="rId33"/>
              </p:custDataLst>
            </p:nvPr>
          </p:nvSpPr>
          <p:spPr bwMode="auto">
            <a:xfrm>
              <a:off x="4685" y="2282"/>
              <a:ext cx="213" cy="62"/>
            </a:xfrm>
            <a:custGeom>
              <a:avLst/>
              <a:gdLst>
                <a:gd name="T0" fmla="*/ 19 w 69"/>
                <a:gd name="T1" fmla="*/ 0 h 20"/>
                <a:gd name="T2" fmla="*/ 19 w 69"/>
                <a:gd name="T3" fmla="*/ 0 h 20"/>
                <a:gd name="T4" fmla="*/ 11 w 69"/>
                <a:gd name="T5" fmla="*/ 11 h 20"/>
                <a:gd name="T6" fmla="*/ 11 w 69"/>
                <a:gd name="T7" fmla="*/ 11 h 20"/>
                <a:gd name="T8" fmla="*/ 6 w 69"/>
                <a:gd name="T9" fmla="*/ 16 h 20"/>
                <a:gd name="T10" fmla="*/ 6 w 69"/>
                <a:gd name="T11" fmla="*/ 16 h 20"/>
                <a:gd name="T12" fmla="*/ 0 w 69"/>
                <a:gd name="T13" fmla="*/ 20 h 20"/>
                <a:gd name="T14" fmla="*/ 0 w 69"/>
                <a:gd name="T15" fmla="*/ 20 h 20"/>
                <a:gd name="T16" fmla="*/ 60 w 69"/>
                <a:gd name="T17" fmla="*/ 20 h 20"/>
                <a:gd name="T18" fmla="*/ 60 w 69"/>
                <a:gd name="T19" fmla="*/ 20 h 20"/>
                <a:gd name="T20" fmla="*/ 63 w 69"/>
                <a:gd name="T21" fmla="*/ 15 h 20"/>
                <a:gd name="T22" fmla="*/ 64 w 69"/>
                <a:gd name="T23" fmla="*/ 12 h 20"/>
                <a:gd name="T24" fmla="*/ 66 w 69"/>
                <a:gd name="T25" fmla="*/ 8 h 20"/>
                <a:gd name="T26" fmla="*/ 67 w 69"/>
                <a:gd name="T27" fmla="*/ 6 h 20"/>
                <a:gd name="T28" fmla="*/ 69 w 69"/>
                <a:gd name="T29" fmla="*/ 0 h 20"/>
                <a:gd name="T30" fmla="*/ 19 w 69"/>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20">
                  <a:moveTo>
                    <a:pt x="19" y="0"/>
                  </a:moveTo>
                  <a:cubicBezTo>
                    <a:pt x="19" y="0"/>
                    <a:pt x="19" y="0"/>
                    <a:pt x="19" y="0"/>
                  </a:cubicBezTo>
                  <a:cubicBezTo>
                    <a:pt x="17" y="4"/>
                    <a:pt x="14" y="8"/>
                    <a:pt x="11" y="11"/>
                  </a:cubicBezTo>
                  <a:cubicBezTo>
                    <a:pt x="11" y="11"/>
                    <a:pt x="11" y="11"/>
                    <a:pt x="11" y="11"/>
                  </a:cubicBezTo>
                  <a:cubicBezTo>
                    <a:pt x="9" y="13"/>
                    <a:pt x="7" y="14"/>
                    <a:pt x="6" y="16"/>
                  </a:cubicBezTo>
                  <a:cubicBezTo>
                    <a:pt x="6" y="16"/>
                    <a:pt x="6" y="16"/>
                    <a:pt x="6" y="16"/>
                  </a:cubicBezTo>
                  <a:cubicBezTo>
                    <a:pt x="4" y="17"/>
                    <a:pt x="2" y="19"/>
                    <a:pt x="0" y="20"/>
                  </a:cubicBezTo>
                  <a:cubicBezTo>
                    <a:pt x="0" y="20"/>
                    <a:pt x="0" y="20"/>
                    <a:pt x="0" y="20"/>
                  </a:cubicBezTo>
                  <a:cubicBezTo>
                    <a:pt x="60" y="20"/>
                    <a:pt x="60" y="20"/>
                    <a:pt x="60" y="20"/>
                  </a:cubicBezTo>
                  <a:cubicBezTo>
                    <a:pt x="60" y="20"/>
                    <a:pt x="60" y="20"/>
                    <a:pt x="60" y="20"/>
                  </a:cubicBezTo>
                  <a:cubicBezTo>
                    <a:pt x="61" y="18"/>
                    <a:pt x="62" y="17"/>
                    <a:pt x="63" y="15"/>
                  </a:cubicBezTo>
                  <a:cubicBezTo>
                    <a:pt x="63" y="14"/>
                    <a:pt x="64" y="13"/>
                    <a:pt x="64" y="12"/>
                  </a:cubicBezTo>
                  <a:cubicBezTo>
                    <a:pt x="65" y="11"/>
                    <a:pt x="66" y="9"/>
                    <a:pt x="66" y="8"/>
                  </a:cubicBezTo>
                  <a:cubicBezTo>
                    <a:pt x="66" y="7"/>
                    <a:pt x="67" y="7"/>
                    <a:pt x="67" y="6"/>
                  </a:cubicBezTo>
                  <a:cubicBezTo>
                    <a:pt x="68" y="4"/>
                    <a:pt x="69" y="2"/>
                    <a:pt x="69" y="0"/>
                  </a:cubicBezTo>
                  <a:lnTo>
                    <a:pt x="1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61" name="Freeform 39"/>
            <p:cNvSpPr/>
            <p:nvPr>
              <p:custDataLst>
                <p:tags r:id="rId34"/>
              </p:custDataLst>
            </p:nvPr>
          </p:nvSpPr>
          <p:spPr bwMode="auto">
            <a:xfrm>
              <a:off x="3526" y="2282"/>
              <a:ext cx="213" cy="62"/>
            </a:xfrm>
            <a:custGeom>
              <a:avLst/>
              <a:gdLst>
                <a:gd name="T0" fmla="*/ 19 w 69"/>
                <a:gd name="T1" fmla="*/ 0 h 20"/>
                <a:gd name="T2" fmla="*/ 19 w 69"/>
                <a:gd name="T3" fmla="*/ 0 h 20"/>
                <a:gd name="T4" fmla="*/ 15 w 69"/>
                <a:gd name="T5" fmla="*/ 5 h 20"/>
                <a:gd name="T6" fmla="*/ 14 w 69"/>
                <a:gd name="T7" fmla="*/ 7 h 20"/>
                <a:gd name="T8" fmla="*/ 11 w 69"/>
                <a:gd name="T9" fmla="*/ 10 h 20"/>
                <a:gd name="T10" fmla="*/ 9 w 69"/>
                <a:gd name="T11" fmla="*/ 12 h 20"/>
                <a:gd name="T12" fmla="*/ 6 w 69"/>
                <a:gd name="T13" fmla="*/ 15 h 20"/>
                <a:gd name="T14" fmla="*/ 5 w 69"/>
                <a:gd name="T15" fmla="*/ 16 h 20"/>
                <a:gd name="T16" fmla="*/ 0 w 69"/>
                <a:gd name="T17" fmla="*/ 20 h 20"/>
                <a:gd name="T18" fmla="*/ 0 w 69"/>
                <a:gd name="T19" fmla="*/ 20 h 20"/>
                <a:gd name="T20" fmla="*/ 60 w 69"/>
                <a:gd name="T21" fmla="*/ 20 h 20"/>
                <a:gd name="T22" fmla="*/ 60 w 69"/>
                <a:gd name="T23" fmla="*/ 20 h 20"/>
                <a:gd name="T24" fmla="*/ 63 w 69"/>
                <a:gd name="T25" fmla="*/ 14 h 20"/>
                <a:gd name="T26" fmla="*/ 64 w 69"/>
                <a:gd name="T27" fmla="*/ 12 h 20"/>
                <a:gd name="T28" fmla="*/ 67 w 69"/>
                <a:gd name="T29" fmla="*/ 5 h 20"/>
                <a:gd name="T30" fmla="*/ 67 w 69"/>
                <a:gd name="T31" fmla="*/ 5 h 20"/>
                <a:gd name="T32" fmla="*/ 69 w 69"/>
                <a:gd name="T33" fmla="*/ 0 h 20"/>
                <a:gd name="T34" fmla="*/ 19 w 69"/>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20">
                  <a:moveTo>
                    <a:pt x="19" y="0"/>
                  </a:moveTo>
                  <a:cubicBezTo>
                    <a:pt x="19" y="0"/>
                    <a:pt x="19" y="0"/>
                    <a:pt x="19" y="0"/>
                  </a:cubicBezTo>
                  <a:cubicBezTo>
                    <a:pt x="18" y="2"/>
                    <a:pt x="17" y="4"/>
                    <a:pt x="15" y="5"/>
                  </a:cubicBezTo>
                  <a:cubicBezTo>
                    <a:pt x="15" y="6"/>
                    <a:pt x="14" y="6"/>
                    <a:pt x="14" y="7"/>
                  </a:cubicBezTo>
                  <a:cubicBezTo>
                    <a:pt x="13" y="8"/>
                    <a:pt x="12" y="9"/>
                    <a:pt x="11" y="10"/>
                  </a:cubicBezTo>
                  <a:cubicBezTo>
                    <a:pt x="11" y="11"/>
                    <a:pt x="10" y="11"/>
                    <a:pt x="9" y="12"/>
                  </a:cubicBezTo>
                  <a:cubicBezTo>
                    <a:pt x="8" y="13"/>
                    <a:pt x="7" y="14"/>
                    <a:pt x="6" y="15"/>
                  </a:cubicBezTo>
                  <a:cubicBezTo>
                    <a:pt x="6" y="15"/>
                    <a:pt x="5" y="16"/>
                    <a:pt x="5" y="16"/>
                  </a:cubicBezTo>
                  <a:cubicBezTo>
                    <a:pt x="3" y="17"/>
                    <a:pt x="2" y="18"/>
                    <a:pt x="0" y="20"/>
                  </a:cubicBezTo>
                  <a:cubicBezTo>
                    <a:pt x="0" y="20"/>
                    <a:pt x="0" y="20"/>
                    <a:pt x="0" y="20"/>
                  </a:cubicBezTo>
                  <a:cubicBezTo>
                    <a:pt x="60" y="20"/>
                    <a:pt x="60" y="20"/>
                    <a:pt x="60" y="20"/>
                  </a:cubicBezTo>
                  <a:cubicBezTo>
                    <a:pt x="60" y="20"/>
                    <a:pt x="60" y="20"/>
                    <a:pt x="60" y="20"/>
                  </a:cubicBezTo>
                  <a:cubicBezTo>
                    <a:pt x="61" y="18"/>
                    <a:pt x="62" y="16"/>
                    <a:pt x="63" y="14"/>
                  </a:cubicBezTo>
                  <a:cubicBezTo>
                    <a:pt x="63" y="13"/>
                    <a:pt x="64" y="13"/>
                    <a:pt x="64" y="12"/>
                  </a:cubicBezTo>
                  <a:cubicBezTo>
                    <a:pt x="65" y="10"/>
                    <a:pt x="66" y="7"/>
                    <a:pt x="67" y="5"/>
                  </a:cubicBezTo>
                  <a:cubicBezTo>
                    <a:pt x="67" y="5"/>
                    <a:pt x="67" y="5"/>
                    <a:pt x="67" y="5"/>
                  </a:cubicBezTo>
                  <a:cubicBezTo>
                    <a:pt x="68" y="3"/>
                    <a:pt x="68" y="2"/>
                    <a:pt x="69" y="0"/>
                  </a:cubicBezTo>
                  <a:lnTo>
                    <a:pt x="1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62" name="Freeform 40"/>
            <p:cNvSpPr/>
            <p:nvPr>
              <p:custDataLst>
                <p:tags r:id="rId35"/>
              </p:custDataLst>
            </p:nvPr>
          </p:nvSpPr>
          <p:spPr bwMode="auto">
            <a:xfrm>
              <a:off x="2363" y="2282"/>
              <a:ext cx="214" cy="62"/>
            </a:xfrm>
            <a:custGeom>
              <a:avLst/>
              <a:gdLst>
                <a:gd name="T0" fmla="*/ 19 w 69"/>
                <a:gd name="T1" fmla="*/ 0 h 20"/>
                <a:gd name="T2" fmla="*/ 19 w 69"/>
                <a:gd name="T3" fmla="*/ 0 h 20"/>
                <a:gd name="T4" fmla="*/ 16 w 69"/>
                <a:gd name="T5" fmla="*/ 5 h 20"/>
                <a:gd name="T6" fmla="*/ 14 w 69"/>
                <a:gd name="T7" fmla="*/ 7 h 20"/>
                <a:gd name="T8" fmla="*/ 12 w 69"/>
                <a:gd name="T9" fmla="*/ 10 h 20"/>
                <a:gd name="T10" fmla="*/ 10 w 69"/>
                <a:gd name="T11" fmla="*/ 12 h 20"/>
                <a:gd name="T12" fmla="*/ 7 w 69"/>
                <a:gd name="T13" fmla="*/ 15 h 20"/>
                <a:gd name="T14" fmla="*/ 5 w 69"/>
                <a:gd name="T15" fmla="*/ 16 h 20"/>
                <a:gd name="T16" fmla="*/ 1 w 69"/>
                <a:gd name="T17" fmla="*/ 20 h 20"/>
                <a:gd name="T18" fmla="*/ 0 w 69"/>
                <a:gd name="T19" fmla="*/ 20 h 20"/>
                <a:gd name="T20" fmla="*/ 60 w 69"/>
                <a:gd name="T21" fmla="*/ 20 h 20"/>
                <a:gd name="T22" fmla="*/ 60 w 69"/>
                <a:gd name="T23" fmla="*/ 20 h 20"/>
                <a:gd name="T24" fmla="*/ 64 w 69"/>
                <a:gd name="T25" fmla="*/ 14 h 20"/>
                <a:gd name="T26" fmla="*/ 64 w 69"/>
                <a:gd name="T27" fmla="*/ 12 h 20"/>
                <a:gd name="T28" fmla="*/ 67 w 69"/>
                <a:gd name="T29" fmla="*/ 5 h 20"/>
                <a:gd name="T30" fmla="*/ 67 w 69"/>
                <a:gd name="T31" fmla="*/ 5 h 20"/>
                <a:gd name="T32" fmla="*/ 69 w 69"/>
                <a:gd name="T33" fmla="*/ 0 h 20"/>
                <a:gd name="T34" fmla="*/ 19 w 69"/>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20">
                  <a:moveTo>
                    <a:pt x="19" y="0"/>
                  </a:moveTo>
                  <a:cubicBezTo>
                    <a:pt x="19" y="0"/>
                    <a:pt x="19" y="0"/>
                    <a:pt x="19" y="0"/>
                  </a:cubicBezTo>
                  <a:cubicBezTo>
                    <a:pt x="18" y="2"/>
                    <a:pt x="17" y="4"/>
                    <a:pt x="16" y="5"/>
                  </a:cubicBezTo>
                  <a:cubicBezTo>
                    <a:pt x="15" y="6"/>
                    <a:pt x="15" y="6"/>
                    <a:pt x="14" y="7"/>
                  </a:cubicBezTo>
                  <a:cubicBezTo>
                    <a:pt x="14" y="8"/>
                    <a:pt x="13" y="9"/>
                    <a:pt x="12" y="10"/>
                  </a:cubicBezTo>
                  <a:cubicBezTo>
                    <a:pt x="11" y="11"/>
                    <a:pt x="11" y="11"/>
                    <a:pt x="10" y="12"/>
                  </a:cubicBezTo>
                  <a:cubicBezTo>
                    <a:pt x="9" y="13"/>
                    <a:pt x="8" y="14"/>
                    <a:pt x="7" y="15"/>
                  </a:cubicBezTo>
                  <a:cubicBezTo>
                    <a:pt x="6" y="15"/>
                    <a:pt x="6" y="16"/>
                    <a:pt x="5" y="16"/>
                  </a:cubicBezTo>
                  <a:cubicBezTo>
                    <a:pt x="4" y="17"/>
                    <a:pt x="2" y="18"/>
                    <a:pt x="1" y="20"/>
                  </a:cubicBezTo>
                  <a:cubicBezTo>
                    <a:pt x="0" y="20"/>
                    <a:pt x="0" y="20"/>
                    <a:pt x="0" y="20"/>
                  </a:cubicBezTo>
                  <a:cubicBezTo>
                    <a:pt x="60" y="20"/>
                    <a:pt x="60" y="20"/>
                    <a:pt x="60" y="20"/>
                  </a:cubicBezTo>
                  <a:cubicBezTo>
                    <a:pt x="60" y="20"/>
                    <a:pt x="60" y="20"/>
                    <a:pt x="60" y="20"/>
                  </a:cubicBezTo>
                  <a:cubicBezTo>
                    <a:pt x="61" y="18"/>
                    <a:pt x="63" y="16"/>
                    <a:pt x="64" y="14"/>
                  </a:cubicBezTo>
                  <a:cubicBezTo>
                    <a:pt x="64" y="13"/>
                    <a:pt x="64" y="13"/>
                    <a:pt x="64" y="12"/>
                  </a:cubicBezTo>
                  <a:cubicBezTo>
                    <a:pt x="65" y="10"/>
                    <a:pt x="67" y="7"/>
                    <a:pt x="67" y="5"/>
                  </a:cubicBezTo>
                  <a:cubicBezTo>
                    <a:pt x="67" y="5"/>
                    <a:pt x="67" y="5"/>
                    <a:pt x="67" y="5"/>
                  </a:cubicBezTo>
                  <a:cubicBezTo>
                    <a:pt x="68" y="3"/>
                    <a:pt x="69" y="2"/>
                    <a:pt x="69" y="0"/>
                  </a:cubicBezTo>
                  <a:lnTo>
                    <a:pt x="19"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457200"/>
              <a:endParaRPr lang="zh-CN" altLang="en-US"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grpSp>
      <p:grpSp>
        <p:nvGrpSpPr>
          <p:cNvPr id="63" name="组合 62"/>
          <p:cNvGrpSpPr/>
          <p:nvPr/>
        </p:nvGrpSpPr>
        <p:grpSpPr>
          <a:xfrm>
            <a:off x="1886231" y="4579844"/>
            <a:ext cx="1899573" cy="1833476"/>
            <a:chOff x="2869526" y="3540317"/>
            <a:chExt cx="1899573" cy="1833476"/>
          </a:xfrm>
        </p:grpSpPr>
        <p:sp>
          <p:nvSpPr>
            <p:cNvPr id="64" name="文本框 6"/>
            <p:cNvSpPr txBox="1"/>
            <p:nvPr>
              <p:custDataLst>
                <p:tags r:id="rId36"/>
              </p:custDataLst>
            </p:nvPr>
          </p:nvSpPr>
          <p:spPr bwMode="auto">
            <a:xfrm>
              <a:off x="2869527" y="3861584"/>
              <a:ext cx="1899572" cy="151220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信息安全技术个人信息安全规范</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2017</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12</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2020</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10</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月新修订版本实施。从国家标准层面为企业提供个人信息保护合规的良好实践。</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65" name="文本框 7"/>
            <p:cNvSpPr txBox="1"/>
            <p:nvPr>
              <p:custDataLst>
                <p:tags r:id="rId37"/>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2017</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66" name="组合 65"/>
          <p:cNvGrpSpPr/>
          <p:nvPr/>
        </p:nvGrpSpPr>
        <p:grpSpPr>
          <a:xfrm>
            <a:off x="4285497" y="4579844"/>
            <a:ext cx="1899571" cy="1593410"/>
            <a:chOff x="2869526" y="3540317"/>
            <a:chExt cx="1899571" cy="1593410"/>
          </a:xfrm>
        </p:grpSpPr>
        <p:sp>
          <p:nvSpPr>
            <p:cNvPr id="67" name="文本框 6"/>
            <p:cNvSpPr txBox="1"/>
            <p:nvPr>
              <p:custDataLst>
                <p:tags r:id="rId38"/>
              </p:custDataLst>
            </p:nvPr>
          </p:nvSpPr>
          <p:spPr bwMode="auto">
            <a:xfrm>
              <a:off x="2869526" y="3861584"/>
              <a:ext cx="1899571" cy="127214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中华人民共和国民法典</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2020</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5</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日施行。对数据、隐私权、个人信息保护相关问题作出规定。</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68" name="文本框 7"/>
            <p:cNvSpPr txBox="1"/>
            <p:nvPr>
              <p:custDataLst>
                <p:tags r:id="rId39"/>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2020</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72" name="组合 71"/>
          <p:cNvGrpSpPr/>
          <p:nvPr/>
        </p:nvGrpSpPr>
        <p:grpSpPr>
          <a:xfrm>
            <a:off x="8915939" y="4559206"/>
            <a:ext cx="2036713" cy="1593410"/>
            <a:chOff x="2869526" y="3540317"/>
            <a:chExt cx="2036713" cy="1593410"/>
          </a:xfrm>
        </p:grpSpPr>
        <p:sp>
          <p:nvSpPr>
            <p:cNvPr id="73" name="文本框 6"/>
            <p:cNvSpPr txBox="1"/>
            <p:nvPr>
              <p:custDataLst>
                <p:tags r:id="rId40"/>
              </p:custDataLst>
            </p:nvPr>
          </p:nvSpPr>
          <p:spPr bwMode="auto">
            <a:xfrm>
              <a:off x="2869526" y="3861584"/>
              <a:ext cx="2036713" cy="1272143"/>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数据出境安全评估办法</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2022</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7</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2022</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9</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日施行。明确数据出境评估触发条件、评估内容、具体流程、评估主体等。</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74" name="文本框 7"/>
            <p:cNvSpPr txBox="1"/>
            <p:nvPr>
              <p:custDataLst>
                <p:tags r:id="rId41"/>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2022</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75" name="组合 74"/>
          <p:cNvGrpSpPr/>
          <p:nvPr/>
        </p:nvGrpSpPr>
        <p:grpSpPr>
          <a:xfrm>
            <a:off x="328014" y="1125928"/>
            <a:ext cx="2170227" cy="1850982"/>
            <a:chOff x="2869526" y="3540317"/>
            <a:chExt cx="2170227" cy="1850982"/>
          </a:xfrm>
        </p:grpSpPr>
        <p:sp>
          <p:nvSpPr>
            <p:cNvPr id="76" name="文本框 6"/>
            <p:cNvSpPr txBox="1"/>
            <p:nvPr>
              <p:custDataLst>
                <p:tags r:id="rId42"/>
              </p:custDataLst>
            </p:nvPr>
          </p:nvSpPr>
          <p:spPr bwMode="auto">
            <a:xfrm>
              <a:off x="2869526" y="3861584"/>
              <a:ext cx="2170227" cy="152971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中华人民共和国</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网络安全法》发布于</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2016</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11</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2017</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6</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1</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日施行；</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2022</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9</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14</a:t>
              </a:r>
              <a:r>
                <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rPr>
                <a:t>日发布修改征求意见稿。网络空间基本法律制度，对个人信息和重要数据进行规定。</a:t>
              </a:r>
              <a:endParaRPr lang="zh-CN" altLang="en-US" sz="1200" dirty="0">
                <a:solidFill>
                  <a:schemeClr val="bg1"/>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77" name="文本框 7"/>
            <p:cNvSpPr txBox="1"/>
            <p:nvPr>
              <p:custDataLst>
                <p:tags r:id="rId43"/>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cs typeface="思源黑体 CN Normal" panose="020B0400000000000000" pitchFamily="34" charset="-122"/>
                  <a:sym typeface="思源黑体 CN Normal" panose="020B0400000000000000" pitchFamily="34" charset="-122"/>
                </a:rPr>
                <a:t>2016</a:t>
              </a:r>
              <a:r>
                <a:rPr lang="zh-CN" altLang="en-US" b="1" kern="0" dirty="0">
                  <a:solidFill>
                    <a:srgbClr val="FFC000"/>
                  </a:solidFill>
                  <a:latin typeface="Source Han Sans CN Heavy" panose="020B0500000000000000" pitchFamily="34" charset="-128"/>
                  <a:ea typeface="Source Han Sans CN Heavy" panose="020B0500000000000000" pitchFamily="34" charset="-128"/>
                  <a:cs typeface="思源黑体 CN Normal" panose="020B0400000000000000" pitchFamily="34" charset="-122"/>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cs typeface="思源黑体 CN Normal" panose="020B0400000000000000" pitchFamily="34" charset="-122"/>
                <a:sym typeface="思源黑体 CN Normal" panose="020B0400000000000000" pitchFamily="34" charset="-122"/>
              </a:endParaRPr>
            </a:p>
          </p:txBody>
        </p:sp>
      </p:grpSp>
      <p:grpSp>
        <p:nvGrpSpPr>
          <p:cNvPr id="78" name="组合 77"/>
          <p:cNvGrpSpPr/>
          <p:nvPr/>
        </p:nvGrpSpPr>
        <p:grpSpPr>
          <a:xfrm>
            <a:off x="3006813" y="1119873"/>
            <a:ext cx="1931931" cy="1833476"/>
            <a:chOff x="2869526" y="3540317"/>
            <a:chExt cx="1931931" cy="1833476"/>
          </a:xfrm>
        </p:grpSpPr>
        <p:sp>
          <p:nvSpPr>
            <p:cNvPr id="79" name="文本框 6"/>
            <p:cNvSpPr txBox="1"/>
            <p:nvPr>
              <p:custDataLst>
                <p:tags r:id="rId44"/>
              </p:custDataLst>
            </p:nvPr>
          </p:nvSpPr>
          <p:spPr bwMode="auto">
            <a:xfrm>
              <a:off x="2869526" y="3861584"/>
              <a:ext cx="1931931" cy="151220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网络安全审查办法</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2020</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4</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2022</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月新修订版实施，对</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网络安全法</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数据安全法</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规定的网络安全审查重点内容进行细化。</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80" name="文本框 7"/>
            <p:cNvSpPr txBox="1"/>
            <p:nvPr>
              <p:custDataLst>
                <p:tags r:id="rId45"/>
              </p:custDataLst>
            </p:nvPr>
          </p:nvSpPr>
          <p:spPr bwMode="auto">
            <a:xfrm>
              <a:off x="2869526" y="3540317"/>
              <a:ext cx="1644269" cy="369332"/>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2020</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81" name="组合 80"/>
          <p:cNvGrpSpPr/>
          <p:nvPr/>
        </p:nvGrpSpPr>
        <p:grpSpPr>
          <a:xfrm>
            <a:off x="5447316" y="1133467"/>
            <a:ext cx="1908685" cy="1850982"/>
            <a:chOff x="2869526" y="3540317"/>
            <a:chExt cx="1908685" cy="1850982"/>
          </a:xfrm>
        </p:grpSpPr>
        <p:sp>
          <p:nvSpPr>
            <p:cNvPr id="82" name="文本框 6"/>
            <p:cNvSpPr txBox="1"/>
            <p:nvPr>
              <p:custDataLst>
                <p:tags r:id="rId46"/>
              </p:custDataLst>
            </p:nvPr>
          </p:nvSpPr>
          <p:spPr bwMode="auto">
            <a:xfrm>
              <a:off x="2869527" y="3861584"/>
              <a:ext cx="1908684" cy="152971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中华人民共和国数据安全法</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6</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9</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月执行。“数据安全领域的基础性法律”，新设若干监管制度，对数据安全进行保护和监管。</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83" name="文本框 7"/>
            <p:cNvSpPr txBox="1"/>
            <p:nvPr>
              <p:custDataLst>
                <p:tags r:id="rId47"/>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2021</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84" name="组合 83"/>
          <p:cNvGrpSpPr/>
          <p:nvPr/>
        </p:nvGrpSpPr>
        <p:grpSpPr>
          <a:xfrm>
            <a:off x="7687580" y="1127107"/>
            <a:ext cx="1931931" cy="1850982"/>
            <a:chOff x="2869526" y="3540317"/>
            <a:chExt cx="1931931" cy="1850982"/>
          </a:xfrm>
        </p:grpSpPr>
        <p:sp>
          <p:nvSpPr>
            <p:cNvPr id="85" name="文本框 6"/>
            <p:cNvSpPr txBox="1"/>
            <p:nvPr>
              <p:custDataLst>
                <p:tags r:id="rId48"/>
              </p:custDataLst>
            </p:nvPr>
          </p:nvSpPr>
          <p:spPr bwMode="auto">
            <a:xfrm>
              <a:off x="2869527" y="3861584"/>
              <a:ext cx="1931930" cy="152971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网络数据安全管理条例（征求意见稿）</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月。贯彻三大法律的原则与要求，在整体性的衔接下细化面向网络数据的安全要求。</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86" name="文本框 7"/>
            <p:cNvSpPr txBox="1"/>
            <p:nvPr>
              <p:custDataLst>
                <p:tags r:id="rId49"/>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2021</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87" name="组合 86"/>
          <p:cNvGrpSpPr/>
          <p:nvPr/>
        </p:nvGrpSpPr>
        <p:grpSpPr>
          <a:xfrm>
            <a:off x="9887721" y="1102464"/>
            <a:ext cx="1931929" cy="1833476"/>
            <a:chOff x="2869526" y="3540317"/>
            <a:chExt cx="1931929" cy="1833476"/>
          </a:xfrm>
        </p:grpSpPr>
        <p:sp>
          <p:nvSpPr>
            <p:cNvPr id="88" name="文本框 6"/>
            <p:cNvSpPr txBox="1"/>
            <p:nvPr>
              <p:custDataLst>
                <p:tags r:id="rId50"/>
              </p:custDataLst>
            </p:nvPr>
          </p:nvSpPr>
          <p:spPr bwMode="auto">
            <a:xfrm>
              <a:off x="2869526" y="3861584"/>
              <a:ext cx="1931929" cy="1512209"/>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个人信息出境标准合同办法</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发布于</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2023</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2023</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年</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6</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月</a:t>
              </a:r>
              <a:r>
                <a:rPr lang="en-US" altLang="zh-CN"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1</a:t>
              </a:r>
              <a:r>
                <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rPr>
                <a:t>日施行，明确可以通过订立标准合同的方式向境外提供个人信息的情形，以及合同内容。</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89" name="文本框 7"/>
            <p:cNvSpPr txBox="1"/>
            <p:nvPr>
              <p:custDataLst>
                <p:tags r:id="rId51"/>
              </p:custDataLst>
            </p:nvPr>
          </p:nvSpPr>
          <p:spPr bwMode="auto">
            <a:xfrm>
              <a:off x="2869526" y="3540317"/>
              <a:ext cx="1156811" cy="369332"/>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2023</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grpSp>
        <p:nvGrpSpPr>
          <p:cNvPr id="2" name="组合 1"/>
          <p:cNvGrpSpPr/>
          <p:nvPr/>
        </p:nvGrpSpPr>
        <p:grpSpPr>
          <a:xfrm>
            <a:off x="6577339" y="4559206"/>
            <a:ext cx="1899571" cy="1850982"/>
            <a:chOff x="2869526" y="3540317"/>
            <a:chExt cx="1899571" cy="1850982"/>
          </a:xfrm>
        </p:grpSpPr>
        <p:sp>
          <p:nvSpPr>
            <p:cNvPr id="4" name="文本框 6"/>
            <p:cNvSpPr txBox="1"/>
            <p:nvPr>
              <p:custDataLst>
                <p:tags r:id="rId52"/>
              </p:custDataLst>
            </p:nvPr>
          </p:nvSpPr>
          <p:spPr bwMode="auto">
            <a:xfrm>
              <a:off x="2869526" y="3861584"/>
              <a:ext cx="1899571" cy="1529715"/>
            </a:xfrm>
            <a:prstGeom prst="rect">
              <a:avLst/>
            </a:prstGeom>
            <a:noFill/>
          </p:spPr>
          <p:txBody>
            <a:bodyPr wrap="square">
              <a:spAutoFit/>
              <a:scene3d>
                <a:camera prst="orthographicFront"/>
                <a:lightRig rig="threePt" dir="t"/>
              </a:scene3d>
              <a:sp3d contourW="12700"/>
            </a:bodyPr>
            <a:lstStyle>
              <a:defPPr>
                <a:defRPr lang="en-US"/>
              </a:defPPr>
              <a:lvl1pPr marR="0" lvl="0" indent="0" defTabSz="914400" fontAlgn="auto">
                <a:lnSpc>
                  <a:spcPct val="130000"/>
                </a:lnSpc>
                <a:spcBef>
                  <a:spcPts val="0"/>
                </a:spcBef>
                <a:spcAft>
                  <a:spcPts val="0"/>
                </a:spcAft>
                <a:buClrTx/>
                <a:buSzTx/>
                <a:buFontTx/>
                <a:buNone/>
                <a:defRPr kumimoji="0" sz="1000" b="0" i="0" u="none" strike="noStrike" kern="0" cap="none" spc="0" normalizeH="0" baseline="0">
                  <a:ln>
                    <a:noFill/>
                  </a:ln>
                  <a:gradFill>
                    <a:gsLst>
                      <a:gs pos="0">
                        <a:schemeClr val="tx1">
                          <a:lumMod val="50000"/>
                          <a:lumOff val="50000"/>
                        </a:schemeClr>
                      </a:gs>
                      <a:gs pos="100000">
                        <a:schemeClr val="tx1">
                          <a:lumMod val="65000"/>
                          <a:lumOff val="35000"/>
                        </a:schemeClr>
                      </a:gs>
                    </a:gsLst>
                    <a:lin ang="5400000" scaled="1"/>
                  </a:gradFill>
                  <a:effectLst/>
                  <a:uLnTx/>
                  <a:uFillTx/>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zh-CN" altLang="en-US" sz="1200" dirty="0">
                  <a:solidFill>
                    <a:schemeClr val="bg1"/>
                  </a:solidFill>
                  <a:ea typeface="思源黑体 CN Normal" panose="020B0400000000000000" pitchFamily="34" charset="-122"/>
                  <a:cs typeface="思源黑体 CN Normal" panose="020B0400000000000000" pitchFamily="34" charset="-122"/>
                  <a:sym typeface="字魂59号-创粗黑" panose="00000500000000000000" charset="-122"/>
                </a:rPr>
                <a:t>《中华人民共和国个人信息保护法》发布于2021年8月，2021年11月1日施行。运用民事保护、行政监管等综合性手段对个人信息权益加以保护的法律。</a:t>
              </a:r>
              <a:endParaRPr lang="zh-CN" altLang="en-US" sz="1200" dirty="0">
                <a:solidFill>
                  <a:schemeClr val="bg1"/>
                </a:solidFill>
                <a:ea typeface="思源黑体 CN Normal" panose="020B0400000000000000" pitchFamily="34" charset="-122"/>
                <a:cs typeface="思源黑体 CN Normal" panose="020B0400000000000000" pitchFamily="34" charset="-122"/>
                <a:sym typeface="思源黑体 CN Normal" panose="020B0400000000000000" pitchFamily="34" charset="-122"/>
              </a:endParaRPr>
            </a:p>
          </p:txBody>
        </p:sp>
        <p:sp>
          <p:nvSpPr>
            <p:cNvPr id="5" name="文本框 7"/>
            <p:cNvSpPr txBox="1"/>
            <p:nvPr>
              <p:custDataLst>
                <p:tags r:id="rId53"/>
              </p:custDataLst>
            </p:nvPr>
          </p:nvSpPr>
          <p:spPr bwMode="auto">
            <a:xfrm>
              <a:off x="2869526" y="3540317"/>
              <a:ext cx="1156811" cy="368300"/>
            </a:xfrm>
            <a:prstGeom prst="rect">
              <a:avLst/>
            </a:prstGeom>
            <a:noFill/>
          </p:spPr>
          <p:txBody>
            <a:bodyPr>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altLang="zh-CN"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2021</a:t>
              </a:r>
              <a:r>
                <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rPr>
                <a:t>年</a:t>
              </a:r>
              <a:endParaRPr lang="zh-CN" altLang="en-US" b="1" kern="0" dirty="0">
                <a:solidFill>
                  <a:srgbClr val="FFC000"/>
                </a:solidFill>
                <a:latin typeface="Source Han Sans CN Heavy" panose="020B0500000000000000" pitchFamily="34" charset="-128"/>
                <a:ea typeface="Source Han Sans CN Heavy" panose="020B0500000000000000" pitchFamily="34" charset="-128"/>
                <a:sym typeface="思源黑体 CN Normal" panose="020B0400000000000000"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left)">
                                      <p:cBhvr>
                                        <p:cTn id="39" dur="500"/>
                                        <p:tgtEl>
                                          <p:spTgt spid="87"/>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5712_3*n_h_h_f*1_2_2_1"/>
  <p:tag name="KSO_WM_TEMPLATE_CATEGORY" val="diagram"/>
  <p:tag name="KSO_WM_TEMPLATE_INDEX" val="20195712"/>
  <p:tag name="KSO_WM_UNIT_LAYERLEVEL" val="1_1_1_1"/>
  <p:tag name="KSO_WM_TAG_VERSION" val="1.0"/>
  <p:tag name="KSO_WM_BEAUTIFY_FLAG" val=""/>
  <p:tag name="KSO_WM_UNIT_NOCLEAR" val="0"/>
  <p:tag name="KSO_WM_DIAGRAM_GROUP_CODE" val="n1-1"/>
  <p:tag name="KSO_WM_UNIT_TYPE" val="n_h_h_f"/>
  <p:tag name="KSO_WM_UNIT_INDEX" val="1_2_2_1"/>
  <p:tag name="KSO_WM_UNIT_PRESET_TEXT" val="单击此处添加文本具体内容，简明扼要的阐述您的观点。"/>
  <p:tag name="KSO_WM_UNIT_VALUE" val="36"/>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5712_3*n_h_h_f*1_2_2_1"/>
  <p:tag name="KSO_WM_TEMPLATE_CATEGORY" val="diagram"/>
  <p:tag name="KSO_WM_TEMPLATE_INDEX" val="20195712"/>
  <p:tag name="KSO_WM_UNIT_LAYERLEVEL" val="1_1_1_1"/>
  <p:tag name="KSO_WM_TAG_VERSION" val="1.0"/>
  <p:tag name="KSO_WM_BEAUTIFY_FLAG" val=""/>
  <p:tag name="KSO_WM_UNIT_NOCLEAR" val="0"/>
  <p:tag name="KSO_WM_DIAGRAM_GROUP_CODE" val="n1-1"/>
  <p:tag name="KSO_WM_UNIT_TYPE" val="n_h_h_f"/>
  <p:tag name="KSO_WM_UNIT_INDEX" val="1_2_2_1"/>
  <p:tag name="KSO_WM_UNIT_PRESET_TEXT" val="单击此处添加文本具体内容，简明扼要的阐述您的观点。"/>
  <p:tag name="KSO_WM_UNIT_VALUE" val="36"/>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5712_3*n_h_h_f*1_2_2_1"/>
  <p:tag name="KSO_WM_TEMPLATE_CATEGORY" val="diagram"/>
  <p:tag name="KSO_WM_TEMPLATE_INDEX" val="20195712"/>
  <p:tag name="KSO_WM_UNIT_LAYERLEVEL" val="1_1_1_1"/>
  <p:tag name="KSO_WM_TAG_VERSION" val="1.0"/>
  <p:tag name="KSO_WM_BEAUTIFY_FLAG" val=""/>
  <p:tag name="KSO_WM_UNIT_NOCLEAR" val="0"/>
  <p:tag name="KSO_WM_DIAGRAM_GROUP_CODE" val="n1-1"/>
  <p:tag name="KSO_WM_UNIT_TYPE" val="n_h_h_f"/>
  <p:tag name="KSO_WM_UNIT_INDEX" val="1_2_2_1"/>
  <p:tag name="KSO_WM_UNIT_PRESET_TEXT" val="单击此处添加文本具体内容，简明扼要的阐述您的观点。"/>
  <p:tag name="KSO_WM_UNIT_VALUE" val="36"/>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5712_3*n_h_h_f*1_2_2_1"/>
  <p:tag name="KSO_WM_TEMPLATE_CATEGORY" val="diagram"/>
  <p:tag name="KSO_WM_TEMPLATE_INDEX" val="20195712"/>
  <p:tag name="KSO_WM_UNIT_LAYERLEVEL" val="1_1_1_1"/>
  <p:tag name="KSO_WM_TAG_VERSION" val="1.0"/>
  <p:tag name="KSO_WM_BEAUTIFY_FLAG" val=""/>
  <p:tag name="KSO_WM_UNIT_NOCLEAR" val="0"/>
  <p:tag name="KSO_WM_DIAGRAM_GROUP_CODE" val="n1-1"/>
  <p:tag name="KSO_WM_UNIT_TYPE" val="n_h_h_f"/>
  <p:tag name="KSO_WM_UNIT_INDEX" val="1_2_2_1"/>
  <p:tag name="KSO_WM_UNIT_PRESET_TEXT" val="单击此处添加文本具体内容，简明扼要的阐述您的观点。"/>
  <p:tag name="KSO_WM_UNIT_VALUE" val="36"/>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2"/>
  <p:tag name="KSO_WM_UNIT_ID" val="diagram160600_3*m_i*1_2"/>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411.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h_f"/>
  <p:tag name="KSO_WM_UNIT_INDEX" val="1_1_1"/>
  <p:tag name="KSO_WM_UNIT_ID" val="diagram160600_3*m_h_f*1_1_1"/>
  <p:tag name="KSO_WM_UNIT_CLEAR" val="1"/>
  <p:tag name="KSO_WM_UNIT_LAYERLEVEL" val="1_1_1"/>
  <p:tag name="KSO_WM_UNIT_VALUE" val="30"/>
  <p:tag name="KSO_WM_UNIT_HIGHLIGHT" val="0"/>
  <p:tag name="KSO_WM_UNIT_COMPATIBLE" val="0"/>
  <p:tag name="KSO_WM_DIAGRAM_GROUP_CODE" val="m1-1"/>
  <p:tag name="KSO_WM_UNIT_PRESET_TEXT" val="Lorem ipsum dolor&#10;Lorem ipsum dolor"/>
  <p:tag name="KSO_WM_UNIT_TEXT_FILL_FORE_SCHEMECOLOR_INDEX" val="13"/>
  <p:tag name="KSO_WM_UNIT_TEXT_FILL_TYPE" val="1"/>
</p:tagLst>
</file>

<file path=ppt/tags/tag412.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4"/>
  <p:tag name="KSO_WM_UNIT_ID" val="diagram160600_3*m_i*1_4"/>
  <p:tag name="KSO_WM_UNIT_CLEAR" val="1"/>
  <p:tag name="KSO_WM_UNIT_LAYERLEVEL" val="1_1"/>
  <p:tag name="KSO_WM_DIAGRAM_GROUP_CODE" val="m1-1"/>
</p:tagLst>
</file>

<file path=ppt/tags/tag413.xml><?xml version="1.0" encoding="utf-8"?>
<p:tagLst xmlns:p="http://schemas.openxmlformats.org/presentationml/2006/main">
  <p:tag name="KSO_WM_TAG_VERSION" val="1.0"/>
  <p:tag name="KSO_WM_BEAUTIFY_FLAG" val="#wm#"/>
  <p:tag name="KSO_WM_UNIT_TYPE" val="i"/>
  <p:tag name="KSO_WM_UNIT_ID" val="diagram160600_3*i*15"/>
  <p:tag name="KSO_WM_TEMPLATE_CATEGORY" val="diagram"/>
  <p:tag name="KSO_WM_TEMPLATE_INDEX" val="160600"/>
  <p:tag name="KSO_WM_UNIT_INDEX" val="15"/>
</p:tagLst>
</file>

<file path=ppt/tags/tag414.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6"/>
  <p:tag name="KSO_WM_UNIT_ID" val="diagram160600_3*m_i*1_6"/>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415.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h_f"/>
  <p:tag name="KSO_WM_UNIT_INDEX" val="1_3_1"/>
  <p:tag name="KSO_WM_UNIT_ID" val="diagram160600_3*m_h_f*1_3_1"/>
  <p:tag name="KSO_WM_UNIT_CLEAR" val="1"/>
  <p:tag name="KSO_WM_UNIT_LAYERLEVEL" val="1_1_1"/>
  <p:tag name="KSO_WM_UNIT_VALUE" val="30"/>
  <p:tag name="KSO_WM_UNIT_HIGHLIGHT" val="0"/>
  <p:tag name="KSO_WM_UNIT_COMPATIBLE" val="0"/>
  <p:tag name="KSO_WM_DIAGRAM_GROUP_CODE" val="m1-1"/>
  <p:tag name="KSO_WM_UNIT_PRESET_TEXT" val="Lorem ipsum dolor&#10;Lorem ipsum dolor"/>
  <p:tag name="KSO_WM_UNIT_TEXT_FILL_FORE_SCHEMECOLOR_INDEX" val="13"/>
  <p:tag name="KSO_WM_UNIT_TEXT_FILL_TYPE" val="1"/>
</p:tagLst>
</file>

<file path=ppt/tags/tag416.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8"/>
  <p:tag name="KSO_WM_UNIT_ID" val="diagram160600_3*m_i*1_8"/>
  <p:tag name="KSO_WM_UNIT_CLEAR" val="1"/>
  <p:tag name="KSO_WM_UNIT_LAYERLEVEL" val="1_1"/>
  <p:tag name="KSO_WM_DIAGRAM_GROUP_CODE" val="m1-1"/>
</p:tagLst>
</file>

<file path=ppt/tags/tag417.xml><?xml version="1.0" encoding="utf-8"?>
<p:tagLst xmlns:p="http://schemas.openxmlformats.org/presentationml/2006/main">
  <p:tag name="KSO_WM_TAG_VERSION" val="1.0"/>
  <p:tag name="KSO_WM_BEAUTIFY_FLAG" val="#wm#"/>
  <p:tag name="KSO_WM_UNIT_TYPE" val="i"/>
  <p:tag name="KSO_WM_UNIT_ID" val="diagram160600_3*i*28"/>
  <p:tag name="KSO_WM_TEMPLATE_CATEGORY" val="diagram"/>
  <p:tag name="KSO_WM_TEMPLATE_INDEX" val="160600"/>
  <p:tag name="KSO_WM_UNIT_INDEX" val="28"/>
</p:tagLst>
</file>

<file path=ppt/tags/tag418.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10"/>
  <p:tag name="KSO_WM_UNIT_ID" val="diagram160600_3*m_i*1_10"/>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419.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h_a"/>
  <p:tag name="KSO_WM_UNIT_INDEX" val="1_2_1"/>
  <p:tag name="KSO_WM_UNIT_ID" val="diagram160600_3*m_h_a*1_2_1"/>
  <p:tag name="KSO_WM_UNIT_CLEAR" val="1"/>
  <p:tag name="KSO_WM_UNIT_LAYERLEVEL" val="1_1_1"/>
  <p:tag name="KSO_WM_UNIT_VALUE" val="21"/>
  <p:tag name="KSO_WM_UNIT_HIGHLIGHT" val="0"/>
  <p:tag name="KSO_WM_UNIT_COMPATIBLE" val="0"/>
  <p:tag name="KSO_WM_DIAGRAM_GROUP_CODE" val="m1-1"/>
  <p:tag name="KSO_WM_UNIT_PRESET_TEXT" val="Lorem&#10;ipsum"/>
  <p:tag name="KSO_WM_UNIT_FILL_FORE_SCHEMECOLOR_INDEX" val="6"/>
  <p:tag name="KSO_WM_UNIT_FILL_TYPE" val="1"/>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11"/>
  <p:tag name="KSO_WM_UNIT_ID" val="diagram160600_3*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421.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h_f"/>
  <p:tag name="KSO_WM_UNIT_INDEX" val="1_2_1"/>
  <p:tag name="KSO_WM_UNIT_ID" val="diagram160600_3*m_h_f*1_2_1"/>
  <p:tag name="KSO_WM_UNIT_CLEAR" val="1"/>
  <p:tag name="KSO_WM_UNIT_LAYERLEVEL" val="1_1_1"/>
  <p:tag name="KSO_WM_UNIT_VALUE" val="30"/>
  <p:tag name="KSO_WM_UNIT_HIGHLIGHT" val="0"/>
  <p:tag name="KSO_WM_UNIT_COMPATIBLE" val="0"/>
  <p:tag name="KSO_WM_DIAGRAM_GROUP_CODE" val="m1-1"/>
  <p:tag name="KSO_WM_UNIT_PRESET_TEXT" val="Lorem ipsum dolor&#10;Lorem ipsum dolor"/>
  <p:tag name="KSO_WM_UNIT_TEXT_FILL_FORE_SCHEMECOLOR_INDEX" val="13"/>
  <p:tag name="KSO_WM_UNIT_TEXT_FILL_TYPE" val="1"/>
</p:tagLst>
</file>

<file path=ppt/tags/tag422.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12"/>
  <p:tag name="KSO_WM_UNIT_ID" val="diagram160600_3*m_i*1_12"/>
  <p:tag name="KSO_WM_UNIT_CLEAR" val="1"/>
  <p:tag name="KSO_WM_UNIT_LAYERLEVEL" val="1_1"/>
  <p:tag name="KSO_WM_DIAGRAM_GROUP_CODE" val="m1-1"/>
</p:tagLst>
</file>

<file path=ppt/tags/tag423.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h_a"/>
  <p:tag name="KSO_WM_UNIT_INDEX" val="1_2_1"/>
  <p:tag name="KSO_WM_UNIT_ID" val="diagram160600_3*m_h_a*1_2_1"/>
  <p:tag name="KSO_WM_UNIT_CLEAR" val="1"/>
  <p:tag name="KSO_WM_UNIT_LAYERLEVEL" val="1_1_1"/>
  <p:tag name="KSO_WM_UNIT_VALUE" val="21"/>
  <p:tag name="KSO_WM_UNIT_HIGHLIGHT" val="0"/>
  <p:tag name="KSO_WM_UNIT_COMPATIBLE" val="0"/>
  <p:tag name="KSO_WM_DIAGRAM_GROUP_CODE" val="m1-1"/>
  <p:tag name="KSO_WM_UNIT_PRESET_TEXT" val="Lorem&#10;ipsum"/>
  <p:tag name="KSO_WM_UNIT_FILL_FORE_SCHEMECOLOR_INDEX" val="6"/>
  <p:tag name="KSO_WM_UNIT_FILL_TYPE" val="1"/>
</p:tagLst>
</file>

<file path=ppt/tags/tag424.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11"/>
  <p:tag name="KSO_WM_UNIT_ID" val="diagram160600_3*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425.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h_a"/>
  <p:tag name="KSO_WM_UNIT_INDEX" val="1_2_1"/>
  <p:tag name="KSO_WM_UNIT_ID" val="diagram160600_3*m_h_a*1_2_1"/>
  <p:tag name="KSO_WM_UNIT_CLEAR" val="1"/>
  <p:tag name="KSO_WM_UNIT_LAYERLEVEL" val="1_1_1"/>
  <p:tag name="KSO_WM_UNIT_VALUE" val="21"/>
  <p:tag name="KSO_WM_UNIT_HIGHLIGHT" val="0"/>
  <p:tag name="KSO_WM_UNIT_COMPATIBLE" val="0"/>
  <p:tag name="KSO_WM_DIAGRAM_GROUP_CODE" val="m1-1"/>
  <p:tag name="KSO_WM_UNIT_PRESET_TEXT" val="Lorem&#10;ipsum"/>
  <p:tag name="KSO_WM_UNIT_FILL_FORE_SCHEMECOLOR_INDEX" val="6"/>
  <p:tag name="KSO_WM_UNIT_FILL_TYPE" val="1"/>
</p:tagLst>
</file>

<file path=ppt/tags/tag426.xml><?xml version="1.0" encoding="utf-8"?>
<p:tagLst xmlns:p="http://schemas.openxmlformats.org/presentationml/2006/main">
  <p:tag name="KSO_WM_TAG_VERSION" val="1.0"/>
  <p:tag name="KSO_WM_BEAUTIFY_FLAG" val="#wm#"/>
  <p:tag name="KSO_WM_TEMPLATE_CATEGORY" val="diagram"/>
  <p:tag name="KSO_WM_TEMPLATE_INDEX" val="160600"/>
  <p:tag name="KSO_WM_UNIT_TYPE" val="m_i"/>
  <p:tag name="KSO_WM_UNIT_INDEX" val="1_11"/>
  <p:tag name="KSO_WM_UNIT_ID" val="diagram160600_3*m_i*1_11"/>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UNIT_TABLE_BEAUTIFY" val="smartTable{c3a13511-dceb-4d9d-b3f3-bcd897606d88}"/>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1"/>
  <p:tag name="KSO_WM_UNIT_ID" val="diagram160100_3*n_h_f*1_2_1"/>
  <p:tag name="KSO_WM_UNIT_CLEAR" val="1"/>
  <p:tag name="KSO_WM_UNIT_LAYERLEVEL" val="1_1_1"/>
  <p:tag name="KSO_WM_UNIT_VALUE" val="20"/>
  <p:tag name="KSO_WM_UNIT_HIGHLIGHT" val="0"/>
  <p:tag name="KSO_WM_UNIT_COMPATIBLE" val="0"/>
  <p:tag name="KSO_WM_DIAGRAM_GROUP_CODE" val="n1-1"/>
  <p:tag name="KSO_WM_UNIT_PRESET_TEXT" val="LOREM IPSUM DOLOR SIT AMET, CONSECTET"/>
  <p:tag name="KSO_WM_UNIT_TEXT_FILL_FORE_SCHEMECOLOR_INDEX" val="5"/>
  <p:tag name="KSO_WM_UNIT_TEXT_FILL_TYPE" val="1"/>
</p:tagLst>
</file>

<file path=ppt/tags/tag837.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2"/>
  <p:tag name="KSO_WM_UNIT_ID" val="diagram160100_3*n_h_f*1_2_2"/>
  <p:tag name="KSO_WM_UNIT_CLEAR" val="1"/>
  <p:tag name="KSO_WM_UNIT_LAYERLEVEL" val="1_1_1"/>
  <p:tag name="KSO_WM_UNIT_VALUE" val="20"/>
  <p:tag name="KSO_WM_UNIT_HIGHLIGHT" val="0"/>
  <p:tag name="KSO_WM_UNIT_COMPATIBLE" val="0"/>
  <p:tag name="KSO_WM_DIAGRAM_GROUP_CODE" val="n1-1"/>
  <p:tag name="KSO_WM_UNIT_PRESET_TEXT" val="LOREM IPSUM DOLOR SIT AMET, CONSECTET"/>
  <p:tag name="KSO_WM_UNIT_TEXT_FILL_FORE_SCHEMECOLOR_INDEX" val="6"/>
  <p:tag name="KSO_WM_UNIT_TEXT_FILL_TYPE" val="1"/>
</p:tagLst>
</file>

<file path=ppt/tags/tag838.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4"/>
  <p:tag name="KSO_WM_UNIT_ID" val="diagram160100_3*n_h_f*1_2_4"/>
  <p:tag name="KSO_WM_UNIT_CLEAR" val="1"/>
  <p:tag name="KSO_WM_UNIT_LAYERLEVEL" val="1_1_1"/>
  <p:tag name="KSO_WM_UNIT_VALUE" val="20"/>
  <p:tag name="KSO_WM_UNIT_HIGHLIGHT" val="0"/>
  <p:tag name="KSO_WM_UNIT_COMPATIBLE" val="0"/>
  <p:tag name="KSO_WM_DIAGRAM_GROUP_CODE" val="n1-1"/>
  <p:tag name="KSO_WM_UNIT_PRESET_TEXT" val="LOREM IPSUM DOLOR SIT AMET, CONSECTET"/>
  <p:tag name="KSO_WM_UNIT_TEXT_FILL_FORE_SCHEMECOLOR_INDEX" val="6"/>
  <p:tag name="KSO_WM_UNIT_TEXT_FILL_TYPE" val="1"/>
</p:tagLst>
</file>

<file path=ppt/tags/tag839.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2_3"/>
  <p:tag name="KSO_WM_UNIT_ID" val="diagram160100_3*n_h_f*1_2_3"/>
  <p:tag name="KSO_WM_UNIT_CLEAR" val="1"/>
  <p:tag name="KSO_WM_UNIT_LAYERLEVEL" val="1_1_1"/>
  <p:tag name="KSO_WM_UNIT_VALUE" val="20"/>
  <p:tag name="KSO_WM_UNIT_HIGHLIGHT" val="0"/>
  <p:tag name="KSO_WM_UNIT_COMPATIBLE" val="0"/>
  <p:tag name="KSO_WM_DIAGRAM_GROUP_CODE" val="n1-1"/>
  <p:tag name="KSO_WM_UNIT_PRESET_TEXT" val="LOREM IPSUM DOLOR SIT AMET, CONSECTET"/>
  <p:tag name="KSO_WM_UNIT_TEXT_FILL_FORE_SCHEMECOLOR_INDEX" val="5"/>
  <p:tag name="KSO_WM_UNIT_TEXT_FILL_TYPE" val="1"/>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1"/>
  <p:tag name="KSO_WM_UNIT_ID" val="diagram160100_3*n_i*1_1"/>
  <p:tag name="KSO_WM_UNIT_CLEAR" val="1"/>
  <p:tag name="KSO_WM_UNIT_LAYERLEVEL" val="1_1"/>
  <p:tag name="KSO_WM_DIAGRAM_GROUP_CODE" val="n1-1"/>
  <p:tag name="KSO_WM_UNIT_TEXT_FILL_FORE_SCHEMECOLOR_INDEX" val="13"/>
  <p:tag name="KSO_WM_UNIT_TEXT_FILL_TYPE" val="1"/>
</p:tagLst>
</file>

<file path=ppt/tags/tag841.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2"/>
  <p:tag name="KSO_WM_UNIT_ID" val="diagram160100_3*n_i*1_2"/>
  <p:tag name="KSO_WM_UNIT_CLEAR" val="1"/>
  <p:tag name="KSO_WM_UNIT_LAYERLEVEL" val="1_1"/>
  <p:tag name="KSO_WM_DIAGRAM_GROUP_CODE" val="n1-1"/>
  <p:tag name="KSO_WM_UNIT_LINE_FORE_SCHEMECOLOR_INDEX" val="5"/>
  <p:tag name="KSO_WM_UNIT_LINE_FILL_TYPE" val="2"/>
</p:tagLst>
</file>

<file path=ppt/tags/tag842.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3"/>
  <p:tag name="KSO_WM_UNIT_ID" val="diagram160100_3*n_i*1_3"/>
  <p:tag name="KSO_WM_UNIT_CLEAR" val="1"/>
  <p:tag name="KSO_WM_UNIT_LAYERLEVEL" val="1_1"/>
  <p:tag name="KSO_WM_DIAGRAM_GROUP_CODE" val="n1-1"/>
  <p:tag name="KSO_WM_UNIT_LINE_FORE_SCHEMECOLOR_INDEX" val="6"/>
  <p:tag name="KSO_WM_UNIT_LINE_FILL_TYPE" val="2"/>
</p:tagLst>
</file>

<file path=ppt/tags/tag843.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4"/>
  <p:tag name="KSO_WM_UNIT_ID" val="diagram160100_3*n_i*1_4"/>
  <p:tag name="KSO_WM_UNIT_CLEAR" val="1"/>
  <p:tag name="KSO_WM_UNIT_LAYERLEVEL" val="1_1"/>
  <p:tag name="KSO_WM_DIAGRAM_GROUP_CODE" val="n1-1"/>
  <p:tag name="KSO_WM_UNIT_LINE_FORE_SCHEMECOLOR_INDEX" val="5"/>
  <p:tag name="KSO_WM_UNIT_LINE_FILL_TYPE" val="2"/>
</p:tagLst>
</file>

<file path=ppt/tags/tag844.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i"/>
  <p:tag name="KSO_WM_UNIT_INDEX" val="1_5"/>
  <p:tag name="KSO_WM_UNIT_ID" val="diagram160100_3*n_i*1_5"/>
  <p:tag name="KSO_WM_UNIT_CLEAR" val="1"/>
  <p:tag name="KSO_WM_UNIT_LAYERLEVEL" val="1_1"/>
  <p:tag name="KSO_WM_DIAGRAM_GROUP_CODE" val="n1-1"/>
  <p:tag name="KSO_WM_UNIT_LINE_FORE_SCHEMECOLOR_INDEX" val="6"/>
  <p:tag name="KSO_WM_UNIT_LINE_FILL_TYPE" val="2"/>
</p:tagLst>
</file>

<file path=ppt/tags/tag845.xml><?xml version="1.0" encoding="utf-8"?>
<p:tagLst xmlns:p="http://schemas.openxmlformats.org/presentationml/2006/main">
  <p:tag name="KSO_WM_TAG_VERSION" val="1.0"/>
  <p:tag name="KSO_WM_BEAUTIFY_FLAG" val="#wm#"/>
  <p:tag name="KSO_WM_TEMPLATE_CATEGORY" val="diagram"/>
  <p:tag name="KSO_WM_TEMPLATE_INDEX" val="160100"/>
  <p:tag name="KSO_WM_UNIT_TYPE" val="n_h_f"/>
  <p:tag name="KSO_WM_UNIT_INDEX" val="1_1_1"/>
  <p:tag name="KSO_WM_UNIT_ID" val="diagram160100_3*n_h_f*1_1_1"/>
  <p:tag name="KSO_WM_UNIT_CLEAR" val="1"/>
  <p:tag name="KSO_WM_UNIT_LAYERLEVEL" val="1_1_1"/>
  <p:tag name="KSO_WM_UNIT_VALUE" val="14"/>
  <p:tag name="KSO_WM_UNIT_HIGHLIGHT" val="0"/>
  <p:tag name="KSO_WM_UNIT_COMPATIBLE" val="0"/>
  <p:tag name="KSO_WM_UNIT_PRESET_TEXT_INDEX" val="4"/>
  <p:tag name="KSO_WM_UNIT_PRESET_TEXT_LEN" val="18"/>
  <p:tag name="KSO_WM_DIAGRAM_GROUP_CODE" val="n1-1"/>
  <p:tag name="KSO_WM_UNIT_TEXT_FILL_FORE_SCHEMECOLOR_INDEX" val="14"/>
  <p:tag name="KSO_WM_UNIT_TEXT_FILL_TYPE" val="1"/>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
</p:tagLst>
</file>

<file path=ppt/tags/tag886.xml><?xml version="1.0" encoding="utf-8"?>
<p:tagLst xmlns:p="http://schemas.openxmlformats.org/presentationml/2006/main">
  <p:tag name="KSO_WM_BEAUTIFY_FLAG" val=""/>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KSO_WM_BEAUTIFY_FLAG" val=""/>
</p:tagLst>
</file>

<file path=ppt/tags/tag889.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BEAUTIFY_FLAG" val=""/>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KSO_WM_BEAUTIFY_FLAG" val=""/>
</p:tagLst>
</file>

<file path=ppt/tags/tag908.xml><?xml version="1.0" encoding="utf-8"?>
<p:tagLst xmlns:p="http://schemas.openxmlformats.org/presentationml/2006/main">
  <p:tag name="KSO_WM_BEAUTIFY_FLAG" val=""/>
</p:tagLst>
</file>

<file path=ppt/tags/tag909.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10.xml><?xml version="1.0" encoding="utf-8"?>
<p:tagLst xmlns:p="http://schemas.openxmlformats.org/presentationml/2006/main">
  <p:tag name="KSO_WM_BEAUTIFY_FLAG" val=""/>
</p:tagLst>
</file>

<file path=ppt/tags/tag911.xml><?xml version="1.0" encoding="utf-8"?>
<p:tagLst xmlns:p="http://schemas.openxmlformats.org/presentationml/2006/main">
  <p:tag name="KSO_WM_BEAUTIFY_FLAG" val=""/>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KSO_WM_BEAUTIFY_FLAG" val=""/>
</p:tagLst>
</file>

<file path=ppt/tags/tag914.xml><?xml version="1.0" encoding="utf-8"?>
<p:tagLst xmlns:p="http://schemas.openxmlformats.org/presentationml/2006/main">
  <p:tag name="KSO_WM_BEAUTIFY_FLAG" val=""/>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
</p:tagLst>
</file>

<file path=ppt/tags/tag917.xml><?xml version="1.0" encoding="utf-8"?>
<p:tagLst xmlns:p="http://schemas.openxmlformats.org/presentationml/2006/main">
  <p:tag name="KSO_WM_BEAUTIFY_FLAG" val=""/>
</p:tagLst>
</file>

<file path=ppt/tags/tag918.xml><?xml version="1.0" encoding="utf-8"?>
<p:tagLst xmlns:p="http://schemas.openxmlformats.org/presentationml/2006/main">
  <p:tag name="KSO_WM_BEAUTIFY_FLAG" val=""/>
</p:tagLst>
</file>

<file path=ppt/tags/tag919.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20.xml><?xml version="1.0" encoding="utf-8"?>
<p:tagLst xmlns:p="http://schemas.openxmlformats.org/presentationml/2006/main">
  <p:tag name="KSO_WM_BEAUTIFY_FLAG" val=""/>
</p:tagLst>
</file>

<file path=ppt/tags/tag921.xml><?xml version="1.0" encoding="utf-8"?>
<p:tagLst xmlns:p="http://schemas.openxmlformats.org/presentationml/2006/main">
  <p:tag name="KSO_WM_BEAUTIFY_FLAG" val=""/>
</p:tagLst>
</file>

<file path=ppt/tags/tag922.xml><?xml version="1.0" encoding="utf-8"?>
<p:tagLst xmlns:p="http://schemas.openxmlformats.org/presentationml/2006/main">
  <p:tag name="KSO_WM_BEAUTIFY_FLAG" val=""/>
</p:tagLst>
</file>

<file path=ppt/tags/tag923.xml><?xml version="1.0" encoding="utf-8"?>
<p:tagLst xmlns:p="http://schemas.openxmlformats.org/presentationml/2006/main">
  <p:tag name="KSO_WM_BEAUTIFY_FLAG" val=""/>
</p:tagLst>
</file>

<file path=ppt/tags/tag924.xml><?xml version="1.0" encoding="utf-8"?>
<p:tagLst xmlns:p="http://schemas.openxmlformats.org/presentationml/2006/main">
  <p:tag name="KSO_WM_BEAUTIFY_FLAG" val=""/>
</p:tagLst>
</file>

<file path=ppt/tags/tag925.xml><?xml version="1.0" encoding="utf-8"?>
<p:tagLst xmlns:p="http://schemas.openxmlformats.org/presentationml/2006/main">
  <p:tag name="KSO_WM_BEAUTIFY_FLAG" val=""/>
</p:tagLst>
</file>

<file path=ppt/tags/tag926.xml><?xml version="1.0" encoding="utf-8"?>
<p:tagLst xmlns:p="http://schemas.openxmlformats.org/presentationml/2006/main">
  <p:tag name="KSO_WM_BEAUTIFY_FLAG" val=""/>
</p:tagLst>
</file>

<file path=ppt/tags/tag927.xml><?xml version="1.0" encoding="utf-8"?>
<p:tagLst xmlns:p="http://schemas.openxmlformats.org/presentationml/2006/main">
  <p:tag name="COMMONDATA" val="eyJoZGlkIjoiY2RmOWIzZDM1ZjFjZjY4ZjM1YmE3YWIyMDNiYjU3N2MifQ=="/>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思源黑体 CN Normal"/>
        <a:ea typeface=""/>
        <a:cs typeface=""/>
        <a:font script="Jpan" typeface="游ゴシック Light"/>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游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16717</Words>
  <Application>WPS 演示</Application>
  <PresentationFormat>宽屏</PresentationFormat>
  <Paragraphs>2700</Paragraphs>
  <Slides>47</Slides>
  <Notes>30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Arial</vt:lpstr>
      <vt:lpstr>宋体</vt:lpstr>
      <vt:lpstr>Wingdings</vt:lpstr>
      <vt:lpstr>思源黑体 CN Regular</vt:lpstr>
      <vt:lpstr>黑体</vt:lpstr>
      <vt:lpstr>微软雅黑</vt:lpstr>
      <vt:lpstr>Source Han Sans CN Heavy</vt:lpstr>
      <vt:lpstr>Source Han Sans CN Bold</vt:lpstr>
      <vt:lpstr>Yu Gothic UI</vt:lpstr>
      <vt:lpstr>思源黑体 CN Light</vt:lpstr>
      <vt:lpstr>思源黑体 CN Medium</vt:lpstr>
      <vt:lpstr>Source Han Sans CN Regular</vt:lpstr>
      <vt:lpstr>思源黑体 CN Normal</vt:lpstr>
      <vt:lpstr>思源宋体 CN</vt:lpstr>
      <vt:lpstr>字魂59号-创粗黑</vt:lpstr>
      <vt:lpstr>Arial Unicode MS</vt:lpstr>
      <vt:lpstr>思源黑体 CN Heavy</vt:lpstr>
      <vt:lpstr>Source Han Sans CN Medium</vt:lpstr>
      <vt:lpstr>等线</vt:lpstr>
      <vt:lpstr>Calibri</vt:lpstr>
      <vt:lpstr>Office 主题​​</vt:lpstr>
      <vt:lpstr>PowerPoint 演示文稿</vt:lpstr>
      <vt:lpstr>PowerPoint 演示文稿</vt:lpstr>
      <vt:lpstr>PowerPoint 演示文稿</vt:lpstr>
      <vt:lpstr>数据重要性毋庸置疑</vt:lpstr>
      <vt:lpstr>数据重要性毋庸置疑</vt:lpstr>
      <vt:lpstr>网络及数据安全现状分析</vt:lpstr>
      <vt:lpstr>数据安全风险日益严峻</vt:lpstr>
      <vt:lpstr>数据安全风险日益严峻</vt:lpstr>
      <vt:lpstr>国家层面的法律法规密集发布</vt:lpstr>
      <vt:lpstr>数据安全相关基础规标陆续出台——行政法规</vt:lpstr>
      <vt:lpstr>数据安全相关基础规标陆续出台——部门规章</vt:lpstr>
      <vt:lpstr>数据安全相关基础规标陆续出台——地方法规</vt:lpstr>
      <vt:lpstr>数据安全相关基础规标陆续出台——地方规章</vt:lpstr>
      <vt:lpstr>数据安全相关基础规标陆续出台——行业维度</vt:lpstr>
      <vt:lpstr>数据安全违法处罚持续增多</vt:lpstr>
      <vt:lpstr>数据安全事件免责需求</vt:lpstr>
      <vt:lpstr>PowerPoint 演示文稿</vt:lpstr>
      <vt:lpstr>关于数据安全治理目标的思考</vt:lpstr>
      <vt:lpstr>双维驱动、人机共治的安全整体规划思路</vt:lpstr>
      <vt:lpstr>以数据为中心的安全治理体系框架</vt:lpstr>
      <vt:lpstr>PowerPoint 演示文稿</vt:lpstr>
      <vt:lpstr>数据安全建设七步法</vt:lpstr>
      <vt:lpstr>第一步：组织建设</vt:lpstr>
      <vt:lpstr>第二步：现状摸底</vt:lpstr>
      <vt:lpstr>第三步：数据分类分级</vt:lpstr>
      <vt:lpstr>第三步：数据分类分级</vt:lpstr>
      <vt:lpstr>第四步：风险评估</vt:lpstr>
      <vt:lpstr>第四步：风险评估</vt:lpstr>
      <vt:lpstr>第五步：核心能力建设 1.制度规范体系建设</vt:lpstr>
      <vt:lpstr>第五步：核心能力建设 1.制度规范体系建设</vt:lpstr>
      <vt:lpstr>第五步：核心能力建设 2.技术防护体系建设</vt:lpstr>
      <vt:lpstr>从业务流转视角纵览技术路线</vt:lpstr>
      <vt:lpstr>双维驱动之数据安全技术能力全家福</vt:lpstr>
      <vt:lpstr>第五步：核心能力建设 3.运营体系建设</vt:lpstr>
      <vt:lpstr>第五步：核心能力建设 3.运营体系建设</vt:lpstr>
      <vt:lpstr>第六步：支撑体系建设</vt:lpstr>
      <vt:lpstr>第七步：全员培训</vt:lpstr>
      <vt:lpstr>PowerPoint 演示文稿</vt:lpstr>
      <vt:lpstr>场景一：数据采集阶段-分类分级规则制定</vt:lpstr>
      <vt:lpstr>场景二：数据采集阶段-数据资产台账</vt:lpstr>
      <vt:lpstr>场景三：数据传输阶段-隔离交换&amp;传输加密&amp;数据路径</vt:lpstr>
      <vt:lpstr>场景四：数据存储阶段-透明加解密</vt:lpstr>
      <vt:lpstr>场景五：数据处理阶段-安全管控</vt:lpstr>
      <vt:lpstr>场景六：数据交换阶段-API数据安全&amp;脱敏&amp;水印</vt:lpstr>
      <vt:lpstr>场景七：数据销毁阶段-数据销毁监控</vt:lpstr>
      <vt:lpstr>以数据为中心的安全治理体系框架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Microsoft Office User</dc:creator>
  <cp:lastModifiedBy>77170</cp:lastModifiedBy>
  <cp:revision>150</cp:revision>
  <dcterms:created xsi:type="dcterms:W3CDTF">2023-04-11T02:47:00Z</dcterms:created>
  <dcterms:modified xsi:type="dcterms:W3CDTF">2024-10-25T06:57:06Z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469BF7388D8D1A1D39CA3464832D819C</vt:lpwstr>
  </property>
  <property fmtid="{D5CDD505-2E9C-101B-9397-08002B2CF9AE}" pid="3" name="KSOProductBuildVer">
    <vt:lpwstr>2052-11.8.2.11542</vt:lpwstr>
  </property>
</Properties>
</file>